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0">
  <p:sldMasterIdLst>
    <p:sldMasterId id="2147483648" r:id="rId1"/>
  </p:sldMasterIdLst>
  <p:notesMasterIdLst>
    <p:notesMasterId r:id="rId104"/>
  </p:notesMasterIdLst>
  <p:sldIdLst>
    <p:sldId id="256" r:id="rId2"/>
    <p:sldId id="257" r:id="rId3"/>
    <p:sldId id="258" r:id="rId4"/>
    <p:sldId id="335" r:id="rId5"/>
    <p:sldId id="260" r:id="rId6"/>
    <p:sldId id="261" r:id="rId7"/>
    <p:sldId id="262" r:id="rId8"/>
    <p:sldId id="263" r:id="rId9"/>
    <p:sldId id="356" r:id="rId10"/>
    <p:sldId id="266" r:id="rId11"/>
    <p:sldId id="267" r:id="rId12"/>
    <p:sldId id="268" r:id="rId13"/>
    <p:sldId id="357" r:id="rId14"/>
    <p:sldId id="270" r:id="rId15"/>
    <p:sldId id="358" r:id="rId16"/>
    <p:sldId id="272" r:id="rId17"/>
    <p:sldId id="359" r:id="rId18"/>
    <p:sldId id="274" r:id="rId19"/>
    <p:sldId id="312" r:id="rId20"/>
    <p:sldId id="367" r:id="rId21"/>
    <p:sldId id="368" r:id="rId22"/>
    <p:sldId id="311" r:id="rId23"/>
    <p:sldId id="276" r:id="rId24"/>
    <p:sldId id="310" r:id="rId25"/>
    <p:sldId id="313" r:id="rId26"/>
    <p:sldId id="277" r:id="rId27"/>
    <p:sldId id="278" r:id="rId28"/>
    <p:sldId id="314" r:id="rId29"/>
    <p:sldId id="279" r:id="rId30"/>
    <p:sldId id="280" r:id="rId31"/>
    <p:sldId id="315" r:id="rId32"/>
    <p:sldId id="316" r:id="rId33"/>
    <p:sldId id="281" r:id="rId34"/>
    <p:sldId id="369" r:id="rId35"/>
    <p:sldId id="318" r:id="rId36"/>
    <p:sldId id="370" r:id="rId37"/>
    <p:sldId id="317" r:id="rId38"/>
    <p:sldId id="371" r:id="rId39"/>
    <p:sldId id="282" r:id="rId40"/>
    <p:sldId id="283" r:id="rId41"/>
    <p:sldId id="320" r:id="rId42"/>
    <p:sldId id="319" r:id="rId43"/>
    <p:sldId id="284" r:id="rId44"/>
    <p:sldId id="285" r:id="rId45"/>
    <p:sldId id="286" r:id="rId46"/>
    <p:sldId id="321" r:id="rId47"/>
    <p:sldId id="322" r:id="rId48"/>
    <p:sldId id="287" r:id="rId49"/>
    <p:sldId id="326" r:id="rId50"/>
    <p:sldId id="325" r:id="rId51"/>
    <p:sldId id="324" r:id="rId52"/>
    <p:sldId id="372" r:id="rId53"/>
    <p:sldId id="289" r:id="rId54"/>
    <p:sldId id="290" r:id="rId55"/>
    <p:sldId id="327" r:id="rId56"/>
    <p:sldId id="328" r:id="rId57"/>
    <p:sldId id="291" r:id="rId58"/>
    <p:sldId id="292" r:id="rId59"/>
    <p:sldId id="329" r:id="rId60"/>
    <p:sldId id="330" r:id="rId61"/>
    <p:sldId id="293" r:id="rId62"/>
    <p:sldId id="294" r:id="rId63"/>
    <p:sldId id="331" r:id="rId64"/>
    <p:sldId id="332" r:id="rId65"/>
    <p:sldId id="295" r:id="rId66"/>
    <p:sldId id="333" r:id="rId67"/>
    <p:sldId id="360" r:id="rId68"/>
    <p:sldId id="296" r:id="rId69"/>
    <p:sldId id="334" r:id="rId70"/>
    <p:sldId id="361" r:id="rId71"/>
    <p:sldId id="337" r:id="rId72"/>
    <p:sldId id="365" r:id="rId73"/>
    <p:sldId id="366" r:id="rId74"/>
    <p:sldId id="336" r:id="rId75"/>
    <p:sldId id="338" r:id="rId76"/>
    <p:sldId id="341" r:id="rId77"/>
    <p:sldId id="362" r:id="rId78"/>
    <p:sldId id="298" r:id="rId79"/>
    <p:sldId id="342" r:id="rId80"/>
    <p:sldId id="363" r:id="rId81"/>
    <p:sldId id="339" r:id="rId82"/>
    <p:sldId id="340" r:id="rId83"/>
    <p:sldId id="299" r:id="rId84"/>
    <p:sldId id="346" r:id="rId85"/>
    <p:sldId id="300" r:id="rId86"/>
    <p:sldId id="347" r:id="rId87"/>
    <p:sldId id="344" r:id="rId88"/>
    <p:sldId id="343" r:id="rId89"/>
    <p:sldId id="345" r:id="rId90"/>
    <p:sldId id="348" r:id="rId91"/>
    <p:sldId id="350" r:id="rId92"/>
    <p:sldId id="351" r:id="rId93"/>
    <p:sldId id="364" r:id="rId94"/>
    <p:sldId id="349" r:id="rId95"/>
    <p:sldId id="352" r:id="rId96"/>
    <p:sldId id="304" r:id="rId97"/>
    <p:sldId id="354" r:id="rId98"/>
    <p:sldId id="353" r:id="rId99"/>
    <p:sldId id="355" r:id="rId100"/>
    <p:sldId id="306" r:id="rId101"/>
    <p:sldId id="307" r:id="rId102"/>
    <p:sldId id="308" r:id="rId103"/>
  </p:sldIdLst>
  <p:sldSz cx="9144000" cy="6858000" type="screen4x3"/>
  <p:notesSz cx="6858000" cy="9144000"/>
  <p:defaultTex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5520" autoAdjust="0"/>
  </p:normalViewPr>
  <p:slideViewPr>
    <p:cSldViewPr>
      <p:cViewPr>
        <p:scale>
          <a:sx n="89" d="100"/>
          <a:sy n="89" d="100"/>
        </p:scale>
        <p:origin x="-1434" y="-7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601" name="Header Placeholder 1049600"/>
          <p:cNvSpPr>
            <a:spLocks noGrp="1"/>
          </p:cNvSpPr>
          <p:nvPr>
            <p:ph type="hdr" sz="quarter"/>
          </p:nvPr>
        </p:nvSpPr>
        <p:spPr>
          <a:xfrm>
            <a:off x="0" y="0"/>
            <a:ext cx="2971800" cy="457200"/>
          </a:xfrm>
          <a:prstGeom prst="rect">
            <a:avLst/>
          </a:prstGeom>
          <a:noFill/>
          <a:ln>
            <a:noFill/>
          </a:ln>
        </p:spPr>
        <p:txBody>
          <a:bodyPr vert="horz" lIns="91440" tIns="45720" rIns="91440" bIns="45720" anchor="t"/>
          <a:lstStyle/>
          <a:p>
            <a:pPr lvl="0" eaLnBrk="1" latinLnBrk="1" hangingPunct="1"/>
            <a:endParaRPr lang="en-US" altLang="en-US" sz="1200"/>
          </a:p>
        </p:txBody>
      </p:sp>
      <p:sp>
        <p:nvSpPr>
          <p:cNvPr id="1049602" name="Date Placeholder 1049601"/>
          <p:cNvSpPr>
            <a:spLocks noGrp="1"/>
          </p:cNvSpPr>
          <p:nvPr>
            <p:ph type="dt" idx="1"/>
          </p:nvPr>
        </p:nvSpPr>
        <p:spPr>
          <a:xfrm>
            <a:off x="3884612" y="0"/>
            <a:ext cx="2971800" cy="457200"/>
          </a:xfrm>
          <a:prstGeom prst="rect">
            <a:avLst/>
          </a:prstGeom>
          <a:noFill/>
          <a:ln>
            <a:noFill/>
          </a:ln>
        </p:spPr>
        <p:txBody>
          <a:bodyPr vert="horz" lIns="91440" tIns="45720" rIns="91440" bIns="45720" anchor="t"/>
          <a:lstStyle/>
          <a:p>
            <a:pPr lvl="0" algn="r" eaLnBrk="1" latinLnBrk="1" hangingPunct="1"/>
            <a:fld id="{566ABCEB-ACFC-4714-9973-3DA970169C29}" type="datetime1">
              <a:rPr lang="en-US" altLang="en-US" sz="1200"/>
              <a:pPr lvl="0" algn="r" eaLnBrk="1" latinLnBrk="1" hangingPunct="1"/>
              <a:t>12-Dec-18</a:t>
            </a:fld>
            <a:endParaRPr lang="en-US" altLang="en-US" sz="1200"/>
          </a:p>
        </p:txBody>
      </p:sp>
      <p:sp>
        <p:nvSpPr>
          <p:cNvPr id="1049603" name="Slide Image Placeholder 1049602"/>
          <p:cNvSpPr>
            <a:spLocks noGrp="1" noRot="1" noChangeAspect="1"/>
          </p:cNvSpPr>
          <p:nvPr>
            <p:ph type="sldImg" idx="2"/>
          </p:nvPr>
        </p:nvSpPr>
        <p:spPr>
          <a:xfrm>
            <a:off x="1143000" y="685800"/>
            <a:ext cx="4572000" cy="3429000"/>
          </a:xfrm>
          <a:prstGeom prst="rect">
            <a:avLst/>
          </a:prstGeom>
          <a:noFill/>
          <a:ln w="12700" cap="flat" cmpd="sng">
            <a:solidFill>
              <a:srgbClr val="000000">
                <a:alpha val="100000"/>
              </a:srgbClr>
            </a:solidFill>
            <a:prstDash val="solid"/>
            <a:round/>
          </a:ln>
        </p:spPr>
        <p:txBody>
          <a:bodyPr vert="horz" lIns="91440" tIns="45720" rIns="91440" bIns="45720" anchor="ctr"/>
          <a:lstStyle/>
          <a:p>
            <a:endParaRPr/>
          </a:p>
        </p:txBody>
      </p:sp>
      <p:sp>
        <p:nvSpPr>
          <p:cNvPr id="1049604" name="Notes Placeholder 1049603"/>
          <p:cNvSpPr>
            <a:spLocks noGrp="1"/>
          </p:cNvSpPr>
          <p:nvPr>
            <p:ph type="body" sz="quarter" idx="3"/>
          </p:nvPr>
        </p:nvSpPr>
        <p:spPr>
          <a:xfrm>
            <a:off x="685800" y="4343400"/>
            <a:ext cx="5486400" cy="4114800"/>
          </a:xfrm>
          <a:prstGeom prst="rect">
            <a:avLst/>
          </a:prstGeom>
          <a:noFill/>
          <a:ln>
            <a:noFill/>
          </a:ln>
        </p:spPr>
        <p:txBody>
          <a:bodyPr vert="horz" lIns="91440" tIns="45720" rIns="91440" bIns="45720" anchor="t"/>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49605" name="Footer Placeholder 1049604"/>
          <p:cNvSpPr>
            <a:spLocks noGrp="1"/>
          </p:cNvSpPr>
          <p:nvPr>
            <p:ph type="ftr" sz="quarter" idx="4"/>
          </p:nvPr>
        </p:nvSpPr>
        <p:spPr>
          <a:xfrm>
            <a:off x="0" y="8685212"/>
            <a:ext cx="2971800" cy="457200"/>
          </a:xfrm>
          <a:prstGeom prst="rect">
            <a:avLst/>
          </a:prstGeom>
          <a:noFill/>
          <a:ln>
            <a:noFill/>
          </a:ln>
        </p:spPr>
        <p:txBody>
          <a:bodyPr vert="horz" lIns="91440" tIns="45720" rIns="91440" bIns="45720" anchor="b"/>
          <a:lstStyle/>
          <a:p>
            <a:pPr lvl="0" eaLnBrk="1" latinLnBrk="1" hangingPunct="1"/>
            <a:endParaRPr lang="en-US" altLang="en-US" sz="1200"/>
          </a:p>
        </p:txBody>
      </p:sp>
      <p:sp>
        <p:nvSpPr>
          <p:cNvPr id="1049606" name="Slide Number Placeholder 1049605"/>
          <p:cNvSpPr>
            <a:spLocks noGrp="1"/>
          </p:cNvSpPr>
          <p:nvPr>
            <p:ph type="sldNum" sz="quarter" idx="5"/>
          </p:nvPr>
        </p:nvSpPr>
        <p:spPr>
          <a:xfrm>
            <a:off x="3884612" y="8685212"/>
            <a:ext cx="2971800" cy="457200"/>
          </a:xfrm>
          <a:prstGeom prst="rect">
            <a:avLst/>
          </a:prstGeom>
          <a:noFill/>
          <a:ln>
            <a:noFill/>
          </a:ln>
        </p:spPr>
        <p:txBody>
          <a:bodyPr vert="horz" lIns="91440" tIns="45720" rIns="91440" bIns="45720" anchor="b"/>
          <a:lstStyle/>
          <a:p>
            <a:pPr lvl="0" algn="r" eaLnBrk="1" latinLnBrk="1" hangingPunct="1"/>
            <a:fld id="{566ABCEB-ACFC-4714-9973-3DA970169C29}" type="slidenum">
              <a:rPr lang="en-US" altLang="en-US" sz="1200"/>
              <a:pPr lvl="0" algn="r" eaLnBrk="1" latinLnBrk="1" hangingPunct="1"/>
              <a:t>‹#›</a:t>
            </a:fld>
            <a:endParaRPr lang="en-US" altLang="en-US" sz="1200"/>
          </a:p>
        </p:txBody>
      </p:sp>
    </p:spTree>
  </p:cSld>
  <p:clrMap bg1="dk1" tx1="dk1" bg2="dk1" tx2="dk1" accent1="dk1" accent2="dk1" accent3="dk1" accent4="dk1" accent5="dk1" accent6="dk1" hlink="dk1" folHlink="dk1"/>
  <p:notesStyle>
    <a:lvl1pPr marL="0" indent="0" algn="l" rtl="0" fontAlgn="base" latinLnBrk="1">
      <a:lnSpc>
        <a:spcPct val="100000"/>
      </a:lnSpc>
      <a:spcBef>
        <a:spcPct val="30000"/>
      </a:spcBef>
      <a:spcAft>
        <a:spcPct val="0"/>
      </a:spcAft>
      <a:buFontTx/>
      <a:buNone/>
      <a:defRPr sz="12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30000"/>
      </a:spcBef>
      <a:spcAft>
        <a:spcPct val="0"/>
      </a:spcAft>
      <a:buFontTx/>
      <a:buNone/>
      <a:defRPr sz="12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30000"/>
      </a:spcBef>
      <a:spcAft>
        <a:spcPct val="0"/>
      </a:spcAft>
      <a:buFontTx/>
      <a:buNone/>
      <a:defRPr sz="12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30000"/>
      </a:spcBef>
      <a:spcAft>
        <a:spcPct val="0"/>
      </a:spcAft>
      <a:buFontTx/>
      <a:buNone/>
      <a:defRPr sz="12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30000"/>
      </a:spcBef>
      <a:spcAft>
        <a:spcPct val="0"/>
      </a:spcAft>
      <a:buFontTx/>
      <a:buNone/>
      <a:defRPr sz="1200" b="0" i="0" u="none" baseline="0">
        <a:solidFill>
          <a:schemeClr val="dk1"/>
        </a:solidFill>
        <a:latin typeface="Calibri" pitchFamily="34" charset="0"/>
        <a:sym typeface="Calibri" pitchFamily="34" charset="0"/>
      </a:defRPr>
    </a:lvl5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87" name="Title 1"/>
          <p:cNvSpPr>
            <a:spLocks noGrp="1"/>
          </p:cNvSpPr>
          <p:nvPr>
            <p:ph type="ctrTitle"/>
          </p:nvPr>
        </p:nvSpPr>
        <p:spPr>
          <a:xfrm>
            <a:off x="685800" y="2130425"/>
            <a:ext cx="7772400" cy="1470025"/>
          </a:xfrm>
        </p:spPr>
        <p:txBody>
          <a:bodyPr/>
          <a:lstStyle/>
          <a:p>
            <a:r>
              <a:rPr lang="en-US"/>
              <a:t>Click to edit Master title style</a:t>
            </a:r>
          </a:p>
        </p:txBody>
      </p:sp>
      <p:sp>
        <p:nvSpPr>
          <p:cNvPr id="1048588"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48578" name="Date Placeholder 1048577"/>
          <p:cNvSpPr>
            <a:spLocks noGrp="1"/>
          </p:cNvSpPr>
          <p:nvPr>
            <p:ph type="dt" sz="half" idx="2"/>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fld id="{566ABCEB-ACFC-4714-9973-3DA970169C29}" type="datetime1">
              <a:rPr lang="en-US" altLang="en-US" sz="1200">
                <a:solidFill>
                  <a:srgbClr val="898989"/>
                </a:solidFill>
              </a:rPr>
              <a:pPr lvl="0"/>
              <a:t>12-Dec-18</a:t>
            </a:fld>
            <a:endParaRPr lang="en-US" altLang="en-US" sz="1200">
              <a:solidFill>
                <a:srgbClr val="898989"/>
              </a:solidFill>
            </a:endParaRPr>
          </a:p>
        </p:txBody>
      </p:sp>
      <p:sp>
        <p:nvSpPr>
          <p:cNvPr id="1048580" name="Slide Number Placeholder 1048579"/>
          <p:cNvSpPr>
            <a:spLocks noGrp="1"/>
          </p:cNvSpPr>
          <p:nvPr>
            <p:ph type="sldNum" sz="quarter" idx="4"/>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r"/>
            <a:fld id="{566ABCEB-ACFC-4714-9973-3DA970169C29}" type="slidenum">
              <a:rPr lang="en-US" altLang="en-US" sz="1200">
                <a:solidFill>
                  <a:srgbClr val="898989"/>
                </a:solidFill>
              </a:rPr>
              <a:pPr lvl="0" algn="r"/>
              <a:t>‹#›</a:t>
            </a:fld>
            <a:endParaRPr lang="en-US" altLang="en-US" sz="1200">
              <a:solidFill>
                <a:srgbClr val="898989"/>
              </a:solidFill>
            </a:endParaRPr>
          </a:p>
        </p:txBody>
      </p:sp>
      <p:sp>
        <p:nvSpPr>
          <p:cNvPr id="1048579" name="Footer Placeholder 1048578"/>
          <p:cNvSpPr>
            <a:spLocks noGrp="1"/>
          </p:cNvSpPr>
          <p:nvPr>
            <p:ph type="ftr" sz="quarter" idx="3"/>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a:solidFill>
                  <a:srgbClr val="898989"/>
                </a:solidFill>
              </a:rPr>
              <a:t>PROJECT NAME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599" name="Title 1"/>
          <p:cNvSpPr>
            <a:spLocks noGrp="1"/>
          </p:cNvSpPr>
          <p:nvPr>
            <p:ph type="title"/>
          </p:nvPr>
        </p:nvSpPr>
        <p:spPr/>
        <p:txBody>
          <a:bodyPr/>
          <a:lstStyle/>
          <a:p>
            <a:r>
              <a:rPr lang="en-US"/>
              <a:t>Click to edit Master title style</a:t>
            </a:r>
          </a:p>
        </p:txBody>
      </p:sp>
      <p:sp>
        <p:nvSpPr>
          <p:cNvPr id="1049600"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8" name="Date Placeholder 1048577"/>
          <p:cNvSpPr>
            <a:spLocks noGrp="1"/>
          </p:cNvSpPr>
          <p:nvPr>
            <p:ph type="dt" sz="half" idx="2"/>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fld id="{566ABCEB-ACFC-4714-9973-3DA970169C29}" type="datetime1">
              <a:rPr lang="en-US" altLang="en-US" sz="1200">
                <a:solidFill>
                  <a:srgbClr val="898989"/>
                </a:solidFill>
              </a:rPr>
              <a:pPr lvl="0"/>
              <a:t>12-Dec-18</a:t>
            </a:fld>
            <a:endParaRPr lang="en-US" altLang="en-US" sz="1200">
              <a:solidFill>
                <a:srgbClr val="898989"/>
              </a:solidFill>
            </a:endParaRPr>
          </a:p>
        </p:txBody>
      </p:sp>
      <p:sp>
        <p:nvSpPr>
          <p:cNvPr id="1048580" name="Slide Number Placeholder 1048579"/>
          <p:cNvSpPr>
            <a:spLocks noGrp="1"/>
          </p:cNvSpPr>
          <p:nvPr>
            <p:ph type="sldNum" sz="quarter" idx="4"/>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r"/>
            <a:fld id="{566ABCEB-ACFC-4714-9973-3DA970169C29}" type="slidenum">
              <a:rPr lang="en-US" altLang="en-US" sz="1200">
                <a:solidFill>
                  <a:srgbClr val="898989"/>
                </a:solidFill>
              </a:rPr>
              <a:pPr lvl="0" algn="r"/>
              <a:t>‹#›</a:t>
            </a:fld>
            <a:endParaRPr lang="en-US" altLang="en-US" sz="1200">
              <a:solidFill>
                <a:srgbClr val="898989"/>
              </a:solidFill>
            </a:endParaRPr>
          </a:p>
        </p:txBody>
      </p:sp>
      <p:sp>
        <p:nvSpPr>
          <p:cNvPr id="1048579" name="Footer Placeholder 1048578"/>
          <p:cNvSpPr>
            <a:spLocks noGrp="1"/>
          </p:cNvSpPr>
          <p:nvPr>
            <p:ph type="ftr" sz="quarter" idx="3"/>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a:solidFill>
                  <a:srgbClr val="898989"/>
                </a:solidFill>
              </a:rPr>
              <a:t>PROJECT NAME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584"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1049585"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8" name="Date Placeholder 1048577"/>
          <p:cNvSpPr>
            <a:spLocks noGrp="1"/>
          </p:cNvSpPr>
          <p:nvPr>
            <p:ph type="dt" sz="half" idx="2"/>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fld id="{566ABCEB-ACFC-4714-9973-3DA970169C29}" type="datetime1">
              <a:rPr lang="en-US" altLang="en-US" sz="1200">
                <a:solidFill>
                  <a:srgbClr val="898989"/>
                </a:solidFill>
              </a:rPr>
              <a:pPr lvl="0"/>
              <a:t>12-Dec-18</a:t>
            </a:fld>
            <a:endParaRPr lang="en-US" altLang="en-US" sz="1200">
              <a:solidFill>
                <a:srgbClr val="898989"/>
              </a:solidFill>
            </a:endParaRPr>
          </a:p>
        </p:txBody>
      </p:sp>
      <p:sp>
        <p:nvSpPr>
          <p:cNvPr id="1048580" name="Slide Number Placeholder 1048579"/>
          <p:cNvSpPr>
            <a:spLocks noGrp="1"/>
          </p:cNvSpPr>
          <p:nvPr>
            <p:ph type="sldNum" sz="quarter" idx="4"/>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r"/>
            <a:fld id="{566ABCEB-ACFC-4714-9973-3DA970169C29}" type="slidenum">
              <a:rPr lang="en-US" altLang="en-US" sz="1200">
                <a:solidFill>
                  <a:srgbClr val="898989"/>
                </a:solidFill>
              </a:rPr>
              <a:pPr lvl="0" algn="r"/>
              <a:t>‹#›</a:t>
            </a:fld>
            <a:endParaRPr lang="en-US" altLang="en-US" sz="1200">
              <a:solidFill>
                <a:srgbClr val="898989"/>
              </a:solidFill>
            </a:endParaRPr>
          </a:p>
        </p:txBody>
      </p:sp>
      <p:sp>
        <p:nvSpPr>
          <p:cNvPr id="1048579" name="Footer Placeholder 1048578"/>
          <p:cNvSpPr>
            <a:spLocks noGrp="1"/>
          </p:cNvSpPr>
          <p:nvPr>
            <p:ph type="ftr" sz="quarter" idx="3"/>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a:solidFill>
                  <a:srgbClr val="898989"/>
                </a:solidFill>
              </a:rPr>
              <a:t>PROJECT NAME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3" name="Title 1"/>
          <p:cNvSpPr>
            <a:spLocks noGrp="1"/>
          </p:cNvSpPr>
          <p:nvPr>
            <p:ph type="title"/>
          </p:nvPr>
        </p:nvSpPr>
        <p:spPr/>
        <p:txBody>
          <a:bodyPr/>
          <a:lstStyle/>
          <a:p>
            <a:r>
              <a:rPr lang="en-US"/>
              <a:t>Click to edit Master title style</a:t>
            </a:r>
          </a:p>
        </p:txBody>
      </p:sp>
      <p:sp>
        <p:nvSpPr>
          <p:cNvPr id="1048594"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8" name="Date Placeholder 1048577"/>
          <p:cNvSpPr>
            <a:spLocks noGrp="1"/>
          </p:cNvSpPr>
          <p:nvPr>
            <p:ph type="dt" sz="half" idx="2"/>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fld id="{566ABCEB-ACFC-4714-9973-3DA970169C29}" type="datetime1">
              <a:rPr lang="en-US" altLang="en-US" sz="1200">
                <a:solidFill>
                  <a:srgbClr val="898989"/>
                </a:solidFill>
              </a:rPr>
              <a:pPr lvl="0"/>
              <a:t>12-Dec-18</a:t>
            </a:fld>
            <a:endParaRPr lang="en-US" altLang="en-US" sz="1200">
              <a:solidFill>
                <a:srgbClr val="898989"/>
              </a:solidFill>
            </a:endParaRPr>
          </a:p>
        </p:txBody>
      </p:sp>
      <p:sp>
        <p:nvSpPr>
          <p:cNvPr id="1048580" name="Slide Number Placeholder 1048579"/>
          <p:cNvSpPr>
            <a:spLocks noGrp="1"/>
          </p:cNvSpPr>
          <p:nvPr>
            <p:ph type="sldNum" sz="quarter" idx="4"/>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r"/>
            <a:fld id="{566ABCEB-ACFC-4714-9973-3DA970169C29}" type="slidenum">
              <a:rPr lang="en-US" altLang="en-US" sz="1200">
                <a:solidFill>
                  <a:srgbClr val="898989"/>
                </a:solidFill>
              </a:rPr>
              <a:pPr lvl="0" algn="r"/>
              <a:t>‹#›</a:t>
            </a:fld>
            <a:endParaRPr lang="en-US" altLang="en-US" sz="1200">
              <a:solidFill>
                <a:srgbClr val="898989"/>
              </a:solidFill>
            </a:endParaRPr>
          </a:p>
        </p:txBody>
      </p:sp>
      <p:sp>
        <p:nvSpPr>
          <p:cNvPr id="1048579" name="Footer Placeholder 1048578"/>
          <p:cNvSpPr>
            <a:spLocks noGrp="1"/>
          </p:cNvSpPr>
          <p:nvPr>
            <p:ph type="ftr" sz="quarter" idx="3"/>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a:solidFill>
                  <a:srgbClr val="898989"/>
                </a:solidFill>
              </a:rPr>
              <a:t>PROJECT NAME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594"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1049595"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578" name="Date Placeholder 1048577"/>
          <p:cNvSpPr>
            <a:spLocks noGrp="1"/>
          </p:cNvSpPr>
          <p:nvPr>
            <p:ph type="dt" sz="half" idx="2"/>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fld id="{566ABCEB-ACFC-4714-9973-3DA970169C29}" type="datetime1">
              <a:rPr lang="en-US" altLang="en-US" sz="1200">
                <a:solidFill>
                  <a:srgbClr val="898989"/>
                </a:solidFill>
              </a:rPr>
              <a:pPr lvl="0"/>
              <a:t>12-Dec-18</a:t>
            </a:fld>
            <a:endParaRPr lang="en-US" altLang="en-US" sz="1200">
              <a:solidFill>
                <a:srgbClr val="898989"/>
              </a:solidFill>
            </a:endParaRPr>
          </a:p>
        </p:txBody>
      </p:sp>
      <p:sp>
        <p:nvSpPr>
          <p:cNvPr id="1048580" name="Slide Number Placeholder 1048579"/>
          <p:cNvSpPr>
            <a:spLocks noGrp="1"/>
          </p:cNvSpPr>
          <p:nvPr>
            <p:ph type="sldNum" sz="quarter" idx="4"/>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r"/>
            <a:fld id="{566ABCEB-ACFC-4714-9973-3DA970169C29}" type="slidenum">
              <a:rPr lang="en-US" altLang="en-US" sz="1200">
                <a:solidFill>
                  <a:srgbClr val="898989"/>
                </a:solidFill>
              </a:rPr>
              <a:pPr lvl="0" algn="r"/>
              <a:t>‹#›</a:t>
            </a:fld>
            <a:endParaRPr lang="en-US" altLang="en-US" sz="1200">
              <a:solidFill>
                <a:srgbClr val="898989"/>
              </a:solidFill>
            </a:endParaRPr>
          </a:p>
        </p:txBody>
      </p:sp>
      <p:sp>
        <p:nvSpPr>
          <p:cNvPr id="1048579" name="Footer Placeholder 1048578"/>
          <p:cNvSpPr>
            <a:spLocks noGrp="1"/>
          </p:cNvSpPr>
          <p:nvPr>
            <p:ph type="ftr" sz="quarter" idx="3"/>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a:solidFill>
                  <a:srgbClr val="898989"/>
                </a:solidFill>
              </a:rPr>
              <a:t>PROJECT NAME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596" name="Title 1"/>
          <p:cNvSpPr>
            <a:spLocks noGrp="1"/>
          </p:cNvSpPr>
          <p:nvPr>
            <p:ph type="title"/>
          </p:nvPr>
        </p:nvSpPr>
        <p:spPr/>
        <p:txBody>
          <a:bodyPr/>
          <a:lstStyle/>
          <a:p>
            <a:r>
              <a:rPr lang="en-US"/>
              <a:t>Click to edit Master title style</a:t>
            </a:r>
          </a:p>
        </p:txBody>
      </p:sp>
      <p:sp>
        <p:nvSpPr>
          <p:cNvPr id="1049597"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598"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8" name="Date Placeholder 1048577"/>
          <p:cNvSpPr>
            <a:spLocks noGrp="1"/>
          </p:cNvSpPr>
          <p:nvPr>
            <p:ph type="dt" sz="half" idx="2"/>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fld id="{566ABCEB-ACFC-4714-9973-3DA970169C29}" type="datetime1">
              <a:rPr lang="en-US" altLang="en-US" sz="1200">
                <a:solidFill>
                  <a:srgbClr val="898989"/>
                </a:solidFill>
              </a:rPr>
              <a:pPr lvl="0"/>
              <a:t>12-Dec-18</a:t>
            </a:fld>
            <a:endParaRPr lang="en-US" altLang="en-US" sz="1200">
              <a:solidFill>
                <a:srgbClr val="898989"/>
              </a:solidFill>
            </a:endParaRPr>
          </a:p>
        </p:txBody>
      </p:sp>
      <p:sp>
        <p:nvSpPr>
          <p:cNvPr id="1048580" name="Slide Number Placeholder 1048579"/>
          <p:cNvSpPr>
            <a:spLocks noGrp="1"/>
          </p:cNvSpPr>
          <p:nvPr>
            <p:ph type="sldNum" sz="quarter" idx="4"/>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r"/>
            <a:fld id="{566ABCEB-ACFC-4714-9973-3DA970169C29}" type="slidenum">
              <a:rPr lang="en-US" altLang="en-US" sz="1200">
                <a:solidFill>
                  <a:srgbClr val="898989"/>
                </a:solidFill>
              </a:rPr>
              <a:pPr lvl="0" algn="r"/>
              <a:t>‹#›</a:t>
            </a:fld>
            <a:endParaRPr lang="en-US" altLang="en-US" sz="1200">
              <a:solidFill>
                <a:srgbClr val="898989"/>
              </a:solidFill>
            </a:endParaRPr>
          </a:p>
        </p:txBody>
      </p:sp>
      <p:sp>
        <p:nvSpPr>
          <p:cNvPr id="1048579" name="Footer Placeholder 1048578"/>
          <p:cNvSpPr>
            <a:spLocks noGrp="1"/>
          </p:cNvSpPr>
          <p:nvPr>
            <p:ph type="ftr" sz="quarter" idx="3"/>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a:solidFill>
                  <a:srgbClr val="898989"/>
                </a:solidFill>
              </a:rPr>
              <a:t>PROJECT NAME</a:t>
            </a:r>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589" name="Title 1"/>
          <p:cNvSpPr>
            <a:spLocks noGrp="1"/>
          </p:cNvSpPr>
          <p:nvPr>
            <p:ph type="title"/>
          </p:nvPr>
        </p:nvSpPr>
        <p:spPr/>
        <p:txBody>
          <a:bodyPr/>
          <a:lstStyle/>
          <a:p>
            <a:r>
              <a:rPr lang="en-US"/>
              <a:t>Click to edit Master title style</a:t>
            </a:r>
          </a:p>
        </p:txBody>
      </p:sp>
      <p:sp>
        <p:nvSpPr>
          <p:cNvPr id="1049590"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9591"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592"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9593"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8" name="Date Placeholder 1048577"/>
          <p:cNvSpPr>
            <a:spLocks noGrp="1"/>
          </p:cNvSpPr>
          <p:nvPr>
            <p:ph type="dt" sz="half" idx="2"/>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fld id="{566ABCEB-ACFC-4714-9973-3DA970169C29}" type="datetime1">
              <a:rPr lang="en-US" altLang="en-US" sz="1200">
                <a:solidFill>
                  <a:srgbClr val="898989"/>
                </a:solidFill>
              </a:rPr>
              <a:pPr lvl="0"/>
              <a:t>12-Dec-18</a:t>
            </a:fld>
            <a:endParaRPr lang="en-US" altLang="en-US" sz="1200">
              <a:solidFill>
                <a:srgbClr val="898989"/>
              </a:solidFill>
            </a:endParaRPr>
          </a:p>
        </p:txBody>
      </p:sp>
      <p:sp>
        <p:nvSpPr>
          <p:cNvPr id="1048580" name="Slide Number Placeholder 1048579"/>
          <p:cNvSpPr>
            <a:spLocks noGrp="1"/>
          </p:cNvSpPr>
          <p:nvPr>
            <p:ph type="sldNum" sz="quarter" idx="4"/>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r"/>
            <a:fld id="{566ABCEB-ACFC-4714-9973-3DA970169C29}" type="slidenum">
              <a:rPr lang="en-US" altLang="en-US" sz="1200">
                <a:solidFill>
                  <a:srgbClr val="898989"/>
                </a:solidFill>
              </a:rPr>
              <a:pPr lvl="0" algn="r"/>
              <a:t>‹#›</a:t>
            </a:fld>
            <a:endParaRPr lang="en-US" altLang="en-US" sz="1200">
              <a:solidFill>
                <a:srgbClr val="898989"/>
              </a:solidFill>
            </a:endParaRPr>
          </a:p>
        </p:txBody>
      </p:sp>
      <p:sp>
        <p:nvSpPr>
          <p:cNvPr id="1048579" name="Footer Placeholder 1048578"/>
          <p:cNvSpPr>
            <a:spLocks noGrp="1"/>
          </p:cNvSpPr>
          <p:nvPr>
            <p:ph type="ftr" sz="quarter" idx="3"/>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a:solidFill>
                  <a:srgbClr val="898989"/>
                </a:solidFill>
              </a:rPr>
              <a:t>PROJECT NAME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12" name="Title 1"/>
          <p:cNvSpPr>
            <a:spLocks noGrp="1"/>
          </p:cNvSpPr>
          <p:nvPr>
            <p:ph type="title"/>
          </p:nvPr>
        </p:nvSpPr>
        <p:spPr/>
        <p:txBody>
          <a:bodyPr/>
          <a:lstStyle/>
          <a:p>
            <a:r>
              <a:rPr lang="en-US"/>
              <a:t>Click to edit Master title style</a:t>
            </a:r>
          </a:p>
        </p:txBody>
      </p:sp>
      <p:sp>
        <p:nvSpPr>
          <p:cNvPr id="1048578" name="Date Placeholder 1048577"/>
          <p:cNvSpPr>
            <a:spLocks noGrp="1"/>
          </p:cNvSpPr>
          <p:nvPr>
            <p:ph type="dt" sz="half" idx="2"/>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fld id="{566ABCEB-ACFC-4714-9973-3DA970169C29}" type="datetime1">
              <a:rPr lang="en-US" altLang="en-US" sz="1200">
                <a:solidFill>
                  <a:srgbClr val="898989"/>
                </a:solidFill>
              </a:rPr>
              <a:pPr lvl="0"/>
              <a:t>12-Dec-18</a:t>
            </a:fld>
            <a:endParaRPr lang="en-US" altLang="en-US" sz="1200">
              <a:solidFill>
                <a:srgbClr val="898989"/>
              </a:solidFill>
            </a:endParaRPr>
          </a:p>
        </p:txBody>
      </p:sp>
      <p:sp>
        <p:nvSpPr>
          <p:cNvPr id="1048580" name="Slide Number Placeholder 1048579"/>
          <p:cNvSpPr>
            <a:spLocks noGrp="1"/>
          </p:cNvSpPr>
          <p:nvPr>
            <p:ph type="sldNum" sz="quarter" idx="4"/>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r"/>
            <a:fld id="{566ABCEB-ACFC-4714-9973-3DA970169C29}" type="slidenum">
              <a:rPr lang="en-US" altLang="en-US" sz="1200">
                <a:solidFill>
                  <a:srgbClr val="898989"/>
                </a:solidFill>
              </a:rPr>
              <a:pPr lvl="0" algn="r"/>
              <a:t>‹#›</a:t>
            </a:fld>
            <a:endParaRPr lang="en-US" altLang="en-US" sz="1200">
              <a:solidFill>
                <a:srgbClr val="898989"/>
              </a:solidFill>
            </a:endParaRPr>
          </a:p>
        </p:txBody>
      </p:sp>
      <p:sp>
        <p:nvSpPr>
          <p:cNvPr id="1048579" name="Footer Placeholder 1048578"/>
          <p:cNvSpPr>
            <a:spLocks noGrp="1"/>
          </p:cNvSpPr>
          <p:nvPr>
            <p:ph type="ftr" sz="quarter" idx="3"/>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a:solidFill>
                  <a:srgbClr val="898989"/>
                </a:solidFill>
              </a:rPr>
              <a:t>PROJECT NAME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78" name="Date Placeholder 1048577"/>
          <p:cNvSpPr>
            <a:spLocks noGrp="1"/>
          </p:cNvSpPr>
          <p:nvPr>
            <p:ph type="dt" sz="half" idx="2"/>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fld id="{566ABCEB-ACFC-4714-9973-3DA970169C29}" type="datetime1">
              <a:rPr lang="en-US" altLang="en-US" sz="1200">
                <a:solidFill>
                  <a:srgbClr val="898989"/>
                </a:solidFill>
              </a:rPr>
              <a:pPr lvl="0"/>
              <a:t>12-Dec-18</a:t>
            </a:fld>
            <a:endParaRPr lang="en-US" altLang="en-US" sz="1200">
              <a:solidFill>
                <a:srgbClr val="898989"/>
              </a:solidFill>
            </a:endParaRPr>
          </a:p>
        </p:txBody>
      </p:sp>
      <p:sp>
        <p:nvSpPr>
          <p:cNvPr id="1048580" name="Slide Number Placeholder 1048579"/>
          <p:cNvSpPr>
            <a:spLocks noGrp="1"/>
          </p:cNvSpPr>
          <p:nvPr>
            <p:ph type="sldNum" sz="quarter" idx="4"/>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r"/>
            <a:fld id="{566ABCEB-ACFC-4714-9973-3DA970169C29}" type="slidenum">
              <a:rPr lang="en-US" altLang="en-US" sz="1200">
                <a:solidFill>
                  <a:srgbClr val="898989"/>
                </a:solidFill>
              </a:rPr>
              <a:pPr lvl="0" algn="r"/>
              <a:t>‹#›</a:t>
            </a:fld>
            <a:endParaRPr lang="en-US" altLang="en-US" sz="1200">
              <a:solidFill>
                <a:srgbClr val="898989"/>
              </a:solidFill>
            </a:endParaRPr>
          </a:p>
        </p:txBody>
      </p:sp>
      <p:sp>
        <p:nvSpPr>
          <p:cNvPr id="1048579" name="Footer Placeholder 1048578"/>
          <p:cNvSpPr>
            <a:spLocks noGrp="1"/>
          </p:cNvSpPr>
          <p:nvPr>
            <p:ph type="ftr" sz="quarter" idx="3"/>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a:solidFill>
                  <a:srgbClr val="898989"/>
                </a:solidFill>
              </a:rPr>
              <a:t>PROJECT NAME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14"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1048715"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16"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578" name="Date Placeholder 1048577"/>
          <p:cNvSpPr>
            <a:spLocks noGrp="1"/>
          </p:cNvSpPr>
          <p:nvPr>
            <p:ph type="dt" sz="half" idx="2"/>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fld id="{566ABCEB-ACFC-4714-9973-3DA970169C29}" type="datetime1">
              <a:rPr lang="en-US" altLang="en-US" sz="1200">
                <a:solidFill>
                  <a:srgbClr val="898989"/>
                </a:solidFill>
              </a:rPr>
              <a:pPr lvl="0"/>
              <a:t>12-Dec-18</a:t>
            </a:fld>
            <a:endParaRPr lang="en-US" altLang="en-US" sz="1200">
              <a:solidFill>
                <a:srgbClr val="898989"/>
              </a:solidFill>
            </a:endParaRPr>
          </a:p>
        </p:txBody>
      </p:sp>
      <p:sp>
        <p:nvSpPr>
          <p:cNvPr id="1048580" name="Slide Number Placeholder 1048579"/>
          <p:cNvSpPr>
            <a:spLocks noGrp="1"/>
          </p:cNvSpPr>
          <p:nvPr>
            <p:ph type="sldNum" sz="quarter" idx="4"/>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r"/>
            <a:fld id="{566ABCEB-ACFC-4714-9973-3DA970169C29}" type="slidenum">
              <a:rPr lang="en-US" altLang="en-US" sz="1200">
                <a:solidFill>
                  <a:srgbClr val="898989"/>
                </a:solidFill>
              </a:rPr>
              <a:pPr lvl="0" algn="r"/>
              <a:t>‹#›</a:t>
            </a:fld>
            <a:endParaRPr lang="en-US" altLang="en-US" sz="1200">
              <a:solidFill>
                <a:srgbClr val="898989"/>
              </a:solidFill>
            </a:endParaRPr>
          </a:p>
        </p:txBody>
      </p:sp>
      <p:sp>
        <p:nvSpPr>
          <p:cNvPr id="1048579" name="Footer Placeholder 1048578"/>
          <p:cNvSpPr>
            <a:spLocks noGrp="1"/>
          </p:cNvSpPr>
          <p:nvPr>
            <p:ph type="ftr" sz="quarter" idx="3"/>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a:solidFill>
                  <a:srgbClr val="898989"/>
                </a:solidFill>
              </a:rPr>
              <a:t>PROJECT NAME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586"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1049587" name="Picture Placeholder 2"/>
          <p:cNvSpPr>
            <a:spLocks noGrp="1"/>
          </p:cNvSpPr>
          <p:nvPr>
            <p:ph type="pic" idx="1"/>
          </p:nvPr>
        </p:nvSpPr>
        <p:spPr>
          <a:xfrm>
            <a:off x="1792288" y="612775"/>
            <a:ext cx="5486400" cy="4114800"/>
          </a:xfrm>
        </p:spPr>
        <p:txBody>
          <a:bodyPr vert="horz" wrap="square" lIns="91440" tIns="45720" rIns="91440" bIns="45720" numCol="1" rtlCol="0" anchor="t" anchorCtr="0" compatLnSpc="1">
            <a:prstTxWarp prst="textNoShape">
              <a:avLst/>
            </a:prstTxWarp>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1049588"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578" name="Date Placeholder 1048577"/>
          <p:cNvSpPr>
            <a:spLocks noGrp="1"/>
          </p:cNvSpPr>
          <p:nvPr>
            <p:ph type="dt" sz="half" idx="2"/>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fld id="{566ABCEB-ACFC-4714-9973-3DA970169C29}" type="datetime1">
              <a:rPr lang="en-US" altLang="en-US" sz="1200">
                <a:solidFill>
                  <a:srgbClr val="898989"/>
                </a:solidFill>
              </a:rPr>
              <a:pPr lvl="0"/>
              <a:t>12-Dec-18</a:t>
            </a:fld>
            <a:endParaRPr lang="en-US" altLang="en-US" sz="1200">
              <a:solidFill>
                <a:srgbClr val="898989"/>
              </a:solidFill>
            </a:endParaRPr>
          </a:p>
        </p:txBody>
      </p:sp>
      <p:sp>
        <p:nvSpPr>
          <p:cNvPr id="1048580" name="Slide Number Placeholder 1048579"/>
          <p:cNvSpPr>
            <a:spLocks noGrp="1"/>
          </p:cNvSpPr>
          <p:nvPr>
            <p:ph type="sldNum" sz="quarter" idx="4"/>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r"/>
            <a:fld id="{566ABCEB-ACFC-4714-9973-3DA970169C29}" type="slidenum">
              <a:rPr lang="en-US" altLang="en-US" sz="1200">
                <a:solidFill>
                  <a:srgbClr val="898989"/>
                </a:solidFill>
              </a:rPr>
              <a:pPr lvl="0" algn="r"/>
              <a:t>‹#›</a:t>
            </a:fld>
            <a:endParaRPr lang="en-US" altLang="en-US" sz="1200">
              <a:solidFill>
                <a:srgbClr val="898989"/>
              </a:solidFill>
            </a:endParaRPr>
          </a:p>
        </p:txBody>
      </p:sp>
      <p:sp>
        <p:nvSpPr>
          <p:cNvPr id="1048579" name="Footer Placeholder 1048578"/>
          <p:cNvSpPr>
            <a:spLocks noGrp="1"/>
          </p:cNvSpPr>
          <p:nvPr>
            <p:ph type="ftr" sz="quarter" idx="3"/>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a:solidFill>
                  <a:srgbClr val="898989"/>
                </a:solidFill>
              </a:rPr>
              <a:t>PROJECT NAME</a:t>
            </a:r>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8576" name="Title Placeholder 1048575"/>
          <p:cNvSpPr>
            <a:spLocks noGrp="1"/>
          </p:cNvSpPr>
          <p:nvPr>
            <p:ph type="title"/>
          </p:nvPr>
        </p:nvSpPr>
        <p:spPr>
          <a:xfrm>
            <a:off x="457200" y="274637"/>
            <a:ext cx="8229600" cy="1143000"/>
          </a:xfrm>
          <a:prstGeom prst="rect">
            <a:avLst/>
          </a:prstGeom>
          <a:noFill/>
          <a:ln>
            <a:noFill/>
          </a:ln>
        </p:spPr>
        <p:txBody>
          <a:bodyPr vert="horz" lIns="91440" tIns="45720" rIns="91440" bIns="45720" anchor="ctr"/>
          <a:lstStyle/>
          <a:p>
            <a:pPr lvl="0"/>
            <a:r>
              <a:rPr lang="en-US" altLang="en-US"/>
              <a:t>Click to edit Master title style</a:t>
            </a:r>
          </a:p>
        </p:txBody>
      </p:sp>
      <p:sp>
        <p:nvSpPr>
          <p:cNvPr id="1048577" name="Text Placeholder 1048576"/>
          <p:cNvSpPr>
            <a:spLocks noGrp="1"/>
          </p:cNvSpPr>
          <p:nvPr>
            <p:ph type="body" idx="1"/>
          </p:nvPr>
        </p:nvSpPr>
        <p:spPr>
          <a:xfrm>
            <a:off x="457200" y="1600200"/>
            <a:ext cx="8229600" cy="4525962"/>
          </a:xfrm>
          <a:prstGeom prst="rect">
            <a:avLst/>
          </a:prstGeom>
          <a:noFill/>
          <a:ln>
            <a:noFill/>
          </a:ln>
        </p:spPr>
        <p:txBody>
          <a:bodyPr vert="horz" lIns="91440" tIns="45720" rIns="91440" bIns="45720" anchor="t"/>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48578" name="Date Placeholder 1048577"/>
          <p:cNvSpPr>
            <a:spLocks noGrp="1"/>
          </p:cNvSpPr>
          <p:nvPr>
            <p:ph type="dt" sz="half" idx="2"/>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fld id="{566ABCEB-ACFC-4714-9973-3DA970169C29}" type="datetime1">
              <a:rPr lang="en-US" altLang="en-US" sz="1200">
                <a:solidFill>
                  <a:srgbClr val="898989"/>
                </a:solidFill>
              </a:rPr>
              <a:pPr lvl="0"/>
              <a:t>12-Dec-18</a:t>
            </a:fld>
            <a:endParaRPr lang="en-US" altLang="en-US" sz="1200">
              <a:solidFill>
                <a:srgbClr val="898989"/>
              </a:solidFill>
            </a:endParaRPr>
          </a:p>
        </p:txBody>
      </p:sp>
      <p:sp>
        <p:nvSpPr>
          <p:cNvPr id="1048579" name="Footer Placeholder 1048578"/>
          <p:cNvSpPr>
            <a:spLocks noGrp="1"/>
          </p:cNvSpPr>
          <p:nvPr>
            <p:ph type="ftr" sz="quarter" idx="3"/>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a:solidFill>
                  <a:srgbClr val="898989"/>
                </a:solidFill>
              </a:rPr>
              <a:t>PROJECT NAME</a:t>
            </a:r>
          </a:p>
        </p:txBody>
      </p:sp>
      <p:sp>
        <p:nvSpPr>
          <p:cNvPr id="1048580" name="Slide Number Placeholder 1048579"/>
          <p:cNvSpPr>
            <a:spLocks noGrp="1"/>
          </p:cNvSpPr>
          <p:nvPr>
            <p:ph type="sldNum" sz="quarter" idx="4"/>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r"/>
            <a:fld id="{566ABCEB-ACFC-4714-9973-3DA970169C29}" type="slidenum">
              <a:rPr lang="en-US" altLang="en-US" sz="1200">
                <a:solidFill>
                  <a:srgbClr val="898989"/>
                </a:solidFill>
              </a:rPr>
              <a:pPr lvl="0" algn="r"/>
              <a:t>‹#›</a:t>
            </a:fld>
            <a:endParaRPr lang="en-US" altLang="en-US" sz="1200">
              <a:solidFill>
                <a:srgbClr val="898989"/>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upstox.com/" TargetMode="External"/><Relationship Id="rId7" Type="http://schemas.openxmlformats.org/officeDocument/2006/relationships/hyperlink" Target="https://www.icicibank.com/" TargetMode="External"/><Relationship Id="rId2" Type="http://schemas.openxmlformats.org/officeDocument/2006/relationships/hyperlink" Target="https://www.android.com/" TargetMode="External"/><Relationship Id="rId1" Type="http://schemas.openxmlformats.org/officeDocument/2006/relationships/slideLayout" Target="../slideLayouts/slideLayout2.xml"/><Relationship Id="rId6" Type="http://schemas.openxmlformats.org/officeDocument/2006/relationships/hyperlink" Target="https://emicalculator.net/" TargetMode="External"/><Relationship Id="rId5" Type="http://schemas.openxmlformats.org/officeDocument/2006/relationships/hyperlink" Target="https://www.wikipedia.org/" TargetMode="External"/><Relationship Id="rId4" Type="http://schemas.openxmlformats.org/officeDocument/2006/relationships/hyperlink" Target="https://www.paisabazaar.com/"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www.businesstoday.com/"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www.businesstoday.com/"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www.businesstoday.com/"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1" name="Title 1048580"/>
          <p:cNvSpPr>
            <a:spLocks noGrp="1"/>
          </p:cNvSpPr>
          <p:nvPr>
            <p:ph type="ctrTitle"/>
          </p:nvPr>
        </p:nvSpPr>
        <p:spPr>
          <a:xfrm>
            <a:off x="685800" y="892175"/>
            <a:ext cx="7772400" cy="1470025"/>
          </a:xfrm>
          <a:prstGeom prst="rect">
            <a:avLst/>
          </a:prstGeom>
          <a:noFill/>
          <a:ln>
            <a:noFill/>
          </a:ln>
        </p:spPr>
        <p:txBody>
          <a:bodyPr vert="horz" lIns="91440" tIns="45720" rIns="91440" bIns="45720" anchor="ctr"/>
          <a:lstStyle>
            <a:lvl1pPr algn="ctr">
              <a:defRPr sz="4400"/>
            </a:lvl1pPr>
          </a:lstStyle>
          <a:p>
            <a:pPr lvl="0" eaLnBrk="1" latinLnBrk="1" hangingPunct="1"/>
            <a:r>
              <a:rPr lang="en-US" altLang="en-US" sz="4000" dirty="0">
                <a:latin typeface="Verdana" pitchFamily="34" charset="0"/>
              </a:rPr>
              <a:t>Financial Planner</a:t>
            </a:r>
          </a:p>
        </p:txBody>
      </p:sp>
      <p:sp>
        <p:nvSpPr>
          <p:cNvPr id="1048582" name="Subtitle 1048581"/>
          <p:cNvSpPr>
            <a:spLocks noGrp="1"/>
          </p:cNvSpPr>
          <p:nvPr>
            <p:ph type="subTitle" idx="1"/>
          </p:nvPr>
        </p:nvSpPr>
        <p:spPr>
          <a:xfrm>
            <a:off x="838200" y="2667000"/>
            <a:ext cx="7315200" cy="1524000"/>
          </a:xfrm>
          <a:prstGeom prst="rect">
            <a:avLst/>
          </a:prstGeom>
          <a:noFill/>
          <a:ln>
            <a:noFill/>
          </a:ln>
        </p:spPr>
        <p:txBody>
          <a:bodyPr vert="horz" lIns="91440" tIns="45720" rIns="91440" bIns="45720" anchor="t"/>
          <a:lstStyle>
            <a:lvl1pPr marL="0" algn="ctr">
              <a:buNone/>
              <a:defRPr sz="3200">
                <a:solidFill>
                  <a:schemeClr val="dk1"/>
                </a:solidFill>
              </a:defRPr>
            </a:lvl1pPr>
            <a:lvl2pPr marL="457200" algn="ctr">
              <a:buNone/>
            </a:lvl2pPr>
            <a:lvl3pPr marL="914400" algn="ctr">
              <a:buNone/>
            </a:lvl3pPr>
            <a:lvl4pPr marL="1371600" algn="ctr">
              <a:buNone/>
            </a:lvl4pPr>
            <a:lvl5pPr marL="1828800" algn="ctr">
              <a:buNone/>
            </a:lvl5pPr>
          </a:lstStyle>
          <a:p>
            <a:pPr lvl="0" eaLnBrk="1" latinLnBrk="1" hangingPunct="1"/>
            <a:r>
              <a:rPr lang="en-US" altLang="en-US" b="1" dirty="0">
                <a:solidFill>
                  <a:srgbClr val="898989"/>
                </a:solidFill>
                <a:latin typeface="Verdana" pitchFamily="34" charset="0"/>
                <a:ea typeface="Times New Roman" pitchFamily="18" charset="0"/>
              </a:rPr>
              <a:t>Team Member:- </a:t>
            </a:r>
          </a:p>
          <a:p>
            <a:pPr lvl="0" eaLnBrk="1" latinLnBrk="1" hangingPunct="1"/>
            <a:r>
              <a:rPr lang="en-US" altLang="en-US" sz="2400" dirty="0" err="1">
                <a:solidFill>
                  <a:srgbClr val="898989"/>
                </a:solidFill>
                <a:latin typeface="Verdana" pitchFamily="34" charset="0"/>
                <a:ea typeface="Times New Roman" pitchFamily="18" charset="0"/>
              </a:rPr>
              <a:t>Pujitha</a:t>
            </a:r>
            <a:r>
              <a:rPr lang="en-US" altLang="en-US" sz="2400" dirty="0">
                <a:solidFill>
                  <a:srgbClr val="898989"/>
                </a:solidFill>
                <a:latin typeface="Verdana" pitchFamily="34" charset="0"/>
                <a:ea typeface="Times New Roman" pitchFamily="18" charset="0"/>
              </a:rPr>
              <a:t> </a:t>
            </a:r>
            <a:r>
              <a:rPr lang="en-US" altLang="en-US" sz="2400" dirty="0" err="1">
                <a:solidFill>
                  <a:srgbClr val="898989"/>
                </a:solidFill>
                <a:latin typeface="Verdana" pitchFamily="34" charset="0"/>
                <a:ea typeface="Times New Roman" pitchFamily="18" charset="0"/>
              </a:rPr>
              <a:t>Gaddam</a:t>
            </a:r>
            <a:r>
              <a:rPr lang="en-US" altLang="en-US" sz="2400" dirty="0">
                <a:solidFill>
                  <a:srgbClr val="898989"/>
                </a:solidFill>
                <a:latin typeface="Verdana" pitchFamily="34" charset="0"/>
                <a:ea typeface="Times New Roman" pitchFamily="18" charset="0"/>
              </a:rPr>
              <a:t> [IU1682820024]</a:t>
            </a:r>
          </a:p>
          <a:p>
            <a:pPr lvl="0" eaLnBrk="1" latinLnBrk="1" hangingPunct="1"/>
            <a:r>
              <a:rPr lang="en-US" altLang="en-US" sz="2400" dirty="0" err="1">
                <a:solidFill>
                  <a:srgbClr val="898989"/>
                </a:solidFill>
                <a:latin typeface="Verdana" pitchFamily="34" charset="0"/>
                <a:ea typeface="Times New Roman" pitchFamily="18" charset="0"/>
              </a:rPr>
              <a:t>Rishee</a:t>
            </a:r>
            <a:r>
              <a:rPr lang="en-US" altLang="en-US" sz="2400" dirty="0">
                <a:solidFill>
                  <a:srgbClr val="898989"/>
                </a:solidFill>
                <a:latin typeface="Verdana" pitchFamily="34" charset="0"/>
                <a:ea typeface="Times New Roman" pitchFamily="18" charset="0"/>
              </a:rPr>
              <a:t> </a:t>
            </a:r>
            <a:r>
              <a:rPr lang="en-US" altLang="en-US" sz="2400" dirty="0" err="1">
                <a:solidFill>
                  <a:srgbClr val="898989"/>
                </a:solidFill>
                <a:latin typeface="Verdana" pitchFamily="34" charset="0"/>
                <a:ea typeface="Times New Roman" pitchFamily="18" charset="0"/>
              </a:rPr>
              <a:t>Barthakur</a:t>
            </a:r>
            <a:r>
              <a:rPr lang="en-US" altLang="en-US" sz="2400" dirty="0">
                <a:solidFill>
                  <a:srgbClr val="898989"/>
                </a:solidFill>
                <a:latin typeface="Verdana" pitchFamily="34" charset="0"/>
                <a:ea typeface="Times New Roman" pitchFamily="18" charset="0"/>
              </a:rPr>
              <a:t> [IU1682820025]</a:t>
            </a:r>
          </a:p>
        </p:txBody>
      </p:sp>
      <p:sp>
        <p:nvSpPr>
          <p:cNvPr id="1048583" name="TextBox 1048582"/>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8584" name="TextBox 1048583"/>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1</a:t>
            </a:fld>
            <a:endParaRPr lang="en-US" altLang="en-US" sz="1200">
              <a:solidFill>
                <a:srgbClr val="898989"/>
              </a:solidFill>
            </a:endParaRPr>
          </a:p>
        </p:txBody>
      </p:sp>
      <p:sp>
        <p:nvSpPr>
          <p:cNvPr id="1048585" name="TextBox 1048584"/>
          <p:cNvSpPr txBox="1"/>
          <p:nvPr/>
        </p:nvSpPr>
        <p:spPr>
          <a:xfrm>
            <a:off x="304800" y="4800600"/>
            <a:ext cx="4289957" cy="830997"/>
          </a:xfrm>
          <a:prstGeom prst="rect">
            <a:avLst/>
          </a:prstGeom>
          <a:noFill/>
          <a:ln>
            <a:noFill/>
          </a:ln>
        </p:spPr>
        <p:txBody>
          <a:bodyPr vert="horz" wrap="none" lIns="91440" tIns="45720" rIns="91440" bIns="45720" anchor="t">
            <a:spAutoFit/>
          </a:bodyP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eaLnBrk="1" latinLnBrk="1" hangingPunct="1">
              <a:spcBef>
                <a:spcPct val="0"/>
              </a:spcBef>
              <a:buFontTx/>
              <a:buNone/>
            </a:pPr>
            <a:r>
              <a:rPr lang="en-US" altLang="en-US" sz="2400" dirty="0">
                <a:latin typeface="Verdana" pitchFamily="34" charset="0"/>
              </a:rPr>
              <a:t>Internal Guide:-</a:t>
            </a:r>
          </a:p>
          <a:p>
            <a:pPr marL="0" lvl="0" indent="0" eaLnBrk="1" latinLnBrk="1" hangingPunct="1">
              <a:spcBef>
                <a:spcPct val="0"/>
              </a:spcBef>
              <a:buFontTx/>
              <a:buNone/>
            </a:pPr>
            <a:r>
              <a:rPr lang="en-US" altLang="en-US" sz="2400" dirty="0">
                <a:latin typeface="Verdana" pitchFamily="34" charset="0"/>
              </a:rPr>
              <a:t>Prof. </a:t>
            </a:r>
            <a:r>
              <a:rPr lang="en-US" altLang="en-US" sz="2400" dirty="0" err="1">
                <a:latin typeface="Verdana" pitchFamily="34" charset="0"/>
              </a:rPr>
              <a:t>Kirtan</a:t>
            </a:r>
            <a:r>
              <a:rPr lang="en-US" altLang="en-US" sz="2400" dirty="0">
                <a:latin typeface="Verdana" pitchFamily="34" charset="0"/>
              </a:rPr>
              <a:t> Kumar </a:t>
            </a:r>
            <a:r>
              <a:rPr lang="en-US" altLang="en-US" sz="2400" dirty="0" err="1">
                <a:latin typeface="Verdana" pitchFamily="34" charset="0"/>
              </a:rPr>
              <a:t>Rathod</a:t>
            </a:r>
            <a:endParaRPr lang="en-US" altLang="en-US" sz="2400" dirty="0">
              <a:latin typeface="Verdana" pitchFamily="34" charset="0"/>
            </a:endParaRPr>
          </a:p>
        </p:txBody>
      </p:sp>
      <p:sp>
        <p:nvSpPr>
          <p:cNvPr id="1048586" name="TextBox 1048585"/>
          <p:cNvSpPr txBox="1"/>
          <p:nvPr/>
        </p:nvSpPr>
        <p:spPr>
          <a:xfrm>
            <a:off x="5675312" y="4800600"/>
            <a:ext cx="233680" cy="358140"/>
          </a:xfrm>
          <a:prstGeom prst="rect">
            <a:avLst/>
          </a:prstGeom>
          <a:noFill/>
          <a:ln>
            <a:noFill/>
          </a:ln>
        </p:spPr>
        <p:txBody>
          <a:bodyPr vert="horz" wrap="none" lIns="91440" tIns="45720" rIns="91440" bIns="45720" anchor="t">
            <a:spAutoFit/>
          </a:bodyP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eaLnBrk="1" latinLnBrk="1" hangingPunct="1">
              <a:spcBef>
                <a:spcPct val="0"/>
              </a:spcBef>
              <a:buFontTx/>
              <a:buNone/>
            </a:pPr>
            <a:endParaRPr lang="en-US" altLang="en-US" sz="1800">
              <a:latin typeface="Verdana" pitchFamily="34" charset="0"/>
            </a:endParaRPr>
          </a:p>
        </p:txBody>
      </p:sp>
      <p:pic>
        <p:nvPicPr>
          <p:cNvPr id="2097152" name="Picture 2097151" descr="LOGO-PNG.PNG"/>
          <p:cNvPicPr>
            <a:picLocks/>
          </p:cNvPicPr>
          <p:nvPr/>
        </p:nvPicPr>
        <p:blipFill>
          <a:blip r:embed="rId2" cstate="print"/>
          <a:srcRect/>
          <a:stretch>
            <a:fillRect/>
          </a:stretch>
        </p:blipFill>
        <p:spPr>
          <a:xfrm>
            <a:off x="3048000" y="0"/>
            <a:ext cx="2971800" cy="95250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1" name="Title 1048640"/>
          <p:cNvSpPr>
            <a:spLocks noGrp="1"/>
          </p:cNvSpPr>
          <p:nvPr>
            <p:ph type="title"/>
          </p:nvPr>
        </p:nvSpPr>
        <p:spPr>
          <a:xfrm>
            <a:off x="419100" y="2857500"/>
            <a:ext cx="8229600" cy="1143000"/>
          </a:xfrm>
          <a:prstGeom prst="rect">
            <a:avLst/>
          </a:prstGeom>
          <a:noFill/>
          <a:ln>
            <a:noFill/>
          </a:ln>
        </p:spPr>
        <p:txBody>
          <a:bodyPr vert="horz" lIns="91440" tIns="45720" rIns="91440" bIns="45720" anchor="ctr"/>
          <a:lstStyle>
            <a:lvl1pPr marL="0" indent="0" algn="ctr" rtl="0" fontAlgn="base" latinLnBrk="1">
              <a:lnSpc>
                <a:spcPct val="100000"/>
              </a:lnSpc>
              <a:spcBef>
                <a:spcPct val="0"/>
              </a:spcBef>
              <a:spcAft>
                <a:spcPct val="0"/>
              </a:spcAft>
              <a:buFontTx/>
              <a:buNone/>
              <a:defRPr sz="4400" b="0" i="0" u="none" baseline="0">
                <a:solidFill>
                  <a:schemeClr val="dk1"/>
                </a:solidFill>
                <a:latin typeface="Calibri" pitchFamily="34" charset="0"/>
                <a:sym typeface="Calibri" pitchFamily="34" charset="0"/>
              </a:defRPr>
            </a:lvl1pPr>
          </a:lstStyle>
          <a:p>
            <a:pPr lvl="0"/>
            <a:r>
              <a:rPr lang="en-US" altLang="en-US" sz="4000" b="1" dirty="0" smtClean="0">
                <a:solidFill>
                  <a:srgbClr val="FF0000"/>
                </a:solidFill>
                <a:latin typeface="Verdana" pitchFamily="34" charset="0"/>
                <a:ea typeface="Verdana" pitchFamily="34" charset="0"/>
              </a:rPr>
              <a:t>SYSTEM FLOW CHART</a:t>
            </a:r>
            <a:endParaRPr lang="en-US" altLang="en-US" sz="4000" b="1" dirty="0">
              <a:solidFill>
                <a:srgbClr val="FF0000"/>
              </a:solidFill>
              <a:latin typeface="Verdana" pitchFamily="34" charset="0"/>
              <a:ea typeface="Verdana" pitchFamily="34" charset="0"/>
            </a:endParaRPr>
          </a:p>
        </p:txBody>
      </p:sp>
      <p:sp>
        <p:nvSpPr>
          <p:cNvPr id="1048642" name="TextBox 1048641"/>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8643" name="TextBox 1048642"/>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10</a:t>
            </a:fld>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72" name="Title 1049571"/>
          <p:cNvSpPr>
            <a:spLocks noGrp="1"/>
          </p:cNvSpPr>
          <p:nvPr>
            <p:ph type="title"/>
          </p:nvPr>
        </p:nvSpPr>
        <p:spPr>
          <a:xfrm>
            <a:off x="533400" y="0"/>
            <a:ext cx="8229600" cy="1143000"/>
          </a:xfrm>
          <a:prstGeom prst="rect">
            <a:avLst/>
          </a:prstGeom>
          <a:noFill/>
          <a:ln>
            <a:noFill/>
          </a:ln>
        </p:spPr>
        <p:txBody>
          <a:bodyPr vert="horz" lIns="91440" tIns="45720" rIns="91440" bIns="45720" anchor="ctr"/>
          <a:lstStyle>
            <a:lvl1pPr marL="0" indent="0" algn="ctr" rtl="0" fontAlgn="base" latinLnBrk="1">
              <a:lnSpc>
                <a:spcPct val="100000"/>
              </a:lnSpc>
              <a:spcBef>
                <a:spcPct val="0"/>
              </a:spcBef>
              <a:spcAft>
                <a:spcPct val="0"/>
              </a:spcAft>
              <a:buFontTx/>
              <a:buNone/>
              <a:defRPr sz="4400" b="0" i="0" u="none" baseline="0">
                <a:solidFill>
                  <a:schemeClr val="dk1"/>
                </a:solidFill>
                <a:latin typeface="Calibri" pitchFamily="34" charset="0"/>
                <a:sym typeface="Calibri" pitchFamily="34" charset="0"/>
              </a:defRPr>
            </a:lvl1pPr>
          </a:lstStyle>
          <a:p>
            <a:pPr lvl="0" eaLnBrk="1" latinLnBrk="1" hangingPunct="1"/>
            <a:r>
              <a:rPr lang="en-US" altLang="en-US" sz="4000" dirty="0" smtClean="0">
                <a:solidFill>
                  <a:srgbClr val="FF0000"/>
                </a:solidFill>
                <a:latin typeface="Verdana" pitchFamily="34" charset="0"/>
                <a:ea typeface="Verdana" pitchFamily="34" charset="0"/>
              </a:rPr>
              <a:t>PROPOSED ENHANCEMENTS:</a:t>
            </a:r>
            <a:endParaRPr lang="en-US" altLang="en-US" sz="4000" dirty="0">
              <a:solidFill>
                <a:srgbClr val="FF0000"/>
              </a:solidFill>
              <a:latin typeface="Verdana" pitchFamily="34" charset="0"/>
              <a:ea typeface="Verdana" pitchFamily="34" charset="0"/>
            </a:endParaRPr>
          </a:p>
        </p:txBody>
      </p:sp>
      <p:sp>
        <p:nvSpPr>
          <p:cNvPr id="1049573" name="Content Placeholder 1049572"/>
          <p:cNvSpPr>
            <a:spLocks noGrp="1"/>
          </p:cNvSpPr>
          <p:nvPr>
            <p:ph idx="1"/>
          </p:nvPr>
        </p:nvSpPr>
        <p:spPr>
          <a:xfrm>
            <a:off x="457200" y="914400"/>
            <a:ext cx="8229600" cy="5257800"/>
          </a:xfrm>
          <a:prstGeom prst="rect">
            <a:avLst/>
          </a:prstGeom>
          <a:noFill/>
          <a:ln>
            <a:noFill/>
          </a:ln>
        </p:spPr>
        <p:txBody>
          <a:bodyPr vert="horz" lIns="91440" tIns="45720" rIns="91440" bIns="45720" anchor="t"/>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lvl="1" eaLnBrk="1" latinLnBrk="1" hangingPunct="1">
              <a:buFont typeface="Wingdings" pitchFamily="2" charset="2"/>
              <a:buChar char="Ø"/>
            </a:pPr>
            <a:r>
              <a:rPr lang="en-US" altLang="en-US" sz="1800" dirty="0">
                <a:latin typeface="Times New Roman" pitchFamily="18" charset="0"/>
                <a:ea typeface="Times New Roman" pitchFamily="18" charset="0"/>
                <a:cs typeface="Times New Roman" pitchFamily="18" charset="0"/>
              </a:rPr>
              <a:t>There can be various features further added in order to facilitate the users in a more convenient manner. The following things can be added such as</a:t>
            </a:r>
            <a:r>
              <a:rPr lang="en-US" altLang="en-US" sz="1800" dirty="0" smtClean="0">
                <a:latin typeface="Times New Roman" pitchFamily="18" charset="0"/>
                <a:ea typeface="Times New Roman" pitchFamily="18" charset="0"/>
                <a:cs typeface="Times New Roman" pitchFamily="18" charset="0"/>
              </a:rPr>
              <a:t>:</a:t>
            </a:r>
            <a:endParaRPr lang="en-US" altLang="en-US" sz="1800" dirty="0">
              <a:latin typeface="Times New Roman" pitchFamily="18" charset="0"/>
              <a:ea typeface="Times New Roman" pitchFamily="18" charset="0"/>
              <a:cs typeface="Times New Roman" pitchFamily="18" charset="0"/>
            </a:endParaRPr>
          </a:p>
          <a:p>
            <a:pPr lvl="2" eaLnBrk="1" latinLnBrk="1" hangingPunct="1">
              <a:lnSpc>
                <a:spcPct val="150000"/>
              </a:lnSpc>
            </a:pPr>
            <a:r>
              <a:rPr lang="en-US" altLang="en-US" sz="1800" dirty="0">
                <a:latin typeface="Times New Roman" pitchFamily="18" charset="0"/>
                <a:ea typeface="Times New Roman" pitchFamily="18" charset="0"/>
                <a:cs typeface="Times New Roman" pitchFamily="18" charset="0"/>
              </a:rPr>
              <a:t>Data </a:t>
            </a:r>
            <a:r>
              <a:rPr lang="en-US" altLang="en-US" sz="1800" dirty="0" smtClean="0">
                <a:latin typeface="Times New Roman" pitchFamily="18" charset="0"/>
                <a:ea typeface="Times New Roman" pitchFamily="18" charset="0"/>
                <a:cs typeface="Times New Roman" pitchFamily="18" charset="0"/>
              </a:rPr>
              <a:t>Storage:</a:t>
            </a:r>
            <a:endParaRPr lang="en-US" altLang="en-US" sz="1800" dirty="0">
              <a:latin typeface="Times New Roman" pitchFamily="18" charset="0"/>
              <a:ea typeface="Times New Roman" pitchFamily="18" charset="0"/>
              <a:cs typeface="Times New Roman" pitchFamily="18" charset="0"/>
            </a:endParaRPr>
          </a:p>
          <a:p>
            <a:pPr lvl="3" eaLnBrk="1" latinLnBrk="1" hangingPunct="1"/>
            <a:r>
              <a:rPr lang="en-US" altLang="en-US" sz="1800" dirty="0">
                <a:latin typeface="Times New Roman" pitchFamily="18" charset="0"/>
                <a:ea typeface="Times New Roman" pitchFamily="18" charset="0"/>
                <a:cs typeface="Times New Roman" pitchFamily="18" charset="0"/>
              </a:rPr>
              <a:t>Firebase database , to store each and every detail of every module of a particular user</a:t>
            </a:r>
            <a:r>
              <a:rPr lang="en-US" altLang="en-US" sz="1800" dirty="0" smtClean="0">
                <a:latin typeface="Times New Roman" pitchFamily="18" charset="0"/>
                <a:ea typeface="Times New Roman" pitchFamily="18" charset="0"/>
                <a:cs typeface="Times New Roman" pitchFamily="18" charset="0"/>
              </a:rPr>
              <a:t>.</a:t>
            </a:r>
            <a:endParaRPr lang="en-US" altLang="en-US" sz="1800" dirty="0">
              <a:latin typeface="Times New Roman" pitchFamily="18" charset="0"/>
              <a:ea typeface="Times New Roman" pitchFamily="18" charset="0"/>
              <a:cs typeface="Times New Roman" pitchFamily="18" charset="0"/>
            </a:endParaRPr>
          </a:p>
          <a:p>
            <a:pPr lvl="2" eaLnBrk="1" latinLnBrk="1" hangingPunct="1"/>
            <a:r>
              <a:rPr lang="en-US" altLang="en-US" sz="1800" dirty="0">
                <a:latin typeface="Times New Roman" pitchFamily="18" charset="0"/>
                <a:ea typeface="Times New Roman" pitchFamily="18" charset="0"/>
                <a:cs typeface="Times New Roman" pitchFamily="18" charset="0"/>
              </a:rPr>
              <a:t>The daily expenses planner</a:t>
            </a:r>
            <a:r>
              <a:rPr lang="en-US" altLang="en-US" sz="1800" dirty="0" smtClean="0">
                <a:latin typeface="Times New Roman" pitchFamily="18" charset="0"/>
                <a:ea typeface="Times New Roman" pitchFamily="18" charset="0"/>
                <a:cs typeface="Times New Roman" pitchFamily="18" charset="0"/>
              </a:rPr>
              <a:t>:</a:t>
            </a:r>
            <a:endParaRPr lang="en-US" altLang="en-US" sz="1800" dirty="0">
              <a:latin typeface="Times New Roman" pitchFamily="18" charset="0"/>
              <a:ea typeface="Times New Roman" pitchFamily="18" charset="0"/>
              <a:cs typeface="Times New Roman" pitchFamily="18" charset="0"/>
            </a:endParaRPr>
          </a:p>
          <a:p>
            <a:pPr lvl="3" eaLnBrk="1" latinLnBrk="1" hangingPunct="1"/>
            <a:r>
              <a:rPr lang="en-US" altLang="en-US" sz="1800" dirty="0">
                <a:latin typeface="Times New Roman" pitchFamily="18" charset="0"/>
                <a:ea typeface="Times New Roman" pitchFamily="18" charset="0"/>
                <a:cs typeface="Times New Roman" pitchFamily="18" charset="0"/>
              </a:rPr>
              <a:t>Where we can analyze, monitor, track the daily expenses that are incoming and outgoing for proper saving purpose and to reduce or cut off the unnecessary purchases. where we can include various </a:t>
            </a:r>
            <a:r>
              <a:rPr lang="en-US" altLang="en-US" sz="1800" dirty="0" smtClean="0">
                <a:latin typeface="Times New Roman" pitchFamily="18" charset="0"/>
                <a:ea typeface="Times New Roman" pitchFamily="18" charset="0"/>
                <a:cs typeface="Times New Roman" pitchFamily="18" charset="0"/>
              </a:rPr>
              <a:t>categories   as </a:t>
            </a:r>
            <a:r>
              <a:rPr lang="en-US" altLang="en-US" sz="1800" dirty="0">
                <a:latin typeface="Times New Roman" pitchFamily="18" charset="0"/>
                <a:ea typeface="Times New Roman" pitchFamily="18" charset="0"/>
                <a:cs typeface="Times New Roman" pitchFamily="18" charset="0"/>
              </a:rPr>
              <a:t>such as outings, food etc on which  most of the money is usually </a:t>
            </a:r>
            <a:r>
              <a:rPr lang="en-US" altLang="en-US" sz="1800" dirty="0" smtClean="0">
                <a:latin typeface="Times New Roman" pitchFamily="18" charset="0"/>
                <a:ea typeface="Times New Roman" pitchFamily="18" charset="0"/>
                <a:cs typeface="Times New Roman" pitchFamily="18" charset="0"/>
              </a:rPr>
              <a:t>      spent </a:t>
            </a:r>
            <a:r>
              <a:rPr lang="en-US" altLang="en-US" sz="1800" dirty="0">
                <a:latin typeface="Times New Roman" pitchFamily="18" charset="0"/>
                <a:ea typeface="Times New Roman" pitchFamily="18" charset="0"/>
                <a:cs typeface="Times New Roman" pitchFamily="18" charset="0"/>
              </a:rPr>
              <a:t>on regular basis.</a:t>
            </a:r>
          </a:p>
          <a:p>
            <a:pPr lvl="2" eaLnBrk="1" latinLnBrk="1" hangingPunct="1"/>
            <a:r>
              <a:rPr lang="en-US" altLang="en-US" sz="1800" dirty="0" smtClean="0">
                <a:latin typeface="Times New Roman" pitchFamily="18" charset="0"/>
                <a:ea typeface="Times New Roman" pitchFamily="18" charset="0"/>
                <a:cs typeface="Times New Roman" pitchFamily="18" charset="0"/>
              </a:rPr>
              <a:t>FAQ’s :</a:t>
            </a:r>
            <a:endParaRPr lang="en-US" altLang="en-US" sz="1800" dirty="0">
              <a:latin typeface="Times New Roman" pitchFamily="18" charset="0"/>
              <a:ea typeface="Times New Roman" pitchFamily="18" charset="0"/>
              <a:cs typeface="Times New Roman" pitchFamily="18" charset="0"/>
            </a:endParaRPr>
          </a:p>
          <a:p>
            <a:pPr lvl="3" eaLnBrk="1" latinLnBrk="1" hangingPunct="1"/>
            <a:r>
              <a:rPr lang="en-US" altLang="en-US" sz="1800" dirty="0">
                <a:latin typeface="Times New Roman" pitchFamily="18" charset="0"/>
                <a:ea typeface="Times New Roman" pitchFamily="18" charset="0"/>
                <a:cs typeface="Times New Roman" pitchFamily="18" charset="0"/>
              </a:rPr>
              <a:t>An information section or a FAQ’s section in order to assist the </a:t>
            </a:r>
            <a:r>
              <a:rPr lang="en-US" altLang="en-US" sz="1800" dirty="0" smtClean="0">
                <a:latin typeface="Times New Roman" pitchFamily="18" charset="0"/>
                <a:ea typeface="Times New Roman" pitchFamily="18" charset="0"/>
                <a:cs typeface="Times New Roman" pitchFamily="18" charset="0"/>
              </a:rPr>
              <a:t>users   </a:t>
            </a:r>
            <a:r>
              <a:rPr lang="en-US" altLang="en-US" sz="1800" dirty="0">
                <a:latin typeface="Times New Roman" pitchFamily="18" charset="0"/>
                <a:ea typeface="Times New Roman" pitchFamily="18" charset="0"/>
                <a:cs typeface="Times New Roman" pitchFamily="18" charset="0"/>
              </a:rPr>
              <a:t>in a convenient manner and to provide answers to their </a:t>
            </a:r>
            <a:r>
              <a:rPr lang="en-US" altLang="en-US" sz="1800" dirty="0" smtClean="0">
                <a:latin typeface="Times New Roman" pitchFamily="18" charset="0"/>
                <a:ea typeface="Times New Roman" pitchFamily="18" charset="0"/>
                <a:cs typeface="Times New Roman" pitchFamily="18" charset="0"/>
              </a:rPr>
              <a:t>frequently         </a:t>
            </a:r>
            <a:r>
              <a:rPr lang="en-US" altLang="en-US" sz="1800" dirty="0">
                <a:latin typeface="Times New Roman" pitchFamily="18" charset="0"/>
                <a:ea typeface="Times New Roman" pitchFamily="18" charset="0"/>
                <a:cs typeface="Times New Roman" pitchFamily="18" charset="0"/>
              </a:rPr>
              <a:t>asked questions</a:t>
            </a:r>
            <a:r>
              <a:rPr lang="en-US" altLang="en-US" sz="1800" dirty="0" smtClean="0">
                <a:latin typeface="Times New Roman" pitchFamily="18" charset="0"/>
                <a:ea typeface="Times New Roman" pitchFamily="18" charset="0"/>
                <a:cs typeface="Times New Roman" pitchFamily="18" charset="0"/>
              </a:rPr>
              <a:t>.</a:t>
            </a:r>
            <a:endParaRPr lang="en-US" altLang="en-US" sz="1800" dirty="0">
              <a:latin typeface="Times New Roman" pitchFamily="18" charset="0"/>
              <a:ea typeface="Times New Roman" pitchFamily="18" charset="0"/>
              <a:cs typeface="Times New Roman" pitchFamily="18" charset="0"/>
            </a:endParaRPr>
          </a:p>
          <a:p>
            <a:pPr marL="0" lvl="0" indent="0" eaLnBrk="1" latinLnBrk="1" hangingPunct="1">
              <a:buNone/>
            </a:pPr>
            <a:r>
              <a:rPr lang="en-US" altLang="en-US" sz="1800" dirty="0">
                <a:latin typeface="Times New Roman" pitchFamily="18" charset="0"/>
                <a:ea typeface="Times New Roman" pitchFamily="18" charset="0"/>
                <a:cs typeface="Times New Roman" pitchFamily="18" charset="0"/>
              </a:rPr>
              <a:t>	By this it can be made more interactive, more user-friendly and fulfills the </a:t>
            </a:r>
            <a:endParaRPr lang="en-US" altLang="en-US" sz="1800" dirty="0" smtClean="0">
              <a:latin typeface="Times New Roman" pitchFamily="18" charset="0"/>
              <a:ea typeface="Times New Roman" pitchFamily="18" charset="0"/>
              <a:cs typeface="Times New Roman" pitchFamily="18" charset="0"/>
            </a:endParaRPr>
          </a:p>
          <a:p>
            <a:pPr marL="0" lvl="0" indent="0" eaLnBrk="1" latinLnBrk="1" hangingPunct="1">
              <a:buNone/>
            </a:pPr>
            <a:r>
              <a:rPr lang="en-US" altLang="en-US" sz="1800" dirty="0" smtClean="0">
                <a:latin typeface="Times New Roman" pitchFamily="18" charset="0"/>
                <a:ea typeface="Times New Roman" pitchFamily="18" charset="0"/>
                <a:cs typeface="Times New Roman" pitchFamily="18" charset="0"/>
              </a:rPr>
              <a:t>	need of users in the best possible manner.</a:t>
            </a:r>
          </a:p>
          <a:p>
            <a:pPr lvl="3" eaLnBrk="1" latinLnBrk="1" hangingPunct="1">
              <a:buNone/>
            </a:pPr>
            <a:endParaRPr lang="en-US" altLang="en-US" sz="1800" dirty="0">
              <a:latin typeface="Times New Roman" pitchFamily="18" charset="0"/>
              <a:cs typeface="Times New Roman" pitchFamily="18" charset="0"/>
            </a:endParaRPr>
          </a:p>
          <a:p>
            <a:pPr lvl="3" eaLnBrk="1" latinLnBrk="1" hangingPunct="1">
              <a:buFont typeface="Wingdings" pitchFamily="2" charset="2"/>
              <a:buChar char="§"/>
            </a:pPr>
            <a:endParaRPr lang="en-US" altLang="en-US" sz="1200" dirty="0"/>
          </a:p>
        </p:txBody>
      </p:sp>
      <p:sp>
        <p:nvSpPr>
          <p:cNvPr id="1049574" name="TextBox 1049573"/>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9575" name="TextBox 1049574"/>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100</a:t>
            </a:fld>
            <a:endParaRPr lang="en-US" altLang="en-US" sz="1200">
              <a:solidFill>
                <a:srgbClr val="898989"/>
              </a:solidFill>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76" name="Title 1049575"/>
          <p:cNvSpPr>
            <a:spLocks noGrp="1"/>
          </p:cNvSpPr>
          <p:nvPr>
            <p:ph type="title"/>
          </p:nvPr>
        </p:nvSpPr>
        <p:spPr>
          <a:xfrm>
            <a:off x="457200" y="152400"/>
            <a:ext cx="8229600" cy="715962"/>
          </a:xfrm>
          <a:prstGeom prst="rect">
            <a:avLst/>
          </a:prstGeom>
          <a:noFill/>
          <a:ln>
            <a:noFill/>
          </a:ln>
        </p:spPr>
        <p:txBody>
          <a:bodyPr vert="horz" lIns="91440" tIns="45720" rIns="91440" bIns="45720" anchor="ctr"/>
          <a:lstStyle>
            <a:lvl1pPr marL="0" indent="0" algn="ctr" rtl="0" fontAlgn="base" latinLnBrk="1">
              <a:lnSpc>
                <a:spcPct val="100000"/>
              </a:lnSpc>
              <a:spcBef>
                <a:spcPct val="0"/>
              </a:spcBef>
              <a:spcAft>
                <a:spcPct val="0"/>
              </a:spcAft>
              <a:buFontTx/>
              <a:buNone/>
              <a:defRPr sz="4400" b="0" i="0" u="none" baseline="0">
                <a:solidFill>
                  <a:schemeClr val="dk1"/>
                </a:solidFill>
                <a:latin typeface="Calibri" pitchFamily="34" charset="0"/>
                <a:sym typeface="Calibri" pitchFamily="34" charset="0"/>
              </a:defRPr>
            </a:lvl1pPr>
          </a:lstStyle>
          <a:p>
            <a:pPr lvl="0" eaLnBrk="1" latinLnBrk="1" hangingPunct="1"/>
            <a:r>
              <a:rPr lang="en-US" altLang="en-US" sz="4000" dirty="0">
                <a:solidFill>
                  <a:srgbClr val="FF0000"/>
                </a:solidFill>
                <a:latin typeface="Verdana" pitchFamily="34" charset="0"/>
                <a:ea typeface="Verdana" pitchFamily="34" charset="0"/>
              </a:rPr>
              <a:t>CONCLUSION</a:t>
            </a:r>
          </a:p>
        </p:txBody>
      </p:sp>
      <p:sp>
        <p:nvSpPr>
          <p:cNvPr id="1049577" name="Content Placeholder 1049576"/>
          <p:cNvSpPr>
            <a:spLocks noGrp="1"/>
          </p:cNvSpPr>
          <p:nvPr>
            <p:ph idx="1"/>
          </p:nvPr>
        </p:nvSpPr>
        <p:spPr>
          <a:xfrm>
            <a:off x="381000" y="762000"/>
            <a:ext cx="8458200" cy="5029200"/>
          </a:xfrm>
          <a:prstGeom prst="rect">
            <a:avLst/>
          </a:prstGeom>
          <a:noFill/>
          <a:ln>
            <a:noFill/>
          </a:ln>
        </p:spPr>
        <p:txBody>
          <a:bodyPr vert="horz" lIns="91440" tIns="45720" rIns="91440" bIns="45720" anchor="t"/>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lvl="0" eaLnBrk="1" latinLnBrk="1" hangingPunct="1">
              <a:lnSpc>
                <a:spcPct val="80000"/>
              </a:lnSpc>
              <a:buNone/>
            </a:pPr>
            <a:r>
              <a:rPr lang="en-US" altLang="en-US" sz="1500" dirty="0"/>
              <a:t> </a:t>
            </a:r>
            <a:endParaRPr lang="en-US" altLang="en-US" sz="1800" dirty="0">
              <a:latin typeface="Times New Roman" pitchFamily="18" charset="0"/>
              <a:cs typeface="Times New Roman" pitchFamily="18" charset="0"/>
            </a:endParaRPr>
          </a:p>
          <a:p>
            <a:pPr lvl="0" eaLnBrk="1" latinLnBrk="1" hangingPunct="1">
              <a:lnSpc>
                <a:spcPct val="80000"/>
              </a:lnSpc>
            </a:pPr>
            <a:r>
              <a:rPr lang="zh-CN" altLang="en-US" sz="1800" dirty="0">
                <a:latin typeface="Times New Roman" pitchFamily="18" charset="0"/>
                <a:ea typeface="Times New Roman" pitchFamily="18" charset="0"/>
                <a:cs typeface="Times New Roman" pitchFamily="18" charset="0"/>
              </a:rPr>
              <a:t>This project is developed to nurture the needs of a user in a financial background by embedding all the tasks of various factors in accordance with the wealth in different categories. Future version of this project will still be much enhanced than the current version. </a:t>
            </a:r>
          </a:p>
          <a:p>
            <a:pPr lvl="0" eaLnBrk="1" latinLnBrk="1" hangingPunct="1">
              <a:lnSpc>
                <a:spcPct val="80000"/>
              </a:lnSpc>
              <a:buNone/>
            </a:pPr>
            <a:endParaRPr lang="zh-CN" altLang="en-US" sz="1800" dirty="0">
              <a:latin typeface="Times New Roman" pitchFamily="18" charset="0"/>
              <a:ea typeface="Times New Roman" pitchFamily="18" charset="0"/>
              <a:cs typeface="Times New Roman" pitchFamily="18" charset="0"/>
            </a:endParaRPr>
          </a:p>
          <a:p>
            <a:pPr lvl="0" eaLnBrk="1" latinLnBrk="1" hangingPunct="1">
              <a:lnSpc>
                <a:spcPct val="80000"/>
              </a:lnSpc>
            </a:pPr>
            <a:r>
              <a:rPr lang="zh-CN" altLang="en-US" sz="1800" dirty="0">
                <a:latin typeface="Times New Roman" pitchFamily="18" charset="0"/>
                <a:ea typeface="Times New Roman" pitchFamily="18" charset="0"/>
                <a:cs typeface="Times New Roman" pitchFamily="18" charset="0"/>
              </a:rPr>
              <a:t>The financial planner  is an innovative tool that is fast becoming a necessity. </a:t>
            </a:r>
            <a:r>
              <a:rPr lang="zh-CN" altLang="en-US" sz="1800" dirty="0" smtClean="0">
                <a:latin typeface="Times New Roman" pitchFamily="18" charset="0"/>
                <a:ea typeface="Times New Roman" pitchFamily="18" charset="0"/>
                <a:cs typeface="Times New Roman" pitchFamily="18" charset="0"/>
              </a:rPr>
              <a:t>Certain   </a:t>
            </a:r>
            <a:r>
              <a:rPr lang="zh-CN" altLang="en-US" sz="1800" dirty="0">
                <a:latin typeface="Times New Roman" pitchFamily="18" charset="0"/>
                <a:ea typeface="Times New Roman" pitchFamily="18" charset="0"/>
                <a:cs typeface="Times New Roman" pitchFamily="18" charset="0"/>
              </a:rPr>
              <a:t>deep insights</a:t>
            </a:r>
            <a:r>
              <a:rPr lang="zh-CN" altLang="en-US" sz="1800" dirty="0" smtClean="0">
                <a:latin typeface="Times New Roman" pitchFamily="18" charset="0"/>
                <a:ea typeface="Times New Roman" pitchFamily="18" charset="0"/>
                <a:cs typeface="Times New Roman" pitchFamily="18" charset="0"/>
              </a:rPr>
              <a:t>:</a:t>
            </a:r>
            <a:endParaRPr lang="zh-CN" altLang="en-US" sz="1800" dirty="0">
              <a:latin typeface="Times New Roman" pitchFamily="18" charset="0"/>
              <a:ea typeface="Times New Roman" pitchFamily="18" charset="0"/>
              <a:cs typeface="Times New Roman" pitchFamily="18" charset="0"/>
            </a:endParaRPr>
          </a:p>
          <a:p>
            <a:pPr lvl="1" eaLnBrk="1" latinLnBrk="1" hangingPunct="1"/>
            <a:r>
              <a:rPr lang="zh-CN" altLang="en-US" sz="1800" dirty="0">
                <a:latin typeface="Times New Roman" pitchFamily="18" charset="0"/>
                <a:ea typeface="Times New Roman" pitchFamily="18" charset="0"/>
                <a:cs typeface="Times New Roman" pitchFamily="18" charset="0"/>
              </a:rPr>
              <a:t>Its needed to organize the finances effectively for assisting us in leading </a:t>
            </a:r>
            <a:r>
              <a:rPr lang="zh-CN" altLang="en-US" sz="1800" dirty="0" smtClean="0">
                <a:latin typeface="Times New Roman" pitchFamily="18" charset="0"/>
                <a:ea typeface="Times New Roman" pitchFamily="18" charset="0"/>
                <a:cs typeface="Times New Roman" pitchFamily="18" charset="0"/>
              </a:rPr>
              <a:t>a bri</a:t>
            </a:r>
            <a:r>
              <a:rPr lang="en-US" altLang="zh-CN" sz="1800" dirty="0" smtClean="0">
                <a:latin typeface="Times New Roman" pitchFamily="18" charset="0"/>
                <a:ea typeface="Times New Roman" pitchFamily="18" charset="0"/>
                <a:cs typeface="Times New Roman" pitchFamily="18" charset="0"/>
              </a:rPr>
              <a:t>g</a:t>
            </a:r>
            <a:r>
              <a:rPr lang="zh-CN" altLang="en-US" sz="1800" dirty="0" smtClean="0">
                <a:latin typeface="Times New Roman" pitchFamily="18" charset="0"/>
                <a:ea typeface="Times New Roman" pitchFamily="18" charset="0"/>
                <a:cs typeface="Times New Roman" pitchFamily="18" charset="0"/>
              </a:rPr>
              <a:t>ht </a:t>
            </a:r>
            <a:r>
              <a:rPr lang="zh-CN" altLang="en-US" sz="1800" dirty="0">
                <a:latin typeface="Times New Roman" pitchFamily="18" charset="0"/>
                <a:ea typeface="Times New Roman" pitchFamily="18" charset="0"/>
                <a:cs typeface="Times New Roman" pitchFamily="18" charset="0"/>
              </a:rPr>
              <a:t>and a better future. </a:t>
            </a:r>
          </a:p>
          <a:p>
            <a:pPr lvl="1" eaLnBrk="1" latinLnBrk="1" hangingPunct="1"/>
            <a:r>
              <a:rPr lang="zh-CN" altLang="en-US" sz="1800" dirty="0">
                <a:latin typeface="Times New Roman" pitchFamily="18" charset="0"/>
                <a:ea typeface="Times New Roman" pitchFamily="18" charset="0"/>
                <a:cs typeface="Times New Roman" pitchFamily="18" charset="0"/>
              </a:rPr>
              <a:t>A financial planning is long-term, continuous and a dynamic process. You must </a:t>
            </a:r>
            <a:r>
              <a:rPr lang="zh-CN" altLang="en-US" sz="1800" dirty="0" smtClean="0">
                <a:latin typeface="Times New Roman" pitchFamily="18" charset="0"/>
                <a:ea typeface="Times New Roman" pitchFamily="18" charset="0"/>
                <a:cs typeface="Times New Roman" pitchFamily="18" charset="0"/>
              </a:rPr>
              <a:t>   plan </a:t>
            </a:r>
            <a:r>
              <a:rPr lang="zh-CN" altLang="en-US" sz="1800" dirty="0">
                <a:latin typeface="Times New Roman" pitchFamily="18" charset="0"/>
                <a:ea typeface="Times New Roman" pitchFamily="18" charset="0"/>
                <a:cs typeface="Times New Roman" pitchFamily="18" charset="0"/>
              </a:rPr>
              <a:t>well in order to combat the unnatural events and to achieve the goals. To be able secure yourself in various situations, different life-stages and make changes </a:t>
            </a:r>
            <a:r>
              <a:rPr lang="zh-CN" altLang="en-US" sz="1800" dirty="0" smtClean="0">
                <a:latin typeface="Times New Roman" pitchFamily="18" charset="0"/>
                <a:ea typeface="Times New Roman" pitchFamily="18" charset="0"/>
                <a:cs typeface="Times New Roman" pitchFamily="18" charset="0"/>
              </a:rPr>
              <a:t>  based </a:t>
            </a:r>
            <a:r>
              <a:rPr lang="zh-CN" altLang="en-US" sz="1800" dirty="0">
                <a:latin typeface="Times New Roman" pitchFamily="18" charset="0"/>
                <a:ea typeface="Times New Roman" pitchFamily="18" charset="0"/>
                <a:cs typeface="Times New Roman" pitchFamily="18" charset="0"/>
              </a:rPr>
              <a:t>upon the market conditions and as well as in terms of your </a:t>
            </a:r>
            <a:r>
              <a:rPr lang="zh-CN" altLang="en-US" sz="1800" dirty="0" smtClean="0">
                <a:latin typeface="Times New Roman" pitchFamily="18" charset="0"/>
                <a:ea typeface="Times New Roman" pitchFamily="18" charset="0"/>
                <a:cs typeface="Times New Roman" pitchFamily="18" charset="0"/>
              </a:rPr>
              <a:t>needs   and              </a:t>
            </a:r>
            <a:r>
              <a:rPr lang="zh-CN" altLang="en-US" sz="1800" dirty="0">
                <a:latin typeface="Times New Roman" pitchFamily="18" charset="0"/>
                <a:ea typeface="Times New Roman" pitchFamily="18" charset="0"/>
                <a:cs typeface="Times New Roman" pitchFamily="18" charset="0"/>
              </a:rPr>
              <a:t>requirements to come in line with your financial planning for achieving </a:t>
            </a:r>
            <a:r>
              <a:rPr lang="zh-CN" altLang="en-US" sz="1800" dirty="0" smtClean="0">
                <a:latin typeface="Times New Roman" pitchFamily="18" charset="0"/>
                <a:ea typeface="Times New Roman" pitchFamily="18" charset="0"/>
                <a:cs typeface="Times New Roman" pitchFamily="18" charset="0"/>
              </a:rPr>
              <a:t>the            financial </a:t>
            </a:r>
            <a:r>
              <a:rPr lang="zh-CN" altLang="en-US" sz="1800" dirty="0">
                <a:latin typeface="Times New Roman" pitchFamily="18" charset="0"/>
                <a:ea typeface="Times New Roman" pitchFamily="18" charset="0"/>
                <a:cs typeface="Times New Roman" pitchFamily="18" charset="0"/>
              </a:rPr>
              <a:t>goals.</a:t>
            </a:r>
          </a:p>
          <a:p>
            <a:pPr lvl="1" eaLnBrk="1" latinLnBrk="1" hangingPunct="1"/>
            <a:r>
              <a:rPr lang="zh-CN" altLang="en-US" sz="1800" dirty="0">
                <a:latin typeface="Times New Roman" pitchFamily="18" charset="0"/>
                <a:ea typeface="Times New Roman" pitchFamily="18" charset="0"/>
                <a:cs typeface="Times New Roman" pitchFamily="18" charset="0"/>
              </a:rPr>
              <a:t>This app helps in calculating the finances in an effective manner by saving </a:t>
            </a:r>
            <a:r>
              <a:rPr lang="zh-CN" altLang="en-US" sz="1800" dirty="0" smtClean="0">
                <a:latin typeface="Times New Roman" pitchFamily="18" charset="0"/>
                <a:ea typeface="Times New Roman" pitchFamily="18" charset="0"/>
                <a:cs typeface="Times New Roman" pitchFamily="18" charset="0"/>
              </a:rPr>
              <a:t>from    </a:t>
            </a:r>
            <a:r>
              <a:rPr lang="zh-CN" altLang="en-US" sz="1800" dirty="0">
                <a:latin typeface="Times New Roman" pitchFamily="18" charset="0"/>
                <a:ea typeface="Times New Roman" pitchFamily="18" charset="0"/>
                <a:cs typeface="Times New Roman" pitchFamily="18" charset="0"/>
              </a:rPr>
              <a:t>the tedious mathematical calculations and by giving accurate results in no time</a:t>
            </a:r>
            <a:r>
              <a:rPr lang="zh-CN" altLang="en-US" sz="1800" dirty="0" smtClean="0">
                <a:latin typeface="Times New Roman" pitchFamily="18" charset="0"/>
                <a:ea typeface="Times New Roman" pitchFamily="18" charset="0"/>
                <a:cs typeface="Times New Roman" pitchFamily="18" charset="0"/>
              </a:rPr>
              <a:t>.</a:t>
            </a:r>
            <a:endParaRPr lang="zh-CN" altLang="en-US" sz="1800" dirty="0">
              <a:latin typeface="Times New Roman" pitchFamily="18" charset="0"/>
              <a:ea typeface="Times New Roman" pitchFamily="18" charset="0"/>
              <a:cs typeface="Times New Roman" pitchFamily="18" charset="0"/>
            </a:endParaRPr>
          </a:p>
          <a:p>
            <a:pPr lvl="0" eaLnBrk="1" latinLnBrk="1" hangingPunct="1">
              <a:lnSpc>
                <a:spcPct val="150000"/>
              </a:lnSpc>
            </a:pPr>
            <a:r>
              <a:rPr lang="zh-CN" altLang="en-US" sz="1800" dirty="0">
                <a:latin typeface="Times New Roman" pitchFamily="18" charset="0"/>
                <a:ea typeface="Times New Roman" pitchFamily="18" charset="0"/>
                <a:cs typeface="Times New Roman" pitchFamily="18" charset="0"/>
              </a:rPr>
              <a:t>Thus the Financial planner mobile application is developed and executed successfully.</a:t>
            </a:r>
          </a:p>
          <a:p>
            <a:pPr lvl="0" eaLnBrk="1" latinLnBrk="1" hangingPunct="1">
              <a:lnSpc>
                <a:spcPct val="80000"/>
              </a:lnSpc>
            </a:pPr>
            <a:endParaRPr lang="en-US" altLang="en-US" sz="1500" dirty="0"/>
          </a:p>
        </p:txBody>
      </p:sp>
      <p:sp>
        <p:nvSpPr>
          <p:cNvPr id="1049578" name="TextBox 1049577"/>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9579" name="TextBox 1049578"/>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101</a:t>
            </a:fld>
            <a:endParaRPr lang="en-US" altLang="en-US" sz="1200">
              <a:solidFill>
                <a:srgbClr val="898989"/>
              </a:solidFill>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80" name="Title 1049579"/>
          <p:cNvSpPr>
            <a:spLocks noGrp="1"/>
          </p:cNvSpPr>
          <p:nvPr>
            <p:ph type="title"/>
          </p:nvPr>
        </p:nvSpPr>
        <p:spPr>
          <a:xfrm>
            <a:off x="357187" y="274637"/>
            <a:ext cx="7886700" cy="1325562"/>
          </a:xfrm>
          <a:prstGeom prst="rect">
            <a:avLst/>
          </a:prstGeom>
          <a:noFill/>
          <a:ln>
            <a:noFill/>
          </a:ln>
        </p:spPr>
        <p:txBody>
          <a:bodyPr vert="horz" lIns="91440" tIns="45720" rIns="91440" bIns="45720" anchor="ctr"/>
          <a:lstStyle>
            <a:lvl1pPr marL="0" indent="0" algn="ctr" rtl="0" fontAlgn="base" latinLnBrk="1">
              <a:lnSpc>
                <a:spcPct val="100000"/>
              </a:lnSpc>
              <a:spcBef>
                <a:spcPct val="0"/>
              </a:spcBef>
              <a:spcAft>
                <a:spcPct val="0"/>
              </a:spcAft>
              <a:buFontTx/>
              <a:buNone/>
              <a:defRPr sz="4400" b="0" i="0" u="none" baseline="0">
                <a:solidFill>
                  <a:schemeClr val="dk1"/>
                </a:solidFill>
                <a:latin typeface="Calibri" pitchFamily="34" charset="0"/>
                <a:sym typeface="Calibri" pitchFamily="34" charset="0"/>
              </a:defRPr>
            </a:lvl1pPr>
          </a:lstStyle>
          <a:p>
            <a:pPr lvl="0" eaLnBrk="1" latinLnBrk="1" hangingPunct="1"/>
            <a:r>
              <a:rPr lang="en-US" altLang="en-US" sz="4000" dirty="0" smtClean="0">
                <a:solidFill>
                  <a:srgbClr val="FF0000"/>
                </a:solidFill>
                <a:latin typeface="Verdana" pitchFamily="34" charset="0"/>
                <a:ea typeface="Verdana" pitchFamily="34" charset="0"/>
              </a:rPr>
              <a:t>BIBLIOGRAPHY:</a:t>
            </a:r>
            <a:endParaRPr lang="en-US" altLang="en-US" sz="4000" dirty="0">
              <a:solidFill>
                <a:srgbClr val="FF0000"/>
              </a:solidFill>
              <a:latin typeface="Verdana" pitchFamily="34" charset="0"/>
              <a:ea typeface="Verdana" pitchFamily="34" charset="0"/>
            </a:endParaRPr>
          </a:p>
        </p:txBody>
      </p:sp>
      <p:sp>
        <p:nvSpPr>
          <p:cNvPr id="1049581" name="Content Placeholder 1049580"/>
          <p:cNvSpPr>
            <a:spLocks noGrp="1"/>
          </p:cNvSpPr>
          <p:nvPr>
            <p:ph idx="1"/>
          </p:nvPr>
        </p:nvSpPr>
        <p:spPr>
          <a:xfrm>
            <a:off x="685800" y="1524000"/>
            <a:ext cx="8077200" cy="4602162"/>
          </a:xfrm>
          <a:prstGeom prst="rect">
            <a:avLst/>
          </a:prstGeom>
          <a:noFill/>
          <a:ln>
            <a:noFill/>
          </a:ln>
        </p:spPr>
        <p:txBody>
          <a:bodyPr vert="horz" lIns="91440" tIns="45720" rIns="91440" bIns="45720" anchor="t"/>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eaLnBrk="1" latinLnBrk="1" hangingPunct="1">
              <a:buNone/>
            </a:pPr>
            <a:r>
              <a:rPr lang="en-US" altLang="en-US" sz="2000" dirty="0">
                <a:latin typeface="Verdana" pitchFamily="34" charset="0"/>
              </a:rPr>
              <a:t>Websites :</a:t>
            </a:r>
          </a:p>
          <a:p>
            <a:pPr marL="0" lvl="0" indent="0" eaLnBrk="1" latinLnBrk="1" hangingPunct="1">
              <a:buNone/>
            </a:pPr>
            <a:endParaRPr lang="en-US" altLang="en-US" sz="1200" dirty="0">
              <a:latin typeface="Verdana" pitchFamily="34" charset="0"/>
            </a:endParaRPr>
          </a:p>
          <a:p>
            <a:pPr lvl="1" eaLnBrk="1" latinLnBrk="1" hangingPunct="1">
              <a:buFont typeface="Arial" pitchFamily="34" charset="0"/>
              <a:buChar char="•"/>
            </a:pPr>
            <a:r>
              <a:rPr lang="en-US" altLang="en-US" sz="1800" dirty="0">
                <a:solidFill>
                  <a:schemeClr val="tx1"/>
                </a:solidFill>
                <a:latin typeface="Times New Roman" pitchFamily="18" charset="0"/>
                <a:ea typeface="Verdana" pitchFamily="34" charset="0"/>
                <a:cs typeface="Times New Roman" pitchFamily="18" charset="0"/>
              </a:rPr>
              <a:t>https://www.android.com/</a:t>
            </a:r>
            <a:endParaRPr lang="en-US" altLang="en-US" sz="1800" dirty="0">
              <a:solidFill>
                <a:schemeClr val="tx1"/>
              </a:solidFill>
              <a:latin typeface="Times New Roman" pitchFamily="18" charset="0"/>
              <a:ea typeface="Verdana" pitchFamily="34" charset="0"/>
              <a:cs typeface="Times New Roman" pitchFamily="18" charset="0"/>
              <a:hlinkClick r:id="rId2"/>
            </a:endParaRPr>
          </a:p>
          <a:p>
            <a:pPr lvl="1" eaLnBrk="1" latinLnBrk="1" hangingPunct="1">
              <a:buFont typeface="Arial" pitchFamily="34" charset="0"/>
              <a:buChar char="•"/>
            </a:pPr>
            <a:r>
              <a:rPr lang="en-US" altLang="en-US" sz="1800" dirty="0">
                <a:solidFill>
                  <a:schemeClr val="tx1"/>
                </a:solidFill>
                <a:latin typeface="Times New Roman" pitchFamily="18" charset="0"/>
                <a:ea typeface="Verdana" pitchFamily="34" charset="0"/>
                <a:cs typeface="Times New Roman" pitchFamily="18" charset="0"/>
              </a:rPr>
              <a:t>https://www.tutorialspoint.com/</a:t>
            </a:r>
          </a:p>
          <a:p>
            <a:pPr lvl="1" eaLnBrk="1" latinLnBrk="1" hangingPunct="1">
              <a:buFont typeface="Arial" pitchFamily="34" charset="0"/>
              <a:buChar char="•"/>
            </a:pPr>
            <a:r>
              <a:rPr lang="en-US" altLang="en-US" sz="1800" dirty="0">
                <a:solidFill>
                  <a:schemeClr val="tx1"/>
                </a:solidFill>
                <a:latin typeface="Times New Roman" pitchFamily="18" charset="0"/>
                <a:ea typeface="Verdana" pitchFamily="34" charset="0"/>
                <a:cs typeface="Times New Roman" pitchFamily="18" charset="0"/>
              </a:rPr>
              <a:t>https://upstox.com/</a:t>
            </a:r>
            <a:endParaRPr lang="en-US" altLang="en-US" sz="1800" dirty="0">
              <a:solidFill>
                <a:schemeClr val="tx1"/>
              </a:solidFill>
              <a:latin typeface="Times New Roman" pitchFamily="18" charset="0"/>
              <a:ea typeface="Verdana" pitchFamily="34" charset="0"/>
              <a:cs typeface="Times New Roman" pitchFamily="18" charset="0"/>
              <a:hlinkClick r:id="rId3"/>
            </a:endParaRPr>
          </a:p>
          <a:p>
            <a:pPr lvl="1" eaLnBrk="1" latinLnBrk="1" hangingPunct="1">
              <a:buFont typeface="Arial" pitchFamily="34" charset="0"/>
              <a:buChar char="•"/>
            </a:pPr>
            <a:r>
              <a:rPr lang="en-US" altLang="en-US" sz="1800" dirty="0">
                <a:solidFill>
                  <a:schemeClr val="tx1"/>
                </a:solidFill>
                <a:latin typeface="Times New Roman" pitchFamily="18" charset="0"/>
                <a:ea typeface="Verdana" pitchFamily="34" charset="0"/>
                <a:cs typeface="Times New Roman" pitchFamily="18" charset="0"/>
              </a:rPr>
              <a:t>https://stackoverflow.com/</a:t>
            </a:r>
          </a:p>
          <a:p>
            <a:pPr lvl="1" eaLnBrk="1" latinLnBrk="1" hangingPunct="1">
              <a:buFont typeface="Arial" pitchFamily="34" charset="0"/>
              <a:buChar char="•"/>
            </a:pPr>
            <a:r>
              <a:rPr lang="en-US" altLang="en-US" sz="1800" dirty="0">
                <a:solidFill>
                  <a:schemeClr val="tx1"/>
                </a:solidFill>
                <a:latin typeface="Times New Roman" pitchFamily="18" charset="0"/>
                <a:ea typeface="Verdana" pitchFamily="34" charset="0"/>
                <a:cs typeface="Times New Roman" pitchFamily="18" charset="0"/>
              </a:rPr>
              <a:t>https://www.paisabazaar.com</a:t>
            </a:r>
            <a:endParaRPr lang="en-US" altLang="en-US" sz="1800" dirty="0">
              <a:solidFill>
                <a:schemeClr val="tx1"/>
              </a:solidFill>
              <a:latin typeface="Times New Roman" pitchFamily="18" charset="0"/>
              <a:ea typeface="Verdana" pitchFamily="34" charset="0"/>
              <a:cs typeface="Times New Roman" pitchFamily="18" charset="0"/>
              <a:hlinkClick r:id="rId4"/>
            </a:endParaRPr>
          </a:p>
          <a:p>
            <a:pPr lvl="1" eaLnBrk="1" latinLnBrk="1" hangingPunct="1">
              <a:buFont typeface="Arial" pitchFamily="34" charset="0"/>
              <a:buChar char="•"/>
            </a:pPr>
            <a:r>
              <a:rPr lang="en-US" altLang="en-US" sz="1800" dirty="0">
                <a:solidFill>
                  <a:schemeClr val="tx1"/>
                </a:solidFill>
                <a:latin typeface="Times New Roman" pitchFamily="18" charset="0"/>
                <a:ea typeface="Verdana" pitchFamily="34" charset="0"/>
                <a:cs typeface="Times New Roman" pitchFamily="18" charset="0"/>
              </a:rPr>
              <a:t>https://www.wikipedia.org</a:t>
            </a:r>
            <a:endParaRPr lang="en-US" altLang="en-US" sz="1800" dirty="0">
              <a:solidFill>
                <a:schemeClr val="tx1"/>
              </a:solidFill>
              <a:latin typeface="Times New Roman" pitchFamily="18" charset="0"/>
              <a:ea typeface="Verdana" pitchFamily="34" charset="0"/>
              <a:cs typeface="Times New Roman" pitchFamily="18" charset="0"/>
              <a:hlinkClick r:id="rId5"/>
            </a:endParaRPr>
          </a:p>
          <a:p>
            <a:pPr lvl="1" eaLnBrk="1" latinLnBrk="1" hangingPunct="1">
              <a:buFont typeface="Arial" pitchFamily="34" charset="0"/>
              <a:buChar char="•"/>
            </a:pPr>
            <a:r>
              <a:rPr lang="en-US" altLang="en-US" sz="1800" dirty="0">
                <a:solidFill>
                  <a:schemeClr val="tx1"/>
                </a:solidFill>
                <a:latin typeface="Times New Roman" pitchFamily="18" charset="0"/>
                <a:ea typeface="Verdana" pitchFamily="34" charset="0"/>
                <a:cs typeface="Times New Roman" pitchFamily="18" charset="0"/>
              </a:rPr>
              <a:t>https://emicalculator.net/</a:t>
            </a:r>
            <a:endParaRPr lang="en-US" altLang="en-US" sz="1800" dirty="0">
              <a:solidFill>
                <a:schemeClr val="tx1"/>
              </a:solidFill>
              <a:latin typeface="Times New Roman" pitchFamily="18" charset="0"/>
              <a:ea typeface="Verdana" pitchFamily="34" charset="0"/>
              <a:cs typeface="Times New Roman" pitchFamily="18" charset="0"/>
              <a:hlinkClick r:id="rId6"/>
            </a:endParaRPr>
          </a:p>
          <a:p>
            <a:pPr lvl="1" eaLnBrk="1" latinLnBrk="1" hangingPunct="1">
              <a:buFont typeface="Arial" pitchFamily="34" charset="0"/>
              <a:buChar char="•"/>
            </a:pPr>
            <a:r>
              <a:rPr lang="en-US" altLang="en-US" sz="1800" dirty="0">
                <a:solidFill>
                  <a:schemeClr val="tx1"/>
                </a:solidFill>
                <a:latin typeface="Times New Roman" pitchFamily="18" charset="0"/>
                <a:ea typeface="Verdana" pitchFamily="34" charset="0"/>
                <a:cs typeface="Times New Roman" pitchFamily="18" charset="0"/>
              </a:rPr>
              <a:t>https://www.icicibank.com</a:t>
            </a:r>
            <a:endParaRPr lang="en-US" altLang="en-US" sz="1800" dirty="0">
              <a:solidFill>
                <a:schemeClr val="tx1"/>
              </a:solidFill>
              <a:latin typeface="Times New Roman" pitchFamily="18" charset="0"/>
              <a:ea typeface="Verdana" pitchFamily="34" charset="0"/>
              <a:cs typeface="Times New Roman" pitchFamily="18" charset="0"/>
              <a:hlinkClick r:id="rId7"/>
            </a:endParaRPr>
          </a:p>
          <a:p>
            <a:pPr lvl="1" eaLnBrk="1" latinLnBrk="1" hangingPunct="1">
              <a:buNone/>
            </a:pPr>
            <a:endParaRPr lang="en-US" altLang="en-US" sz="1400" dirty="0">
              <a:latin typeface="Times New Roman" pitchFamily="18" charset="0"/>
              <a:ea typeface="Times New Roman" pitchFamily="18" charset="0"/>
            </a:endParaRPr>
          </a:p>
          <a:p>
            <a:pPr marL="0" lvl="0" indent="0" eaLnBrk="1" latinLnBrk="1" hangingPunct="1">
              <a:buNone/>
            </a:pPr>
            <a:r>
              <a:rPr lang="en-US" altLang="en-US" sz="2000" dirty="0">
                <a:latin typeface="Verdana" pitchFamily="34" charset="0"/>
              </a:rPr>
              <a:t>Books :</a:t>
            </a:r>
          </a:p>
          <a:p>
            <a:pPr marL="0" lvl="0" indent="0" eaLnBrk="1" latinLnBrk="1" hangingPunct="1">
              <a:buNone/>
            </a:pPr>
            <a:endParaRPr lang="en-US" altLang="en-US" sz="1200" dirty="0" smtClean="0">
              <a:latin typeface="Verdana" pitchFamily="34" charset="0"/>
              <a:ea typeface="Verdana" pitchFamily="34" charset="0"/>
            </a:endParaRPr>
          </a:p>
          <a:p>
            <a:pPr lvl="1" eaLnBrk="1" latinLnBrk="1" hangingPunct="1">
              <a:buFont typeface="Arial" pitchFamily="34" charset="0"/>
              <a:buChar char="•"/>
            </a:pPr>
            <a:r>
              <a:rPr lang="en-US" altLang="en-US" sz="1800" dirty="0" smtClean="0">
                <a:latin typeface="Times New Roman" pitchFamily="18" charset="0"/>
                <a:ea typeface="Verdana" pitchFamily="34" charset="0"/>
                <a:cs typeface="Times New Roman" pitchFamily="18" charset="0"/>
              </a:rPr>
              <a:t>IEC financial planning</a:t>
            </a:r>
          </a:p>
          <a:p>
            <a:pPr marL="0" lvl="0" indent="0" eaLnBrk="1" latinLnBrk="1" hangingPunct="1"/>
            <a:endParaRPr lang="en-US" altLang="en-US" sz="1200" dirty="0">
              <a:latin typeface="Verdana" pitchFamily="34" charset="0"/>
            </a:endParaRPr>
          </a:p>
          <a:p>
            <a:pPr marL="0" lvl="0" indent="0" eaLnBrk="1" latinLnBrk="1" hangingPunct="1">
              <a:buNone/>
            </a:pPr>
            <a:endParaRPr lang="en-US" altLang="en-US" sz="1200" dirty="0">
              <a:latin typeface="Verdana" pitchFamily="34" charset="0"/>
            </a:endParaRPr>
          </a:p>
        </p:txBody>
      </p:sp>
      <p:sp>
        <p:nvSpPr>
          <p:cNvPr id="1049582" name="TextBox 1049581"/>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9583" name="TextBox 1049582"/>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102</a:t>
            </a:fld>
            <a:endParaRPr lang="en-US" altLang="en-US" sz="1200">
              <a:solidFill>
                <a:srgbClr val="898989"/>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4" name="Picture 2097153"/>
          <p:cNvPicPr>
            <a:picLocks/>
          </p:cNvPicPr>
          <p:nvPr/>
        </p:nvPicPr>
        <p:blipFill>
          <a:blip r:embed="rId2" cstate="print"/>
          <a:srcRect/>
          <a:stretch>
            <a:fillRect/>
          </a:stretch>
        </p:blipFill>
        <p:spPr>
          <a:xfrm>
            <a:off x="76200" y="152400"/>
            <a:ext cx="8991600" cy="6248400"/>
          </a:xfrm>
          <a:prstGeom prst="rect">
            <a:avLst/>
          </a:prstGeom>
          <a:noFill/>
          <a:ln>
            <a:noFill/>
          </a:ln>
        </p:spPr>
      </p:pic>
      <p:sp>
        <p:nvSpPr>
          <p:cNvPr id="3" name="Rectangle 2"/>
          <p:cNvSpPr/>
          <p:nvPr/>
        </p:nvSpPr>
        <p:spPr>
          <a:xfrm>
            <a:off x="3599605" y="6488668"/>
            <a:ext cx="1483098" cy="276999"/>
          </a:xfrm>
          <a:prstGeom prst="rect">
            <a:avLst/>
          </a:prstGeom>
        </p:spPr>
        <p:txBody>
          <a:bodyPr wrap="none">
            <a:spAutoFit/>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4" name="Rectangle 3"/>
          <p:cNvSpPr/>
          <p:nvPr/>
        </p:nvSpPr>
        <p:spPr>
          <a:xfrm>
            <a:off x="8345040" y="6400800"/>
            <a:ext cx="341760" cy="276999"/>
          </a:xfrm>
          <a:prstGeom prst="rect">
            <a:avLst/>
          </a:prstGeom>
        </p:spPr>
        <p:txBody>
          <a:bodyPr wrap="square">
            <a:spAutoFit/>
          </a:bodyPr>
          <a:lstStyle/>
          <a:p>
            <a:pPr lvl="0" algn="r"/>
            <a:r>
              <a:rPr lang="en-US" altLang="en-US" sz="1200" dirty="0" smtClean="0">
                <a:solidFill>
                  <a:srgbClr val="898989"/>
                </a:solidFill>
              </a:rPr>
              <a:t>11</a:t>
            </a:r>
            <a:endParaRPr lang="en-US" altLang="en-US" sz="1200" dirty="0">
              <a:solidFill>
                <a:srgbClr val="898989"/>
              </a:solidFill>
            </a:endParaRPr>
          </a:p>
        </p:txBody>
      </p:sp>
    </p:spTree>
  </p:cSld>
  <p:clrMapOvr>
    <a:masterClrMapping/>
  </p:clrMapOvr>
  <p:transition>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097154"/>
                                        </p:tgtEl>
                                        <p:attrNameLst>
                                          <p:attrName>style.visibility</p:attrName>
                                        </p:attrNameLst>
                                      </p:cBhvr>
                                      <p:to>
                                        <p:strVal val="visible"/>
                                      </p:to>
                                    </p:set>
                                    <p:animEffect transition="in" filter="barn(inVertical)">
                                      <p:cBhvr>
                                        <p:cTn id="7" dur="500"/>
                                        <p:tgtEl>
                                          <p:spTgt spid="2097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4" name="Title 1048643"/>
          <p:cNvSpPr>
            <a:spLocks noGrp="1"/>
          </p:cNvSpPr>
          <p:nvPr>
            <p:ph type="title"/>
          </p:nvPr>
        </p:nvSpPr>
        <p:spPr>
          <a:xfrm>
            <a:off x="457200" y="2743200"/>
            <a:ext cx="8229600" cy="1143000"/>
          </a:xfrm>
          <a:prstGeom prst="rect">
            <a:avLst/>
          </a:prstGeom>
          <a:noFill/>
          <a:ln>
            <a:noFill/>
          </a:ln>
        </p:spPr>
        <p:txBody>
          <a:bodyPr vert="horz" lIns="91440" tIns="45720" rIns="91440" bIns="45720" anchor="ctr"/>
          <a:lstStyle>
            <a:lvl1pPr marL="0" indent="0" algn="ctr" rtl="0" fontAlgn="base" latinLnBrk="1">
              <a:lnSpc>
                <a:spcPct val="100000"/>
              </a:lnSpc>
              <a:spcBef>
                <a:spcPct val="0"/>
              </a:spcBef>
              <a:spcAft>
                <a:spcPct val="0"/>
              </a:spcAft>
              <a:buFontTx/>
              <a:buNone/>
              <a:defRPr sz="4400" b="0" i="0" u="none" baseline="0">
                <a:solidFill>
                  <a:schemeClr val="dk1"/>
                </a:solidFill>
                <a:latin typeface="Calibri" pitchFamily="34" charset="0"/>
                <a:sym typeface="Calibri" pitchFamily="34" charset="0"/>
              </a:defRPr>
            </a:lvl1pPr>
          </a:lstStyle>
          <a:p>
            <a:pPr lvl="0" eaLnBrk="1" latinLnBrk="1" hangingPunct="1"/>
            <a:r>
              <a:rPr lang="en-US" altLang="en-US" sz="4000" b="1" dirty="0" smtClean="0">
                <a:solidFill>
                  <a:srgbClr val="FF0000"/>
                </a:solidFill>
                <a:latin typeface="Verdana" pitchFamily="34" charset="0"/>
              </a:rPr>
              <a:t>USE CASE DIAGRAM</a:t>
            </a:r>
            <a:endParaRPr lang="en-US" altLang="en-US" sz="4000" b="1" dirty="0">
              <a:solidFill>
                <a:srgbClr val="FF0000"/>
              </a:solidFill>
              <a:latin typeface="Verdana" pitchFamily="34" charset="0"/>
            </a:endParaRPr>
          </a:p>
        </p:txBody>
      </p:sp>
      <p:sp>
        <p:nvSpPr>
          <p:cNvPr id="1048646" name="TextBox 1048645"/>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8647" name="TextBox 1048646"/>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12</a:t>
            </a:fld>
            <a:endParaRPr lang="en-US" altLang="en-US" sz="1200">
              <a:solidFill>
                <a:srgbClr val="898989"/>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13</a:t>
            </a:fld>
            <a:endParaRPr lang="en-US" altLang="en-US" sz="1200">
              <a:solidFill>
                <a:srgbClr val="898989"/>
              </a:solidFill>
            </a:endParaRPr>
          </a:p>
        </p:txBody>
      </p:sp>
      <p:sp>
        <p:nvSpPr>
          <p:cNvPr id="5" name="Footer Placeholder 4"/>
          <p:cNvSpPr>
            <a:spLocks noGrp="1"/>
          </p:cNvSpPr>
          <p:nvPr>
            <p:ph type="ftr" sz="quarter" idx="3"/>
          </p:nvPr>
        </p:nvSpPr>
        <p:spPr>
          <a:xfrm>
            <a:off x="3124200" y="6492875"/>
            <a:ext cx="2895600" cy="365125"/>
          </a:xfrm>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pic>
        <p:nvPicPr>
          <p:cNvPr id="6" name="Content Placeholder 5"/>
          <p:cNvPicPr>
            <a:picLocks noGrp="1"/>
          </p:cNvPicPr>
          <p:nvPr>
            <p:ph idx="1"/>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1600201" y="152400"/>
            <a:ext cx="5257800" cy="6324600"/>
          </a:xfrm>
          <a:prstGeom prst="rect">
            <a:avLst/>
          </a:prstGeom>
          <a:noFill/>
          <a:ln>
            <a:noFill/>
          </a:ln>
        </p:spPr>
      </p:pic>
    </p:spTree>
  </p:cSld>
  <p:clrMapOvr>
    <a:masterClrMapping/>
  </p:clrMapOvr>
  <p:transition>
    <p:diamon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1" name="Title 1048650"/>
          <p:cNvSpPr>
            <a:spLocks noGrp="1"/>
          </p:cNvSpPr>
          <p:nvPr>
            <p:ph type="title"/>
          </p:nvPr>
        </p:nvSpPr>
        <p:spPr>
          <a:xfrm>
            <a:off x="457200" y="2590800"/>
            <a:ext cx="8229600" cy="1143000"/>
          </a:xfrm>
          <a:prstGeom prst="rect">
            <a:avLst/>
          </a:prstGeom>
          <a:noFill/>
          <a:ln>
            <a:noFill/>
          </a:ln>
        </p:spPr>
        <p:txBody>
          <a:bodyPr vert="horz" lIns="91440" tIns="45720" rIns="91440" bIns="45720" anchor="ctr"/>
          <a:lstStyle>
            <a:lvl1pPr marL="0" indent="0" algn="ctr" rtl="0" fontAlgn="base" latinLnBrk="1">
              <a:lnSpc>
                <a:spcPct val="100000"/>
              </a:lnSpc>
              <a:spcBef>
                <a:spcPct val="0"/>
              </a:spcBef>
              <a:spcAft>
                <a:spcPct val="0"/>
              </a:spcAft>
              <a:buFontTx/>
              <a:buNone/>
              <a:defRPr sz="4400" b="0" i="0" u="none" baseline="0">
                <a:solidFill>
                  <a:schemeClr val="dk1"/>
                </a:solidFill>
                <a:latin typeface="Calibri" pitchFamily="34" charset="0"/>
                <a:sym typeface="Calibri" pitchFamily="34" charset="0"/>
              </a:defRPr>
            </a:lvl1pPr>
          </a:lstStyle>
          <a:p>
            <a:pPr lvl="0" eaLnBrk="1" latinLnBrk="1" hangingPunct="1"/>
            <a:r>
              <a:rPr lang="en-US" altLang="en-US" sz="4000" b="1" dirty="0" smtClean="0">
                <a:solidFill>
                  <a:srgbClr val="FF0000"/>
                </a:solidFill>
                <a:latin typeface="Verdana" pitchFamily="34" charset="0"/>
              </a:rPr>
              <a:t>ACTIVITY DIAGRAM</a:t>
            </a:r>
            <a:endParaRPr lang="en-US" altLang="en-US" sz="4000" b="1" dirty="0">
              <a:solidFill>
                <a:srgbClr val="FF0000"/>
              </a:solidFill>
              <a:latin typeface="Verdana" pitchFamily="34" charset="0"/>
            </a:endParaRPr>
          </a:p>
        </p:txBody>
      </p:sp>
      <p:sp>
        <p:nvSpPr>
          <p:cNvPr id="1048652" name="TextBox 1048651"/>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8653" name="TextBox 1048652"/>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14</a:t>
            </a:fld>
            <a:endParaRPr lang="en-US" altLang="en-US" sz="1200">
              <a:solidFill>
                <a:srgbClr val="898989"/>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15</a:t>
            </a:fld>
            <a:endParaRPr lang="en-US" altLang="en-US" sz="1200">
              <a:solidFill>
                <a:srgbClr val="898989"/>
              </a:solidFill>
            </a:endParaRPr>
          </a:p>
        </p:txBody>
      </p:sp>
      <p:sp>
        <p:nvSpPr>
          <p:cNvPr id="5" name="Footer Placeholder 4"/>
          <p:cNvSpPr>
            <a:spLocks noGrp="1"/>
          </p:cNvSpPr>
          <p:nvPr>
            <p:ph type="ftr" sz="quarter" idx="3"/>
          </p:nvPr>
        </p:nvSpPr>
        <p:spPr>
          <a:xfrm>
            <a:off x="3124200" y="6492875"/>
            <a:ext cx="2895600" cy="365125"/>
          </a:xfrm>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pic>
        <p:nvPicPr>
          <p:cNvPr id="6" name="Content Placeholder 5" descr="C:\Users\admin\Downloads\Untitled Diagram (1).PNG"/>
          <p:cNvPicPr>
            <a:picLocks noGrp="1"/>
          </p:cNvPicPr>
          <p:nvPr>
            <p:ph idx="1"/>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609600" y="152400"/>
            <a:ext cx="8077200" cy="6248400"/>
          </a:xfrm>
          <a:prstGeom prst="rect">
            <a:avLst/>
          </a:prstGeom>
          <a:noFill/>
          <a:ln>
            <a:noFill/>
          </a:ln>
        </p:spPr>
      </p:pic>
    </p:spTree>
  </p:cSld>
  <p:clrMapOvr>
    <a:masterClrMapping/>
  </p:clrMapOvr>
  <p:transition>
    <p:zo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6" name="Title 1048655"/>
          <p:cNvSpPr>
            <a:spLocks noGrp="1"/>
          </p:cNvSpPr>
          <p:nvPr>
            <p:ph type="title"/>
          </p:nvPr>
        </p:nvSpPr>
        <p:spPr>
          <a:xfrm>
            <a:off x="457200" y="2286000"/>
            <a:ext cx="8229600" cy="1143000"/>
          </a:xfrm>
          <a:prstGeom prst="rect">
            <a:avLst/>
          </a:prstGeom>
          <a:noFill/>
          <a:ln>
            <a:noFill/>
          </a:ln>
        </p:spPr>
        <p:txBody>
          <a:bodyPr vert="horz" lIns="91440" tIns="45720" rIns="91440" bIns="45720" anchor="ctr"/>
          <a:lstStyle>
            <a:lvl1pPr marL="0" indent="0" algn="ctr" rtl="0" fontAlgn="base" latinLnBrk="1">
              <a:lnSpc>
                <a:spcPct val="100000"/>
              </a:lnSpc>
              <a:spcBef>
                <a:spcPct val="0"/>
              </a:spcBef>
              <a:spcAft>
                <a:spcPct val="0"/>
              </a:spcAft>
              <a:buFontTx/>
              <a:buNone/>
              <a:defRPr sz="4400" b="0" i="0" u="none" baseline="0">
                <a:solidFill>
                  <a:schemeClr val="dk1"/>
                </a:solidFill>
                <a:latin typeface="Calibri" pitchFamily="34" charset="0"/>
                <a:sym typeface="Calibri" pitchFamily="34" charset="0"/>
              </a:defRPr>
            </a:lvl1pPr>
          </a:lstStyle>
          <a:p>
            <a:pPr lvl="0" eaLnBrk="1" latinLnBrk="1" hangingPunct="1"/>
            <a:r>
              <a:rPr lang="en-US" altLang="en-US" sz="4000" b="1" dirty="0" smtClean="0">
                <a:solidFill>
                  <a:srgbClr val="FF0000"/>
                </a:solidFill>
                <a:latin typeface="Verdana" pitchFamily="34" charset="0"/>
              </a:rPr>
              <a:t>CLASS DIAGRAM</a:t>
            </a:r>
            <a:endParaRPr lang="en-US" altLang="en-US" sz="4000" b="1" dirty="0">
              <a:solidFill>
                <a:srgbClr val="FF0000"/>
              </a:solidFill>
              <a:latin typeface="Verdana" pitchFamily="34" charset="0"/>
            </a:endParaRPr>
          </a:p>
        </p:txBody>
      </p:sp>
      <p:sp>
        <p:nvSpPr>
          <p:cNvPr id="1048658" name="TextBox 1048657"/>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8659" name="TextBox 1048658"/>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16</a:t>
            </a:fld>
            <a:endParaRPr lang="en-US" altLang="en-US" sz="1200">
              <a:solidFill>
                <a:srgbClr val="898989"/>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17</a:t>
            </a:fld>
            <a:endParaRPr lang="en-US" altLang="en-US" sz="1200" dirty="0">
              <a:solidFill>
                <a:srgbClr val="898989"/>
              </a:solidFill>
            </a:endParaRPr>
          </a:p>
        </p:txBody>
      </p:sp>
      <p:sp>
        <p:nvSpPr>
          <p:cNvPr id="5" name="Footer Placeholder 4"/>
          <p:cNvSpPr>
            <a:spLocks noGrp="1"/>
          </p:cNvSpPr>
          <p:nvPr>
            <p:ph type="ftr" sz="quarter" idx="3"/>
          </p:nvPr>
        </p:nvSpPr>
        <p:spPr>
          <a:xfrm>
            <a:off x="3124200" y="6400800"/>
            <a:ext cx="2895600" cy="365125"/>
          </a:xfrm>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pic>
        <p:nvPicPr>
          <p:cNvPr id="6" name="Content Placeholder 5"/>
          <p:cNvPicPr>
            <a:picLocks noGrp="1"/>
          </p:cNvPicPr>
          <p:nvPr>
            <p:ph idx="1"/>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609600" y="152400"/>
            <a:ext cx="7848600" cy="6096000"/>
          </a:xfrm>
          <a:prstGeom prst="rect">
            <a:avLst/>
          </a:prstGeom>
          <a:noFill/>
          <a:ln>
            <a:noFill/>
          </a:ln>
        </p:spPr>
      </p:pic>
    </p:spTree>
  </p:cSld>
  <p:clrMapOvr>
    <a:masterClrMapping/>
  </p:clrMapOvr>
  <p:transition>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Title 1048661"/>
          <p:cNvSpPr>
            <a:spLocks noGrp="1"/>
          </p:cNvSpPr>
          <p:nvPr>
            <p:ph type="title"/>
          </p:nvPr>
        </p:nvSpPr>
        <p:spPr>
          <a:xfrm>
            <a:off x="457200" y="274637"/>
            <a:ext cx="8229600" cy="1143000"/>
          </a:xfrm>
          <a:prstGeom prst="rect">
            <a:avLst/>
          </a:prstGeom>
          <a:noFill/>
          <a:ln>
            <a:noFill/>
          </a:ln>
        </p:spPr>
        <p:txBody>
          <a:bodyPr vert="horz" lIns="91440" tIns="45720" rIns="91440" bIns="45720" anchor="ctr"/>
          <a:lstStyle>
            <a:lvl1pPr marL="0" indent="0" algn="ctr" rtl="0" fontAlgn="base" latinLnBrk="1">
              <a:lnSpc>
                <a:spcPct val="100000"/>
              </a:lnSpc>
              <a:spcBef>
                <a:spcPct val="0"/>
              </a:spcBef>
              <a:spcAft>
                <a:spcPct val="0"/>
              </a:spcAft>
              <a:buFontTx/>
              <a:buNone/>
              <a:defRPr sz="4400" b="0" i="0" u="none" baseline="0">
                <a:solidFill>
                  <a:schemeClr val="dk1"/>
                </a:solidFill>
                <a:latin typeface="Calibri" pitchFamily="34" charset="0"/>
                <a:sym typeface="Calibri" pitchFamily="34" charset="0"/>
              </a:defRPr>
            </a:lvl1pPr>
          </a:lstStyle>
          <a:p>
            <a:pPr lvl="0" eaLnBrk="1" latinLnBrk="1" hangingPunct="1"/>
            <a:r>
              <a:rPr lang="en-US" altLang="en-US"/>
              <a:t>		</a:t>
            </a:r>
          </a:p>
        </p:txBody>
      </p:sp>
      <p:sp>
        <p:nvSpPr>
          <p:cNvPr id="1048663" name="Content Placeholder 1048662"/>
          <p:cNvSpPr>
            <a:spLocks noGrp="1"/>
          </p:cNvSpPr>
          <p:nvPr>
            <p:ph idx="1"/>
          </p:nvPr>
        </p:nvSpPr>
        <p:spPr>
          <a:xfrm>
            <a:off x="1143000" y="2667000"/>
            <a:ext cx="6711950" cy="1376362"/>
          </a:xfrm>
          <a:prstGeom prst="rect">
            <a:avLst/>
          </a:prstGeom>
          <a:noFill/>
          <a:ln>
            <a:noFill/>
          </a:ln>
        </p:spPr>
        <p:txBody>
          <a:bodyPr vert="horz" lIns="91440" tIns="45720" rIns="91440" bIns="45720" anchor="t"/>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lvl="0" algn="ctr" eaLnBrk="1" latinLnBrk="1" hangingPunct="1">
              <a:buNone/>
            </a:pPr>
            <a:r>
              <a:rPr lang="en-US" altLang="en-US" sz="4000" b="1" dirty="0">
                <a:solidFill>
                  <a:srgbClr val="FF0000"/>
                </a:solidFill>
                <a:latin typeface="Verdana" pitchFamily="34" charset="0"/>
                <a:ea typeface="Verdana" pitchFamily="34" charset="0"/>
              </a:rPr>
              <a:t>DESIGN</a:t>
            </a:r>
          </a:p>
          <a:p>
            <a:pPr lvl="0" algn="ctr" eaLnBrk="1" latinLnBrk="1" hangingPunct="1">
              <a:buNone/>
            </a:pPr>
            <a:r>
              <a:rPr lang="en-US" altLang="en-US" sz="4000" b="1" dirty="0">
                <a:solidFill>
                  <a:srgbClr val="FF0000"/>
                </a:solidFill>
                <a:latin typeface="Verdana" pitchFamily="34" charset="0"/>
                <a:ea typeface="Verdana" pitchFamily="34" charset="0"/>
              </a:rPr>
              <a:t>User Interface </a:t>
            </a:r>
          </a:p>
        </p:txBody>
      </p:sp>
      <p:sp>
        <p:nvSpPr>
          <p:cNvPr id="1048664" name="TextBox 1048663"/>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8665" name="TextBox 1048664"/>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18</a:t>
            </a:fld>
            <a:endParaRPr lang="en-US" altLang="en-US" sz="1200">
              <a:solidFill>
                <a:srgbClr val="898989"/>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z="4000" dirty="0" smtClean="0">
                <a:solidFill>
                  <a:srgbClr val="FF0000"/>
                </a:solidFill>
                <a:latin typeface="Verdana" pitchFamily="34" charset="0"/>
                <a:ea typeface="Verdana" pitchFamily="34" charset="0"/>
              </a:rPr>
              <a:t>Splash screen</a:t>
            </a:r>
            <a:endParaRPr lang="en-US" sz="4000" dirty="0">
              <a:solidFill>
                <a:srgbClr val="FF0000"/>
              </a:solidFill>
              <a:latin typeface="Verdana" pitchFamily="34" charset="0"/>
              <a:ea typeface="Verdana" pitchFamily="34" charset="0"/>
            </a:endParaRPr>
          </a:p>
        </p:txBody>
      </p:sp>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19</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pic>
        <p:nvPicPr>
          <p:cNvPr id="6" name="Content Placeholder 5"/>
          <p:cNvPicPr>
            <a:picLocks noGrp="1"/>
          </p:cNvPicPr>
          <p:nvPr>
            <p:ph idx="1"/>
          </p:nvPr>
        </p:nvPicPr>
        <p:blipFill>
          <a:blip r:embed="rId2" cstate="print"/>
          <a:srcRect/>
          <a:stretch>
            <a:fillRect/>
          </a:stretch>
        </p:blipFill>
        <p:spPr>
          <a:xfrm>
            <a:off x="3200400" y="1295400"/>
            <a:ext cx="2743200" cy="4873752"/>
          </a:xfrm>
          <a:prstGeom prst="rect">
            <a:avLst/>
          </a:prstGeom>
          <a:noFill/>
          <a:ln w="9525" cap="flat" cmpd="sng">
            <a:solidFill>
              <a:srgbClr val="376092">
                <a:alpha val="100000"/>
              </a:srgbClr>
            </a:solidFill>
            <a:prstDash val="solid"/>
            <a:rou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Picture 2097152" descr="NEW.png"/>
          <p:cNvPicPr>
            <a:picLocks/>
          </p:cNvPicPr>
          <p:nvPr/>
        </p:nvPicPr>
        <p:blipFill>
          <a:blip r:embed="rId2" cstate="print"/>
          <a:srcRect/>
          <a:stretch>
            <a:fillRect/>
          </a:stretch>
        </p:blipFill>
        <p:spPr>
          <a:xfrm>
            <a:off x="1189037" y="0"/>
            <a:ext cx="6764337" cy="6858000"/>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solidFill>
                  <a:srgbClr val="FF0000"/>
                </a:solidFill>
                <a:latin typeface="Verdana" pitchFamily="34" charset="0"/>
                <a:ea typeface="Verdana" pitchFamily="34" charset="0"/>
              </a:rPr>
              <a:t>Login screen:</a:t>
            </a:r>
            <a:endParaRPr lang="en-US" sz="4000" dirty="0">
              <a:solidFill>
                <a:srgbClr val="FF0000"/>
              </a:solidFill>
              <a:latin typeface="Verdana" pitchFamily="34" charset="0"/>
              <a:ea typeface="Verdana" pitchFamily="34" charset="0"/>
            </a:endParaRPr>
          </a:p>
        </p:txBody>
      </p:sp>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20</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pic>
        <p:nvPicPr>
          <p:cNvPr id="6" name="Content Placeholder 5" descr="ss.png"/>
          <p:cNvPicPr>
            <a:picLocks noGrp="1"/>
          </p:cNvPicPr>
          <p:nvPr>
            <p:ph idx="1"/>
          </p:nvPr>
        </p:nvPicPr>
        <p:blipFill>
          <a:blip r:embed="rId2" cstate="print"/>
          <a:stretch>
            <a:fillRect/>
          </a:stretch>
        </p:blipFill>
        <p:spPr>
          <a:xfrm>
            <a:off x="3276600" y="1295400"/>
            <a:ext cx="2743200" cy="4873752"/>
          </a:xfrm>
          <a:prstGeom prst="rect">
            <a:avLst/>
          </a:prstGeom>
          <a:noFill/>
          <a:ln>
            <a:solidFill>
              <a:schemeClr val="accent1"/>
            </a:solid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solidFill>
                  <a:schemeClr val="accent1"/>
                </a:solidFill>
                <a:latin typeface="Verdana" pitchFamily="34" charset="0"/>
                <a:ea typeface="Verdana" pitchFamily="34" charset="0"/>
              </a:rPr>
              <a:t>Login specifications:</a:t>
            </a:r>
            <a:endParaRPr lang="en-US" sz="4000" dirty="0">
              <a:solidFill>
                <a:schemeClr val="accent1"/>
              </a:solidFill>
              <a:latin typeface="Verdana" pitchFamily="34" charset="0"/>
              <a:ea typeface="Verdana" pitchFamily="34" charset="0"/>
            </a:endParaRPr>
          </a:p>
        </p:txBody>
      </p:sp>
      <p:graphicFrame>
        <p:nvGraphicFramePr>
          <p:cNvPr id="6" name="Content Placeholder 5"/>
          <p:cNvGraphicFramePr>
            <a:graphicFrameLocks noGrp="1"/>
          </p:cNvGraphicFramePr>
          <p:nvPr>
            <p:ph idx="1"/>
          </p:nvPr>
        </p:nvGraphicFramePr>
        <p:xfrm>
          <a:off x="457200" y="1447799"/>
          <a:ext cx="8229600" cy="4114801"/>
        </p:xfrm>
        <a:graphic>
          <a:graphicData uri="http://schemas.openxmlformats.org/drawingml/2006/table">
            <a:tbl>
              <a:tblPr firstRow="1" bandRow="1">
                <a:tableStyleId>{5C22544A-7EE6-4342-B048-85BDC9FD1C3A}</a:tableStyleId>
              </a:tblPr>
              <a:tblGrid>
                <a:gridCol w="2438400"/>
                <a:gridCol w="2819400"/>
                <a:gridCol w="2971800"/>
              </a:tblGrid>
              <a:tr h="785031">
                <a:tc>
                  <a:txBody>
                    <a:bodyPr/>
                    <a:lstStyle/>
                    <a:p>
                      <a:pPr marL="0" marR="0" latinLnBrk="1">
                        <a:lnSpc>
                          <a:spcPct val="115000"/>
                        </a:lnSpc>
                        <a:spcBef>
                          <a:spcPts val="0"/>
                        </a:spcBef>
                        <a:spcAft>
                          <a:spcPts val="0"/>
                        </a:spcAft>
                      </a:pPr>
                      <a:r>
                        <a:rPr lang="en-US" sz="1600" b="1" kern="1200" dirty="0">
                          <a:solidFill>
                            <a:schemeClr val="bg1"/>
                          </a:solidFill>
                          <a:latin typeface="Verdana" pitchFamily="34" charset="0"/>
                          <a:ea typeface="Verdana" pitchFamily="34" charset="0"/>
                          <a:cs typeface="Times New Roman"/>
                        </a:rPr>
                        <a:t>Data/UI elements</a:t>
                      </a:r>
                      <a:endParaRPr lang="en-US" sz="1600" b="1" dirty="0">
                        <a:solidFill>
                          <a:schemeClr val="bg1"/>
                        </a:solidFill>
                        <a:latin typeface="Verdana" pitchFamily="34" charset="0"/>
                        <a:ea typeface="Verdana" pitchFamily="34" charset="0"/>
                        <a:cs typeface="Times New Roman"/>
                      </a:endParaRPr>
                    </a:p>
                  </a:txBody>
                  <a:tcPr marL="68580" marR="68580" marT="0" marB="0"/>
                </a:tc>
                <a:tc>
                  <a:txBody>
                    <a:bodyPr/>
                    <a:lstStyle/>
                    <a:p>
                      <a:pPr marL="0" marR="0" latinLnBrk="1">
                        <a:lnSpc>
                          <a:spcPct val="115000"/>
                        </a:lnSpc>
                        <a:spcBef>
                          <a:spcPts val="0"/>
                        </a:spcBef>
                        <a:spcAft>
                          <a:spcPts val="0"/>
                        </a:spcAft>
                      </a:pPr>
                      <a:r>
                        <a:rPr lang="en-US" sz="1600" kern="1200" dirty="0">
                          <a:solidFill>
                            <a:schemeClr val="bg1"/>
                          </a:solidFill>
                          <a:latin typeface="Verdana" pitchFamily="34" charset="0"/>
                          <a:ea typeface="Verdana" pitchFamily="34" charset="0"/>
                          <a:cs typeface="Times New Roman"/>
                        </a:rPr>
                        <a:t>Data considerations</a:t>
                      </a:r>
                      <a:endParaRPr lang="en-US" sz="1600" dirty="0">
                        <a:solidFill>
                          <a:schemeClr val="bg1"/>
                        </a:solidFill>
                        <a:latin typeface="Verdana" pitchFamily="34" charset="0"/>
                        <a:ea typeface="Verdana" pitchFamily="34" charset="0"/>
                        <a:cs typeface="Times New Roman"/>
                      </a:endParaRPr>
                    </a:p>
                  </a:txBody>
                  <a:tcPr marL="68580" marR="68580" marT="0" marB="0"/>
                </a:tc>
                <a:tc>
                  <a:txBody>
                    <a:bodyPr/>
                    <a:lstStyle/>
                    <a:p>
                      <a:pPr marL="0" marR="0" latinLnBrk="1">
                        <a:lnSpc>
                          <a:spcPct val="115000"/>
                        </a:lnSpc>
                        <a:spcBef>
                          <a:spcPts val="0"/>
                        </a:spcBef>
                        <a:spcAft>
                          <a:spcPts val="0"/>
                        </a:spcAft>
                      </a:pPr>
                      <a:r>
                        <a:rPr lang="en-US" sz="1600" kern="1200" dirty="0">
                          <a:solidFill>
                            <a:schemeClr val="bg1"/>
                          </a:solidFill>
                          <a:latin typeface="Verdana" pitchFamily="34" charset="0"/>
                          <a:ea typeface="Verdana" pitchFamily="34" charset="0"/>
                          <a:cs typeface="Times New Roman"/>
                        </a:rPr>
                        <a:t>Behavior considerations</a:t>
                      </a:r>
                      <a:endParaRPr lang="en-US" sz="1600" dirty="0">
                        <a:solidFill>
                          <a:schemeClr val="bg1"/>
                        </a:solidFill>
                        <a:latin typeface="Verdana" pitchFamily="34" charset="0"/>
                        <a:ea typeface="Verdana" pitchFamily="34" charset="0"/>
                        <a:cs typeface="Times New Roman"/>
                      </a:endParaRPr>
                    </a:p>
                  </a:txBody>
                  <a:tcPr marL="68580" marR="68580" marT="0" marB="0"/>
                </a:tc>
              </a:tr>
              <a:tr h="733239">
                <a:tc>
                  <a:txBody>
                    <a:bodyPr/>
                    <a:lstStyle/>
                    <a:p>
                      <a:pPr marL="0" marR="0">
                        <a:spcBef>
                          <a:spcPts val="0"/>
                        </a:spcBef>
                        <a:spcAft>
                          <a:spcPts val="0"/>
                        </a:spcAft>
                      </a:pPr>
                      <a:r>
                        <a:rPr lang="en-US" sz="1400" b="1" kern="1200" dirty="0">
                          <a:solidFill>
                            <a:schemeClr val="bg1"/>
                          </a:solidFill>
                          <a:latin typeface="Times New Roman" pitchFamily="18" charset="0"/>
                          <a:ea typeface="Times New Roman"/>
                          <a:cs typeface="Times New Roman" pitchFamily="18" charset="0"/>
                        </a:rPr>
                        <a:t>Username </a:t>
                      </a:r>
                      <a:endParaRPr lang="en-US" sz="1400" b="1" dirty="0">
                        <a:solidFill>
                          <a:schemeClr val="bg1"/>
                        </a:solidFill>
                        <a:latin typeface="Times New Roman" pitchFamily="18" charset="0"/>
                        <a:ea typeface="Times New Roman"/>
                        <a:cs typeface="Times New Roman" pitchFamily="18" charset="0"/>
                      </a:endParaRPr>
                    </a:p>
                  </a:txBody>
                  <a:tcPr marL="68580" marR="68580" marT="0" marB="0">
                    <a:solidFill>
                      <a:schemeClr val="accent1"/>
                    </a:solidFill>
                  </a:tcPr>
                </a:tc>
                <a:tc>
                  <a:txBody>
                    <a:bodyPr/>
                    <a:lstStyle/>
                    <a:p>
                      <a:pPr marL="0" marR="0">
                        <a:spcBef>
                          <a:spcPts val="0"/>
                        </a:spcBef>
                        <a:spcAft>
                          <a:spcPts val="0"/>
                        </a:spcAft>
                      </a:pPr>
                      <a:r>
                        <a:rPr lang="en-US" sz="1400" kern="1200" dirty="0">
                          <a:solidFill>
                            <a:srgbClr val="000000"/>
                          </a:solidFill>
                          <a:latin typeface="Times New Roman" pitchFamily="18" charset="0"/>
                          <a:ea typeface="Times New Roman"/>
                          <a:cs typeface="Times New Roman" pitchFamily="18" charset="0"/>
                        </a:rPr>
                        <a:t>Text entry field </a:t>
                      </a:r>
                      <a:endParaRPr lang="en-US" sz="140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kern="1200">
                          <a:solidFill>
                            <a:srgbClr val="000000"/>
                          </a:solidFill>
                          <a:latin typeface="Times New Roman" pitchFamily="18" charset="0"/>
                          <a:ea typeface="Times New Roman"/>
                          <a:cs typeface="Times New Roman" pitchFamily="18" charset="0"/>
                        </a:rPr>
                        <a:t>Mandatory field.</a:t>
                      </a:r>
                      <a:endParaRPr lang="en-US" sz="1400">
                        <a:latin typeface="Times New Roman" pitchFamily="18" charset="0"/>
                        <a:ea typeface="Times New Roman"/>
                        <a:cs typeface="Times New Roman" pitchFamily="18" charset="0"/>
                      </a:endParaRPr>
                    </a:p>
                    <a:p>
                      <a:pPr marL="0" marR="0">
                        <a:spcBef>
                          <a:spcPts val="0"/>
                        </a:spcBef>
                        <a:spcAft>
                          <a:spcPts val="0"/>
                        </a:spcAft>
                      </a:pPr>
                      <a:r>
                        <a:rPr lang="en-US" sz="1400" kern="1200">
                          <a:solidFill>
                            <a:srgbClr val="000000"/>
                          </a:solidFill>
                          <a:latin typeface="Times New Roman" pitchFamily="18" charset="0"/>
                          <a:ea typeface="Times New Roman"/>
                          <a:cs typeface="Times New Roman" pitchFamily="18" charset="0"/>
                        </a:rPr>
                        <a:t>Displays the username as entered as per the specifications. </a:t>
                      </a:r>
                      <a:endParaRPr lang="en-US" sz="1400">
                        <a:latin typeface="Times New Roman" pitchFamily="18" charset="0"/>
                        <a:ea typeface="Times New Roman"/>
                        <a:cs typeface="Times New Roman" pitchFamily="18" charset="0"/>
                      </a:endParaRPr>
                    </a:p>
                  </a:txBody>
                  <a:tcPr marL="68580" marR="68580" marT="0" marB="0"/>
                </a:tc>
              </a:tr>
              <a:tr h="977652">
                <a:tc>
                  <a:txBody>
                    <a:bodyPr/>
                    <a:lstStyle/>
                    <a:p>
                      <a:pPr marL="0" marR="0">
                        <a:spcBef>
                          <a:spcPts val="0"/>
                        </a:spcBef>
                        <a:spcAft>
                          <a:spcPts val="0"/>
                        </a:spcAft>
                      </a:pPr>
                      <a:r>
                        <a:rPr lang="en-US" sz="1400" b="1" kern="1200" dirty="0">
                          <a:solidFill>
                            <a:schemeClr val="bg1"/>
                          </a:solidFill>
                          <a:latin typeface="Times New Roman" pitchFamily="18" charset="0"/>
                          <a:ea typeface="Times New Roman"/>
                          <a:cs typeface="Times New Roman" pitchFamily="18" charset="0"/>
                        </a:rPr>
                        <a:t>Password </a:t>
                      </a:r>
                      <a:endParaRPr lang="en-US" sz="1400" b="1" dirty="0">
                        <a:solidFill>
                          <a:schemeClr val="bg1"/>
                        </a:solidFill>
                        <a:latin typeface="Times New Roman" pitchFamily="18" charset="0"/>
                        <a:ea typeface="Times New Roman"/>
                        <a:cs typeface="Times New Roman" pitchFamily="18" charset="0"/>
                      </a:endParaRPr>
                    </a:p>
                  </a:txBody>
                  <a:tcPr marL="68580" marR="68580" marT="0" marB="0">
                    <a:solidFill>
                      <a:schemeClr val="accent1"/>
                    </a:solidFill>
                  </a:tcPr>
                </a:tc>
                <a:tc>
                  <a:txBody>
                    <a:bodyPr/>
                    <a:lstStyle/>
                    <a:p>
                      <a:pPr marL="0" marR="0">
                        <a:spcBef>
                          <a:spcPts val="0"/>
                        </a:spcBef>
                        <a:spcAft>
                          <a:spcPts val="0"/>
                        </a:spcAft>
                      </a:pPr>
                      <a:r>
                        <a:rPr lang="en-US" sz="1400" kern="1200">
                          <a:solidFill>
                            <a:srgbClr val="000000"/>
                          </a:solidFill>
                          <a:latin typeface="Times New Roman" pitchFamily="18" charset="0"/>
                          <a:ea typeface="Times New Roman"/>
                          <a:cs typeface="Times New Roman" pitchFamily="18" charset="0"/>
                        </a:rPr>
                        <a:t>Text entry field </a:t>
                      </a:r>
                      <a:endParaRPr lang="en-US" sz="140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kern="1200" dirty="0">
                          <a:solidFill>
                            <a:srgbClr val="000000"/>
                          </a:solidFill>
                          <a:latin typeface="Times New Roman" pitchFamily="18" charset="0"/>
                          <a:ea typeface="Times New Roman"/>
                          <a:cs typeface="Times New Roman" pitchFamily="18" charset="0"/>
                        </a:rPr>
                        <a:t>Mandatory field.</a:t>
                      </a:r>
                      <a:endParaRPr lang="en-US" sz="1400" dirty="0">
                        <a:latin typeface="Times New Roman" pitchFamily="18" charset="0"/>
                        <a:ea typeface="Times New Roman"/>
                        <a:cs typeface="Times New Roman" pitchFamily="18" charset="0"/>
                      </a:endParaRPr>
                    </a:p>
                    <a:p>
                      <a:pPr marL="0" marR="0">
                        <a:spcBef>
                          <a:spcPts val="0"/>
                        </a:spcBef>
                        <a:spcAft>
                          <a:spcPts val="0"/>
                        </a:spcAft>
                      </a:pPr>
                      <a:r>
                        <a:rPr lang="en-US" sz="1400" kern="1200" dirty="0">
                          <a:solidFill>
                            <a:srgbClr val="000000"/>
                          </a:solidFill>
                          <a:latin typeface="Times New Roman" pitchFamily="18" charset="0"/>
                          <a:ea typeface="Times New Roman"/>
                          <a:cs typeface="Times New Roman" pitchFamily="18" charset="0"/>
                        </a:rPr>
                        <a:t>Displays the </a:t>
                      </a:r>
                      <a:r>
                        <a:rPr lang="en-US" sz="1400" kern="1200" dirty="0" smtClean="0">
                          <a:solidFill>
                            <a:srgbClr val="000000"/>
                          </a:solidFill>
                          <a:latin typeface="Times New Roman" pitchFamily="18" charset="0"/>
                          <a:ea typeface="Times New Roman"/>
                          <a:cs typeface="Times New Roman" pitchFamily="18" charset="0"/>
                        </a:rPr>
                        <a:t>password (</a:t>
                      </a:r>
                      <a:r>
                        <a:rPr lang="en-US" sz="1400" kern="1200" dirty="0">
                          <a:solidFill>
                            <a:srgbClr val="000000"/>
                          </a:solidFill>
                          <a:latin typeface="Times New Roman" pitchFamily="18" charset="0"/>
                          <a:ea typeface="Times New Roman"/>
                          <a:cs typeface="Times New Roman" pitchFamily="18" charset="0"/>
                        </a:rPr>
                        <a:t>in encrypted format</a:t>
                      </a:r>
                      <a:r>
                        <a:rPr lang="en-US" sz="1400" kern="1200" dirty="0" smtClean="0">
                          <a:solidFill>
                            <a:srgbClr val="000000"/>
                          </a:solidFill>
                          <a:latin typeface="Times New Roman" pitchFamily="18" charset="0"/>
                          <a:ea typeface="Times New Roman"/>
                          <a:cs typeface="Times New Roman" pitchFamily="18" charset="0"/>
                        </a:rPr>
                        <a:t>) as </a:t>
                      </a:r>
                      <a:r>
                        <a:rPr lang="en-US" sz="1400" kern="1200" dirty="0">
                          <a:solidFill>
                            <a:srgbClr val="000000"/>
                          </a:solidFill>
                          <a:latin typeface="Times New Roman" pitchFamily="18" charset="0"/>
                          <a:ea typeface="Times New Roman"/>
                          <a:cs typeface="Times New Roman" pitchFamily="18" charset="0"/>
                        </a:rPr>
                        <a:t>entered as per the specifications. </a:t>
                      </a:r>
                      <a:endParaRPr lang="en-US" sz="1400" dirty="0">
                        <a:latin typeface="Times New Roman" pitchFamily="18" charset="0"/>
                        <a:ea typeface="Times New Roman"/>
                        <a:cs typeface="Times New Roman" pitchFamily="18" charset="0"/>
                      </a:endParaRPr>
                    </a:p>
                  </a:txBody>
                  <a:tcPr marL="68580" marR="68580" marT="0" marB="0"/>
                </a:tc>
              </a:tr>
              <a:tr h="977652">
                <a:tc>
                  <a:txBody>
                    <a:bodyPr/>
                    <a:lstStyle/>
                    <a:p>
                      <a:pPr marL="0" marR="0">
                        <a:spcBef>
                          <a:spcPts val="0"/>
                        </a:spcBef>
                        <a:spcAft>
                          <a:spcPts val="0"/>
                        </a:spcAft>
                      </a:pPr>
                      <a:r>
                        <a:rPr lang="en-US" sz="1400" b="1" kern="1200" dirty="0">
                          <a:solidFill>
                            <a:schemeClr val="bg1"/>
                          </a:solidFill>
                          <a:latin typeface="Times New Roman" pitchFamily="18" charset="0"/>
                          <a:ea typeface="Times New Roman"/>
                          <a:cs typeface="Times New Roman" pitchFamily="18" charset="0"/>
                        </a:rPr>
                        <a:t>Login </a:t>
                      </a:r>
                      <a:endParaRPr lang="en-US" sz="1400" b="1" dirty="0">
                        <a:solidFill>
                          <a:schemeClr val="bg1"/>
                        </a:solidFill>
                        <a:latin typeface="Times New Roman" pitchFamily="18" charset="0"/>
                        <a:ea typeface="Times New Roman"/>
                        <a:cs typeface="Times New Roman" pitchFamily="18" charset="0"/>
                      </a:endParaRPr>
                    </a:p>
                  </a:txBody>
                  <a:tcPr marL="68580" marR="68580" marT="0" marB="0">
                    <a:solidFill>
                      <a:schemeClr val="accent1"/>
                    </a:solidFill>
                  </a:tcPr>
                </a:tc>
                <a:tc>
                  <a:txBody>
                    <a:bodyPr/>
                    <a:lstStyle/>
                    <a:p>
                      <a:pPr marL="0" marR="0">
                        <a:spcBef>
                          <a:spcPts val="0"/>
                        </a:spcBef>
                        <a:spcAft>
                          <a:spcPts val="0"/>
                        </a:spcAft>
                      </a:pPr>
                      <a:r>
                        <a:rPr lang="en-US" sz="1400" kern="1200">
                          <a:solidFill>
                            <a:srgbClr val="000000"/>
                          </a:solidFill>
                          <a:latin typeface="Times New Roman" pitchFamily="18" charset="0"/>
                          <a:ea typeface="Times New Roman"/>
                          <a:cs typeface="Times New Roman" pitchFamily="18" charset="0"/>
                        </a:rPr>
                        <a:t>Button </a:t>
                      </a:r>
                      <a:endParaRPr lang="en-US" sz="140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kern="1200">
                          <a:solidFill>
                            <a:srgbClr val="000000"/>
                          </a:solidFill>
                          <a:latin typeface="Times New Roman" pitchFamily="18" charset="0"/>
                          <a:ea typeface="Times New Roman"/>
                          <a:cs typeface="Times New Roman" pitchFamily="18" charset="0"/>
                        </a:rPr>
                        <a:t>On users click, when the password matches the one in the database, this screen redirects it to the dashboard screen. </a:t>
                      </a:r>
                      <a:endParaRPr lang="en-US" sz="1400">
                        <a:latin typeface="Times New Roman" pitchFamily="18" charset="0"/>
                        <a:ea typeface="Times New Roman"/>
                        <a:cs typeface="Times New Roman" pitchFamily="18" charset="0"/>
                      </a:endParaRPr>
                    </a:p>
                  </a:txBody>
                  <a:tcPr marL="68580" marR="68580" marT="0" marB="0"/>
                </a:tc>
              </a:tr>
              <a:tr h="641227">
                <a:tc>
                  <a:txBody>
                    <a:bodyPr/>
                    <a:lstStyle/>
                    <a:p>
                      <a:pPr marL="0" marR="0">
                        <a:spcBef>
                          <a:spcPts val="0"/>
                        </a:spcBef>
                        <a:spcAft>
                          <a:spcPts val="0"/>
                        </a:spcAft>
                      </a:pPr>
                      <a:r>
                        <a:rPr lang="en-US" sz="1400" b="1" kern="1200" dirty="0">
                          <a:solidFill>
                            <a:schemeClr val="bg1"/>
                          </a:solidFill>
                          <a:latin typeface="Times New Roman" pitchFamily="18" charset="0"/>
                          <a:ea typeface="Times New Roman"/>
                          <a:cs typeface="Times New Roman" pitchFamily="18" charset="0"/>
                        </a:rPr>
                        <a:t>Enter </a:t>
                      </a:r>
                      <a:endParaRPr lang="en-US" sz="1400" b="1" dirty="0">
                        <a:solidFill>
                          <a:schemeClr val="bg1"/>
                        </a:solidFill>
                        <a:latin typeface="Times New Roman" pitchFamily="18" charset="0"/>
                        <a:ea typeface="Times New Roman"/>
                        <a:cs typeface="Times New Roman" pitchFamily="18" charset="0"/>
                      </a:endParaRPr>
                    </a:p>
                  </a:txBody>
                  <a:tcPr marL="68580" marR="68580" marT="0" marB="0">
                    <a:solidFill>
                      <a:schemeClr val="accent1"/>
                    </a:solidFill>
                  </a:tcPr>
                </a:tc>
                <a:tc>
                  <a:txBody>
                    <a:bodyPr/>
                    <a:lstStyle/>
                    <a:p>
                      <a:pPr marL="0" marR="0">
                        <a:spcBef>
                          <a:spcPts val="0"/>
                        </a:spcBef>
                        <a:spcAft>
                          <a:spcPts val="0"/>
                        </a:spcAft>
                      </a:pPr>
                      <a:r>
                        <a:rPr lang="en-US" sz="1400" kern="1200" dirty="0">
                          <a:solidFill>
                            <a:srgbClr val="000000"/>
                          </a:solidFill>
                          <a:latin typeface="Times New Roman" pitchFamily="18" charset="0"/>
                          <a:ea typeface="Times New Roman"/>
                          <a:cs typeface="Times New Roman" pitchFamily="18" charset="0"/>
                        </a:rPr>
                        <a:t>Button </a:t>
                      </a:r>
                      <a:endParaRPr lang="en-US" sz="140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kern="1200" dirty="0">
                          <a:solidFill>
                            <a:srgbClr val="000000"/>
                          </a:solidFill>
                          <a:latin typeface="Times New Roman" pitchFamily="18" charset="0"/>
                          <a:ea typeface="Times New Roman"/>
                          <a:cs typeface="Times New Roman" pitchFamily="18" charset="0"/>
                        </a:rPr>
                        <a:t>(for temporary purpose) it will directly redirect to the dashboard screen. </a:t>
                      </a:r>
                      <a:endParaRPr lang="en-US" sz="1400" dirty="0">
                        <a:latin typeface="Times New Roman" pitchFamily="18" charset="0"/>
                        <a:ea typeface="Times New Roman"/>
                        <a:cs typeface="Times New Roman" pitchFamily="18" charset="0"/>
                      </a:endParaRPr>
                    </a:p>
                  </a:txBody>
                  <a:tcPr marL="68580" marR="68580"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21</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z="4000" dirty="0" smtClean="0">
                <a:solidFill>
                  <a:srgbClr val="FF0000"/>
                </a:solidFill>
                <a:latin typeface="Verdana" pitchFamily="34" charset="0"/>
                <a:ea typeface="Verdana" pitchFamily="34" charset="0"/>
              </a:rPr>
              <a:t>Dashboard screen-1</a:t>
            </a:r>
            <a:endParaRPr lang="en-US" sz="4000" dirty="0">
              <a:solidFill>
                <a:srgbClr val="FF0000"/>
              </a:solidFill>
              <a:latin typeface="Verdana" pitchFamily="34" charset="0"/>
              <a:ea typeface="Verdana" pitchFamily="34" charset="0"/>
            </a:endParaRPr>
          </a:p>
        </p:txBody>
      </p:sp>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22</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pic>
        <p:nvPicPr>
          <p:cNvPr id="7" name="Content Placeholder 2097157"/>
          <p:cNvPicPr>
            <a:picLocks/>
          </p:cNvPicPr>
          <p:nvPr/>
        </p:nvPicPr>
        <p:blipFill>
          <a:blip r:embed="rId2" cstate="print"/>
          <a:srcRect/>
          <a:stretch>
            <a:fillRect/>
          </a:stretch>
        </p:blipFill>
        <p:spPr>
          <a:xfrm>
            <a:off x="3200400" y="1143000"/>
            <a:ext cx="2743200" cy="4876800"/>
          </a:xfrm>
          <a:prstGeom prst="rect">
            <a:avLst/>
          </a:prstGeom>
          <a:noFill/>
          <a:ln>
            <a:solidFill>
              <a:schemeClr val="accent1"/>
            </a:solid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05" name="Table 4194304"/>
          <p:cNvGraphicFramePr>
            <a:graphicFrameLocks/>
          </p:cNvGraphicFramePr>
          <p:nvPr/>
        </p:nvGraphicFramePr>
        <p:xfrm>
          <a:off x="304800" y="1371600"/>
          <a:ext cx="8534400" cy="4495802"/>
        </p:xfrm>
        <a:graphic>
          <a:graphicData uri="http://schemas.openxmlformats.org/drawingml/2006/table">
            <a:tbl>
              <a:tblPr/>
              <a:tblGrid>
                <a:gridCol w="2306594"/>
                <a:gridCol w="2537254"/>
                <a:gridCol w="3690552"/>
              </a:tblGrid>
              <a:tr h="473299">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Data/UI elements</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Data considerations</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Behavior considerations</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r>
              <a:tr h="654879">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Emi calculator</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err="1">
                          <a:solidFill>
                            <a:srgbClr val="000000"/>
                          </a:solidFill>
                          <a:latin typeface="Times New Roman" pitchFamily="18" charset="0"/>
                          <a:ea typeface="Calibri" pitchFamily="34" charset="0"/>
                        </a:rPr>
                        <a:t>Cardview</a:t>
                      </a:r>
                      <a:endParaRPr lang="en-US" altLang="en-US" sz="1400" b="0" dirty="0">
                        <a:solidFill>
                          <a:srgbClr val="000000"/>
                        </a:solidFill>
                        <a:latin typeface="Times New Roman" pitchFamily="18" charset="0"/>
                        <a:ea typeface="Calibri" pitchFamily="34" charset="0"/>
                      </a:endParaRP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On users click displays the EMI </a:t>
                      </a:r>
                      <a:r>
                        <a:rPr lang="en-US" altLang="en-US" sz="1400" b="0" dirty="0" smtClean="0">
                          <a:solidFill>
                            <a:srgbClr val="000000"/>
                          </a:solidFill>
                          <a:latin typeface="Times New Roman" pitchFamily="18" charset="0"/>
                          <a:ea typeface="Calibri" pitchFamily="34" charset="0"/>
                        </a:rPr>
                        <a:t>calculator screen</a:t>
                      </a:r>
                      <a:endParaRPr lang="en-US" altLang="en-US" sz="1400" b="0" dirty="0">
                        <a:solidFill>
                          <a:srgbClr val="000000"/>
                        </a:solidFill>
                        <a:latin typeface="Times New Roman" pitchFamily="18" charset="0"/>
                        <a:ea typeface="Calibri" pitchFamily="34" charset="0"/>
                      </a:endParaRP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r>
              <a:tr h="707178">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Loan compare</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err="1">
                          <a:solidFill>
                            <a:srgbClr val="000000"/>
                          </a:solidFill>
                          <a:latin typeface="Times New Roman" pitchFamily="18" charset="0"/>
                          <a:ea typeface="Calibri" pitchFamily="34" charset="0"/>
                        </a:rPr>
                        <a:t>Cardview</a:t>
                      </a:r>
                      <a:endParaRPr lang="en-US" altLang="en-US" sz="1400" b="0" dirty="0">
                        <a:solidFill>
                          <a:srgbClr val="000000"/>
                        </a:solidFill>
                        <a:latin typeface="Times New Roman" pitchFamily="18" charset="0"/>
                        <a:ea typeface="Calibri" pitchFamily="34" charset="0"/>
                      </a:endParaRP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On users click, a loan compare page open that </a:t>
                      </a:r>
                      <a:endParaRPr lang="en-US" altLang="en-US" sz="1400" b="0" dirty="0" smtClean="0">
                        <a:solidFill>
                          <a:srgbClr val="000000"/>
                        </a:solidFill>
                        <a:latin typeface="Times New Roman" pitchFamily="18" charset="0"/>
                        <a:ea typeface="Calibri" pitchFamily="34"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compares </a:t>
                      </a:r>
                      <a:r>
                        <a:rPr lang="en-US" altLang="en-US" sz="1400" b="0" dirty="0">
                          <a:solidFill>
                            <a:srgbClr val="000000"/>
                          </a:solidFill>
                          <a:latin typeface="Times New Roman" pitchFamily="18" charset="0"/>
                          <a:ea typeface="Calibri" pitchFamily="34" charset="0"/>
                        </a:rPr>
                        <a:t>2 loans.</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r>
              <a:tr h="993688">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Wealth analysis</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err="1">
                          <a:solidFill>
                            <a:srgbClr val="000000"/>
                          </a:solidFill>
                          <a:latin typeface="Times New Roman" pitchFamily="18" charset="0"/>
                          <a:ea typeface="Calibri" pitchFamily="34" charset="0"/>
                        </a:rPr>
                        <a:t>Cardview</a:t>
                      </a:r>
                      <a:endParaRPr lang="en-US" altLang="en-US" sz="1400" b="0" dirty="0">
                        <a:solidFill>
                          <a:srgbClr val="000000"/>
                        </a:solidFill>
                        <a:latin typeface="Times New Roman" pitchFamily="18" charset="0"/>
                        <a:ea typeface="Calibri" pitchFamily="34" charset="0"/>
                      </a:endParaRP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On users click, it displays the analysis of wealth </a:t>
                      </a:r>
                      <a:endParaRPr lang="en-US" altLang="en-US" sz="1400" b="0" dirty="0" smtClean="0">
                        <a:solidFill>
                          <a:srgbClr val="000000"/>
                        </a:solidFill>
                        <a:latin typeface="Times New Roman" pitchFamily="18" charset="0"/>
                        <a:ea typeface="Calibri" pitchFamily="34"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stored </a:t>
                      </a:r>
                      <a:r>
                        <a:rPr lang="en-US" altLang="en-US" sz="1400" b="0" dirty="0">
                          <a:solidFill>
                            <a:srgbClr val="000000"/>
                          </a:solidFill>
                          <a:latin typeface="Times New Roman" pitchFamily="18" charset="0"/>
                          <a:ea typeface="Calibri" pitchFamily="34" charset="0"/>
                        </a:rPr>
                        <a:t>in various modules such as RD,FD.</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r>
              <a:tr h="1666758">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Financial goals</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err="1">
                          <a:solidFill>
                            <a:srgbClr val="000000"/>
                          </a:solidFill>
                          <a:latin typeface="Times New Roman" pitchFamily="18" charset="0"/>
                          <a:ea typeface="Calibri" pitchFamily="34" charset="0"/>
                        </a:rPr>
                        <a:t>Cardview</a:t>
                      </a:r>
                      <a:endParaRPr lang="en-US" altLang="en-US" sz="1400" b="0" dirty="0">
                        <a:solidFill>
                          <a:srgbClr val="000000"/>
                        </a:solidFill>
                        <a:latin typeface="Times New Roman" pitchFamily="18" charset="0"/>
                        <a:ea typeface="Calibri" pitchFamily="34" charset="0"/>
                      </a:endParaRP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On users click, it displays a page again with 4 </a:t>
                      </a:r>
                      <a:endParaRPr lang="en-US" altLang="en-US" sz="1400" b="0" dirty="0" smtClean="0">
                        <a:solidFill>
                          <a:srgbClr val="000000"/>
                        </a:solidFill>
                        <a:latin typeface="Times New Roman" pitchFamily="18" charset="0"/>
                        <a:ea typeface="Calibri" pitchFamily="34"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more </a:t>
                      </a:r>
                      <a:r>
                        <a:rPr lang="en-US" altLang="en-US" sz="1400" b="0" dirty="0">
                          <a:solidFill>
                            <a:srgbClr val="000000"/>
                          </a:solidFill>
                          <a:latin typeface="Times New Roman" pitchFamily="18" charset="0"/>
                          <a:ea typeface="Calibri" pitchFamily="34" charset="0"/>
                        </a:rPr>
                        <a:t>modules </a:t>
                      </a:r>
                      <a:r>
                        <a:rPr lang="en-US" altLang="en-US" sz="1400" b="0" dirty="0" smtClean="0">
                          <a:solidFill>
                            <a:srgbClr val="000000"/>
                          </a:solidFill>
                          <a:latin typeface="Times New Roman" pitchFamily="18" charset="0"/>
                          <a:ea typeface="Calibri" pitchFamily="34" charset="0"/>
                        </a:rPr>
                        <a:t>i.e</a:t>
                      </a:r>
                      <a:r>
                        <a:rPr lang="en-US" altLang="en-US" sz="1400" b="0" dirty="0">
                          <a:solidFill>
                            <a:srgbClr val="000000"/>
                          </a:solidFill>
                          <a:latin typeface="Times New Roman" pitchFamily="18" charset="0"/>
                          <a:ea typeface="Calibri" pitchFamily="34" charset="0"/>
                        </a:rPr>
                        <a:t>. The retirement plan, </a:t>
                      </a:r>
                      <a:r>
                        <a:rPr lang="en-US" altLang="en-US" sz="1400" b="0" dirty="0" smtClean="0">
                          <a:solidFill>
                            <a:srgbClr val="000000"/>
                          </a:solidFill>
                          <a:latin typeface="Times New Roman" pitchFamily="18" charset="0"/>
                          <a:ea typeface="Calibri" pitchFamily="34" charset="0"/>
                        </a:rPr>
                        <a:t>children’s </a:t>
                      </a:r>
                      <a:r>
                        <a:rPr lang="en-US" altLang="en-US" sz="1400" b="0" dirty="0">
                          <a:solidFill>
                            <a:srgbClr val="000000"/>
                          </a:solidFill>
                          <a:latin typeface="Times New Roman" pitchFamily="18" charset="0"/>
                          <a:ea typeface="Calibri" pitchFamily="34" charset="0"/>
                        </a:rPr>
                        <a:t>marriage, plan a house and financial target.</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r>
            </a:tbl>
          </a:graphicData>
        </a:graphic>
      </p:graphicFrame>
      <p:sp>
        <p:nvSpPr>
          <p:cNvPr id="1048710" name="TextBox 1048709"/>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8711" name="TextBox 1048710"/>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23</a:t>
            </a:fld>
            <a:endParaRPr lang="en-US" altLang="en-US" sz="1200">
              <a:solidFill>
                <a:srgbClr val="898989"/>
              </a:solidFill>
            </a:endParaRPr>
          </a:p>
        </p:txBody>
      </p:sp>
      <p:sp>
        <p:nvSpPr>
          <p:cNvPr id="1048712" name="Rectangle 1048711"/>
          <p:cNvSpPr/>
          <p:nvPr/>
        </p:nvSpPr>
        <p:spPr>
          <a:xfrm>
            <a:off x="5486400" y="-74612"/>
            <a:ext cx="3657600" cy="606425"/>
          </a:xfrm>
          <a:prstGeom prst="rect">
            <a:avLst/>
          </a:prstGeom>
          <a:noFill/>
          <a:ln>
            <a:noFill/>
          </a:ln>
        </p:spPr>
        <p:txBody>
          <a:bodyPr vert="horz" lIns="0" tIns="126960" rIns="0" bIns="0" anchor="ctr">
            <a:spAutoFit/>
          </a:bodyP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spcBef>
                <a:spcPct val="0"/>
              </a:spcBef>
              <a:buFontTx/>
              <a:buNone/>
            </a:pPr>
            <a:endParaRPr lang="en-US" altLang="en-US" sz="1300" b="1">
              <a:solidFill>
                <a:srgbClr val="4F81BD"/>
              </a:solidFill>
              <a:latin typeface="Cambria" pitchFamily="18" charset="0"/>
              <a:ea typeface="Times New Roman" pitchFamily="18" charset="0"/>
            </a:endParaRPr>
          </a:p>
          <a:p>
            <a:pPr marL="0" lvl="0" indent="0">
              <a:spcBef>
                <a:spcPct val="0"/>
              </a:spcBef>
              <a:buFontTx/>
              <a:buNone/>
            </a:pPr>
            <a:endParaRPr lang="en-US" altLang="en-US" sz="1800">
              <a:latin typeface="Arial" pitchFamily="34" charset="0"/>
            </a:endParaRPr>
          </a:p>
        </p:txBody>
      </p:sp>
      <p:sp>
        <p:nvSpPr>
          <p:cNvPr id="1048713" name="Rectangle 1048712"/>
          <p:cNvSpPr/>
          <p:nvPr/>
        </p:nvSpPr>
        <p:spPr>
          <a:xfrm>
            <a:off x="1483983" y="381000"/>
            <a:ext cx="6901248" cy="707886"/>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eaLnBrk="1" latinLnBrk="1" hangingPunct="1"/>
            <a:r>
              <a:rPr lang="en-US" altLang="en-US" sz="4000" dirty="0">
                <a:solidFill>
                  <a:schemeClr val="accent1"/>
                </a:solidFill>
                <a:latin typeface="Verdana" pitchFamily="34" charset="0"/>
                <a:ea typeface="Verdana" pitchFamily="34" charset="0"/>
              </a:rPr>
              <a:t>Dashboard </a:t>
            </a:r>
            <a:r>
              <a:rPr lang="en-US" altLang="en-US" sz="4000" dirty="0" smtClean="0">
                <a:solidFill>
                  <a:schemeClr val="accent1"/>
                </a:solidFill>
                <a:latin typeface="Verdana" pitchFamily="34" charset="0"/>
                <a:ea typeface="Verdana" pitchFamily="34" charset="0"/>
              </a:rPr>
              <a:t>Specifications:</a:t>
            </a:r>
            <a:endParaRPr lang="en-US" altLang="en-US" sz="4000" dirty="0">
              <a:solidFill>
                <a:schemeClr val="accent1"/>
              </a:solidFill>
              <a:latin typeface="Verdana" pitchFamily="34" charset="0"/>
              <a:ea typeface="Verdana"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1143000"/>
          </a:xfrm>
        </p:spPr>
        <p:txBody>
          <a:bodyPr/>
          <a:lstStyle/>
          <a:p>
            <a:r>
              <a:rPr lang="en-US" dirty="0" smtClean="0">
                <a:solidFill>
                  <a:srgbClr val="FF0000"/>
                </a:solidFill>
                <a:latin typeface="Verdana" pitchFamily="34" charset="0"/>
                <a:ea typeface="Verdana" pitchFamily="34" charset="0"/>
              </a:rPr>
              <a:t>Dashboard screen-2</a:t>
            </a:r>
            <a:endParaRPr lang="en-US" dirty="0"/>
          </a:p>
        </p:txBody>
      </p:sp>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24</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pic>
        <p:nvPicPr>
          <p:cNvPr id="7" name="Content Placeholder 6"/>
          <p:cNvPicPr>
            <a:picLocks noGrp="1"/>
          </p:cNvPicPr>
          <p:nvPr>
            <p:ph idx="1"/>
          </p:nvPr>
        </p:nvPicPr>
        <p:blipFill>
          <a:blip r:embed="rId2" cstate="print"/>
          <a:srcRect/>
          <a:stretch>
            <a:fillRect/>
          </a:stretch>
        </p:blipFill>
        <p:spPr>
          <a:xfrm>
            <a:off x="3276600" y="1371600"/>
            <a:ext cx="2743200" cy="4873752"/>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nvPr>
        </p:nvGraphicFramePr>
        <p:xfrm>
          <a:off x="457200" y="685800"/>
          <a:ext cx="8382000" cy="4952999"/>
        </p:xfrm>
        <a:graphic>
          <a:graphicData uri="http://schemas.openxmlformats.org/drawingml/2006/table">
            <a:tbl>
              <a:tblPr firstRow="1" bandRow="1">
                <a:tableStyleId>{5C22544A-7EE6-4342-B048-85BDC9FD1C3A}</a:tableStyleId>
              </a:tblPr>
              <a:tblGrid>
                <a:gridCol w="2362200"/>
                <a:gridCol w="2667000"/>
                <a:gridCol w="3352800"/>
              </a:tblGrid>
              <a:tr h="762544">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Data/UI elements</a:t>
                      </a:r>
                    </a:p>
                  </a:txBody>
                  <a:tcPr marL="68580" marR="68580" marT="0" marB="0">
                    <a:solidFill>
                      <a:schemeClr val="accent1"/>
                    </a:solidFill>
                  </a:tcPr>
                </a:tc>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Data considerations</a:t>
                      </a:r>
                    </a:p>
                  </a:txBody>
                  <a:tcPr marL="68580" marR="68580" marT="0" marB="0"/>
                </a:tc>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Behavior considerations</a:t>
                      </a:r>
                    </a:p>
                  </a:txBody>
                  <a:tcPr marL="68580" marR="68580" marT="0" marB="0"/>
                </a:tc>
              </a:tr>
              <a:tr h="796242">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SIP</a:t>
                      </a:r>
                    </a:p>
                  </a:txBody>
                  <a:tcPr marL="68580" marR="68580" marT="0" marB="0">
                    <a:solidFill>
                      <a:schemeClr val="accent1"/>
                    </a:solidFill>
                  </a:tcPr>
                </a:tc>
                <a:tc>
                  <a:txBody>
                    <a:bodyPr/>
                    <a:lstStyle/>
                    <a:p>
                      <a:pPr lvl="0" algn="l" eaLnBrk="1" latinLnBrk="1" hangingPunct="1">
                        <a:lnSpc>
                          <a:spcPct val="115000"/>
                        </a:lnSpc>
                      </a:pPr>
                      <a:r>
                        <a:rPr lang="en-US" altLang="en-US" sz="1400" b="0" dirty="0" err="1">
                          <a:solidFill>
                            <a:srgbClr val="000000"/>
                          </a:solidFill>
                          <a:latin typeface="Times New Roman" pitchFamily="18" charset="0"/>
                          <a:ea typeface="Calibri" pitchFamily="34" charset="0"/>
                        </a:rPr>
                        <a:t>Cardview</a:t>
                      </a:r>
                      <a:endParaRPr lang="en-US" altLang="en-US" sz="1400" b="0" dirty="0">
                        <a:solidFill>
                          <a:srgbClr val="000000"/>
                        </a:solidFill>
                        <a:latin typeface="Times New Roman" pitchFamily="18" charset="0"/>
                        <a:ea typeface="Calibri" pitchFamily="34" charset="0"/>
                      </a:endParaRPr>
                    </a:p>
                  </a:txBody>
                  <a:tcPr marL="68580" marR="68580"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On users click, it displays a Systematic </a:t>
                      </a:r>
                      <a:endParaRPr lang="en-US" altLang="en-US" sz="1400" b="0" dirty="0" smtClean="0">
                        <a:solidFill>
                          <a:srgbClr val="000000"/>
                        </a:solidFill>
                        <a:latin typeface="Times New Roman" pitchFamily="18" charset="0"/>
                        <a:ea typeface="Calibri" pitchFamily="34"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investment </a:t>
                      </a:r>
                      <a:r>
                        <a:rPr lang="en-US" altLang="en-US" sz="1400" b="0" dirty="0">
                          <a:solidFill>
                            <a:srgbClr val="000000"/>
                          </a:solidFill>
                          <a:latin typeface="Times New Roman" pitchFamily="18" charset="0"/>
                          <a:ea typeface="Calibri" pitchFamily="34" charset="0"/>
                        </a:rPr>
                        <a:t>planning page.</a:t>
                      </a:r>
                    </a:p>
                  </a:txBody>
                  <a:tcPr marL="68580" marR="68580" marT="0" marB="0"/>
                </a:tc>
              </a:tr>
              <a:tr h="674134">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Fixed deposit</a:t>
                      </a:r>
                    </a:p>
                  </a:txBody>
                  <a:tcPr marL="68580" marR="68580" marT="0" marB="0">
                    <a:solidFill>
                      <a:schemeClr val="accent1"/>
                    </a:solidFill>
                  </a:tcPr>
                </a:tc>
                <a:tc>
                  <a:txBody>
                    <a:bodyPr/>
                    <a:lstStyle/>
                    <a:p>
                      <a:pPr lvl="0" algn="l" eaLnBrk="1" latinLnBrk="1" hangingPunct="1">
                        <a:lnSpc>
                          <a:spcPct val="115000"/>
                        </a:lnSpc>
                      </a:pPr>
                      <a:r>
                        <a:rPr lang="en-US" altLang="en-US" sz="1400" b="0" dirty="0" err="1">
                          <a:solidFill>
                            <a:srgbClr val="000000"/>
                          </a:solidFill>
                          <a:latin typeface="Times New Roman" pitchFamily="18" charset="0"/>
                          <a:ea typeface="Calibri" pitchFamily="34" charset="0"/>
                        </a:rPr>
                        <a:t>Cardview</a:t>
                      </a:r>
                      <a:endParaRPr lang="en-US" altLang="en-US" sz="1400" b="0" dirty="0">
                        <a:solidFill>
                          <a:srgbClr val="000000"/>
                        </a:solidFill>
                        <a:latin typeface="Times New Roman" pitchFamily="18" charset="0"/>
                        <a:ea typeface="Calibri" pitchFamily="34" charset="0"/>
                      </a:endParaRPr>
                    </a:p>
                  </a:txBody>
                  <a:tcPr marL="68580" marR="68580"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On users click, it displays a Fixed deposit </a:t>
                      </a:r>
                      <a:endParaRPr lang="en-US" altLang="en-US" sz="1400" b="0" dirty="0" smtClean="0">
                        <a:solidFill>
                          <a:srgbClr val="000000"/>
                        </a:solidFill>
                        <a:latin typeface="Times New Roman" pitchFamily="18" charset="0"/>
                        <a:ea typeface="Calibri" pitchFamily="34"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page</a:t>
                      </a:r>
                      <a:r>
                        <a:rPr lang="en-US" altLang="en-US" sz="1400" b="0" dirty="0">
                          <a:solidFill>
                            <a:srgbClr val="000000"/>
                          </a:solidFill>
                          <a:latin typeface="Times New Roman" pitchFamily="18" charset="0"/>
                          <a:ea typeface="Calibri" pitchFamily="34" charset="0"/>
                        </a:rPr>
                        <a:t>.</a:t>
                      </a:r>
                    </a:p>
                  </a:txBody>
                  <a:tcPr marL="68580" marR="68580" marT="0" marB="0"/>
                </a:tc>
              </a:tr>
              <a:tr h="674134">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Recurring deposit</a:t>
                      </a:r>
                    </a:p>
                  </a:txBody>
                  <a:tcPr marL="68580" marR="68580" marT="0" marB="0">
                    <a:solidFill>
                      <a:schemeClr val="accent1"/>
                    </a:solidFill>
                  </a:tcPr>
                </a:tc>
                <a:tc>
                  <a:txBody>
                    <a:bodyPr/>
                    <a:lstStyle/>
                    <a:p>
                      <a:pPr lvl="0" algn="l" eaLnBrk="1" latinLnBrk="1" hangingPunct="1">
                        <a:lnSpc>
                          <a:spcPct val="115000"/>
                        </a:lnSpc>
                      </a:pPr>
                      <a:r>
                        <a:rPr lang="en-US" altLang="en-US" sz="1400" b="0" dirty="0" err="1">
                          <a:solidFill>
                            <a:srgbClr val="000000"/>
                          </a:solidFill>
                          <a:latin typeface="Times New Roman" pitchFamily="18" charset="0"/>
                          <a:ea typeface="Calibri" pitchFamily="34" charset="0"/>
                        </a:rPr>
                        <a:t>Cardview</a:t>
                      </a:r>
                      <a:endParaRPr lang="en-US" altLang="en-US" sz="1400" b="0" dirty="0">
                        <a:solidFill>
                          <a:srgbClr val="000000"/>
                        </a:solidFill>
                        <a:latin typeface="Times New Roman" pitchFamily="18" charset="0"/>
                        <a:ea typeface="Calibri" pitchFamily="34" charset="0"/>
                      </a:endParaRPr>
                    </a:p>
                  </a:txBody>
                  <a:tcPr marL="68580" marR="68580"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On users click, it displays a Recurring </a:t>
                      </a:r>
                      <a:endParaRPr lang="en-US" altLang="en-US" sz="1400" b="0" dirty="0" smtClean="0">
                        <a:solidFill>
                          <a:srgbClr val="000000"/>
                        </a:solidFill>
                        <a:latin typeface="Times New Roman" pitchFamily="18" charset="0"/>
                        <a:ea typeface="Calibri" pitchFamily="34"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deposit </a:t>
                      </a:r>
                      <a:r>
                        <a:rPr lang="en-US" altLang="en-US" sz="1400" b="0" dirty="0">
                          <a:solidFill>
                            <a:srgbClr val="000000"/>
                          </a:solidFill>
                          <a:latin typeface="Times New Roman" pitchFamily="18" charset="0"/>
                          <a:ea typeface="Calibri" pitchFamily="34" charset="0"/>
                        </a:rPr>
                        <a:t>page.</a:t>
                      </a:r>
                    </a:p>
                  </a:txBody>
                  <a:tcPr marL="68580" marR="68580" marT="0" marB="0"/>
                </a:tc>
              </a:tr>
              <a:tr h="1020707">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Investment ideas </a:t>
                      </a:r>
                    </a:p>
                  </a:txBody>
                  <a:tcPr marL="68580" marR="68580" marT="0" marB="0">
                    <a:solidFill>
                      <a:schemeClr val="accent1"/>
                    </a:solidFill>
                  </a:tcPr>
                </a:tc>
                <a:tc>
                  <a:txBody>
                    <a:bodyPr/>
                    <a:lstStyle/>
                    <a:p>
                      <a:pPr lvl="0" algn="l" eaLnBrk="1" latinLnBrk="1" hangingPunct="1">
                        <a:lnSpc>
                          <a:spcPct val="115000"/>
                        </a:lnSpc>
                      </a:pPr>
                      <a:r>
                        <a:rPr lang="en-US" altLang="en-US" sz="1400" b="0" dirty="0" err="1">
                          <a:solidFill>
                            <a:srgbClr val="000000"/>
                          </a:solidFill>
                          <a:latin typeface="Times New Roman" pitchFamily="18" charset="0"/>
                          <a:ea typeface="Calibri" pitchFamily="34" charset="0"/>
                        </a:rPr>
                        <a:t>CardView</a:t>
                      </a:r>
                      <a:endParaRPr lang="en-US" altLang="en-US" sz="1400" b="0" dirty="0">
                        <a:solidFill>
                          <a:srgbClr val="000000"/>
                        </a:solidFill>
                        <a:latin typeface="Times New Roman" pitchFamily="18" charset="0"/>
                        <a:ea typeface="Calibri" pitchFamily="34" charset="0"/>
                      </a:endParaRPr>
                    </a:p>
                  </a:txBody>
                  <a:tcPr marL="68580" marR="68580"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On users click, it re-directs to a page opening a browser inside the app itself and also re-directs </a:t>
                      </a:r>
                      <a:r>
                        <a:rPr lang="en-US" altLang="en-US" sz="1400" b="0" u="sng" dirty="0">
                          <a:solidFill>
                            <a:srgbClr val="0000FF"/>
                          </a:solidFill>
                          <a:latin typeface="Times New Roman" pitchFamily="18" charset="0"/>
                          <a:ea typeface="Calibri" pitchFamily="34" charset="0"/>
                          <a:hlinkClick r:id="rId2"/>
                        </a:rPr>
                        <a:t>www.businesstoday.com</a:t>
                      </a:r>
                    </a:p>
                  </a:txBody>
                  <a:tcPr marL="68580" marR="68580" marT="0" marB="0"/>
                </a:tc>
              </a:tr>
              <a:tr h="1025238">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SIP</a:t>
                      </a:r>
                    </a:p>
                  </a:txBody>
                  <a:tcPr marL="68580" marR="68580" marT="0" marB="0">
                    <a:solidFill>
                      <a:schemeClr val="accent1"/>
                    </a:solidFill>
                  </a:tcPr>
                </a:tc>
                <a:tc>
                  <a:txBody>
                    <a:bodyPr/>
                    <a:lstStyle/>
                    <a:p>
                      <a:pPr lvl="0" algn="l" eaLnBrk="1" latinLnBrk="1" hangingPunct="1">
                        <a:lnSpc>
                          <a:spcPct val="115000"/>
                        </a:lnSpc>
                      </a:pPr>
                      <a:r>
                        <a:rPr lang="en-US" altLang="en-US" sz="1400" b="0" dirty="0" err="1">
                          <a:solidFill>
                            <a:srgbClr val="000000"/>
                          </a:solidFill>
                          <a:latin typeface="Times New Roman" pitchFamily="18" charset="0"/>
                          <a:ea typeface="Calibri" pitchFamily="34" charset="0"/>
                        </a:rPr>
                        <a:t>Cardview</a:t>
                      </a:r>
                      <a:endParaRPr lang="en-US" altLang="en-US" sz="1400" b="0" dirty="0">
                        <a:solidFill>
                          <a:srgbClr val="000000"/>
                        </a:solidFill>
                        <a:latin typeface="Times New Roman" pitchFamily="18" charset="0"/>
                        <a:ea typeface="Calibri" pitchFamily="34" charset="0"/>
                      </a:endParaRPr>
                    </a:p>
                  </a:txBody>
                  <a:tcPr marL="68580" marR="68580"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On users click, it displays a Systematic </a:t>
                      </a:r>
                      <a:endParaRPr lang="en-US" altLang="en-US" sz="1400" b="0" dirty="0" smtClean="0">
                        <a:solidFill>
                          <a:srgbClr val="000000"/>
                        </a:solidFill>
                        <a:latin typeface="Times New Roman" pitchFamily="18" charset="0"/>
                        <a:ea typeface="Calibri" pitchFamily="34"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investment </a:t>
                      </a:r>
                      <a:r>
                        <a:rPr lang="en-US" altLang="en-US" sz="1400" b="0" dirty="0">
                          <a:solidFill>
                            <a:srgbClr val="000000"/>
                          </a:solidFill>
                          <a:latin typeface="Times New Roman" pitchFamily="18" charset="0"/>
                          <a:ea typeface="Calibri" pitchFamily="34" charset="0"/>
                        </a:rPr>
                        <a:t>planning page.</a:t>
                      </a:r>
                    </a:p>
                  </a:txBody>
                  <a:tcPr marL="68580" marR="68580" marT="0" marB="0"/>
                </a:tc>
              </a:tr>
            </a:tbl>
          </a:graphicData>
        </a:graphic>
      </p:graphicFrame>
      <p:sp>
        <p:nvSpPr>
          <p:cNvPr id="5" name="Slide Number Placeholder 4"/>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25</a:t>
            </a:fld>
            <a:endParaRPr lang="en-US" altLang="en-US" sz="1200">
              <a:solidFill>
                <a:srgbClr val="898989"/>
              </a:solidFill>
            </a:endParaRPr>
          </a:p>
        </p:txBody>
      </p:sp>
      <p:sp>
        <p:nvSpPr>
          <p:cNvPr id="6" name="Footer Placeholder 5"/>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7" name="Title 1048716"/>
          <p:cNvSpPr>
            <a:spLocks noGrp="1"/>
          </p:cNvSpPr>
          <p:nvPr>
            <p:ph type="title"/>
          </p:nvPr>
        </p:nvSpPr>
        <p:spPr>
          <a:xfrm>
            <a:off x="685800" y="0"/>
            <a:ext cx="8229600" cy="1143000"/>
          </a:xfrm>
          <a:prstGeom prst="rect">
            <a:avLst/>
          </a:prstGeom>
          <a:noFill/>
          <a:ln>
            <a:noFill/>
          </a:ln>
        </p:spPr>
        <p:txBody>
          <a:bodyPr vert="horz" lIns="91440" tIns="45720" rIns="91440" bIns="45720" anchor="ctr"/>
          <a:lstStyle>
            <a:lvl1pPr marL="0" indent="0" algn="ctr" rtl="0" fontAlgn="base" latinLnBrk="1">
              <a:lnSpc>
                <a:spcPct val="100000"/>
              </a:lnSpc>
              <a:spcBef>
                <a:spcPct val="0"/>
              </a:spcBef>
              <a:spcAft>
                <a:spcPct val="0"/>
              </a:spcAft>
              <a:buFontTx/>
              <a:buNone/>
              <a:defRPr sz="4400" b="0" i="0" u="none" baseline="0">
                <a:solidFill>
                  <a:schemeClr val="dk1"/>
                </a:solidFill>
                <a:latin typeface="Calibri" pitchFamily="34" charset="0"/>
                <a:sym typeface="Calibri" pitchFamily="34" charset="0"/>
              </a:defRPr>
            </a:lvl1pPr>
          </a:lstStyle>
          <a:p>
            <a:pPr lvl="0" eaLnBrk="1" latinLnBrk="1" hangingPunct="1"/>
            <a:r>
              <a:rPr lang="en-US" altLang="en-US" sz="4000" dirty="0">
                <a:solidFill>
                  <a:srgbClr val="FF0000"/>
                </a:solidFill>
                <a:latin typeface="Verdana" pitchFamily="34" charset="0"/>
                <a:ea typeface="Verdana" pitchFamily="34" charset="0"/>
              </a:rPr>
              <a:t>EMI Calculator</a:t>
            </a:r>
          </a:p>
        </p:txBody>
      </p:sp>
      <p:pic>
        <p:nvPicPr>
          <p:cNvPr id="2097161" name="Content Placeholder 2097160"/>
          <p:cNvPicPr>
            <a:picLocks noGrp="1"/>
          </p:cNvPicPr>
          <p:nvPr>
            <p:ph idx="1"/>
          </p:nvPr>
        </p:nvPicPr>
        <p:blipFill>
          <a:blip r:embed="rId2" cstate="print"/>
          <a:srcRect/>
          <a:stretch>
            <a:fillRect/>
          </a:stretch>
        </p:blipFill>
        <p:spPr>
          <a:xfrm>
            <a:off x="3276600" y="1219200"/>
            <a:ext cx="2743200" cy="4873752"/>
          </a:xfrm>
          <a:prstGeom prst="rect">
            <a:avLst/>
          </a:prstGeom>
          <a:noFill/>
          <a:ln w="9525" cap="flat" cmpd="sng">
            <a:solidFill>
              <a:srgbClr val="376092">
                <a:alpha val="100000"/>
              </a:srgbClr>
            </a:solidFill>
            <a:prstDash val="solid"/>
            <a:round/>
          </a:ln>
        </p:spPr>
      </p:pic>
      <p:sp>
        <p:nvSpPr>
          <p:cNvPr id="1048718" name="TextBox 1048717"/>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8719" name="TextBox 1048718"/>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26</a:t>
            </a:fld>
            <a:endParaRPr lang="en-US" altLang="en-US" sz="1200">
              <a:solidFill>
                <a:srgbClr val="898989"/>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0" name="Title 1048719"/>
          <p:cNvSpPr>
            <a:spLocks noGrp="1"/>
          </p:cNvSpPr>
          <p:nvPr>
            <p:ph type="title"/>
          </p:nvPr>
        </p:nvSpPr>
        <p:spPr>
          <a:xfrm>
            <a:off x="304800" y="274637"/>
            <a:ext cx="8610600" cy="1143000"/>
          </a:xfrm>
          <a:prstGeom prst="rect">
            <a:avLst/>
          </a:prstGeom>
          <a:noFill/>
          <a:ln>
            <a:noFill/>
          </a:ln>
        </p:spPr>
        <p:txBody>
          <a:bodyPr vert="horz" lIns="91440" tIns="45720" rIns="91440" bIns="45720" anchor="ctr"/>
          <a:lstStyle>
            <a:lvl1pPr marL="0" indent="0" algn="ctr" rtl="0" fontAlgn="base" latinLnBrk="1">
              <a:lnSpc>
                <a:spcPct val="100000"/>
              </a:lnSpc>
              <a:spcBef>
                <a:spcPct val="0"/>
              </a:spcBef>
              <a:spcAft>
                <a:spcPct val="0"/>
              </a:spcAft>
              <a:buFontTx/>
              <a:buNone/>
              <a:defRPr sz="4400" b="0" i="0" u="none" baseline="0">
                <a:solidFill>
                  <a:schemeClr val="dk1"/>
                </a:solidFill>
                <a:latin typeface="Calibri" pitchFamily="34" charset="0"/>
                <a:sym typeface="Calibri" pitchFamily="34" charset="0"/>
              </a:defRPr>
            </a:lvl1pPr>
          </a:lstStyle>
          <a:p>
            <a:pPr lvl="0" eaLnBrk="1" latinLnBrk="1" hangingPunct="1"/>
            <a:r>
              <a:rPr lang="en-US" altLang="en-US" sz="4000" dirty="0">
                <a:solidFill>
                  <a:srgbClr val="4F81BD"/>
                </a:solidFill>
                <a:latin typeface="Verdana" pitchFamily="34" charset="0"/>
                <a:ea typeface="Verdana" pitchFamily="34" charset="0"/>
              </a:rPr>
              <a:t>EMI Calculator </a:t>
            </a:r>
            <a:r>
              <a:rPr lang="en-US" altLang="en-US" sz="4000" dirty="0" smtClean="0">
                <a:solidFill>
                  <a:srgbClr val="4F81BD"/>
                </a:solidFill>
                <a:latin typeface="Verdana" pitchFamily="34" charset="0"/>
                <a:ea typeface="Verdana" pitchFamily="34" charset="0"/>
              </a:rPr>
              <a:t>Specifications:</a:t>
            </a:r>
            <a:r>
              <a:rPr dirty="0">
                <a:solidFill>
                  <a:schemeClr val="accent1"/>
                </a:solidFill>
              </a:rPr>
              <a:t/>
            </a:r>
            <a:br>
              <a:rPr dirty="0">
                <a:solidFill>
                  <a:schemeClr val="accent1"/>
                </a:solidFill>
              </a:rPr>
            </a:br>
            <a:endParaRPr lang="en-US" altLang="en-US" sz="1400" b="1" dirty="0">
              <a:solidFill>
                <a:schemeClr val="accent1"/>
              </a:solidFill>
              <a:ea typeface="Times New Roman" pitchFamily="18" charset="0"/>
            </a:endParaRPr>
          </a:p>
        </p:txBody>
      </p:sp>
      <p:graphicFrame>
        <p:nvGraphicFramePr>
          <p:cNvPr id="4194306" name="Table 4194305"/>
          <p:cNvGraphicFramePr>
            <a:graphicFrameLocks/>
          </p:cNvGraphicFramePr>
          <p:nvPr/>
        </p:nvGraphicFramePr>
        <p:xfrm>
          <a:off x="457200" y="1295400"/>
          <a:ext cx="8229600" cy="4572001"/>
        </p:xfrm>
        <a:graphic>
          <a:graphicData uri="http://schemas.openxmlformats.org/drawingml/2006/table">
            <a:tbl>
              <a:tblPr/>
              <a:tblGrid>
                <a:gridCol w="2406770"/>
                <a:gridCol w="2639683"/>
                <a:gridCol w="3183147"/>
              </a:tblGrid>
              <a:tr h="862376">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Data/UI element</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Data considerations</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Behavior considerations</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r>
              <a:tr h="859252">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Amount</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Text entry field</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a:solidFill>
                            <a:srgbClr val="000000"/>
                          </a:solidFill>
                          <a:latin typeface="Times New Roman" pitchFamily="18" charset="0"/>
                          <a:ea typeface="Calibri" pitchFamily="34" charset="0"/>
                        </a:rPr>
                        <a:t>Mandatory field.</a:t>
                      </a:r>
                    </a:p>
                    <a:p>
                      <a:pPr lvl="0" algn="l" eaLnBrk="1" latinLnBrk="1" hangingPunct="1">
                        <a:lnSpc>
                          <a:spcPct val="115000"/>
                        </a:lnSpc>
                      </a:pPr>
                      <a:r>
                        <a:rPr lang="en-US" altLang="en-US" sz="1400" b="0">
                          <a:solidFill>
                            <a:srgbClr val="000000"/>
                          </a:solidFill>
                          <a:latin typeface="Times New Roman" pitchFamily="18" charset="0"/>
                          <a:ea typeface="Calibri" pitchFamily="34" charset="0"/>
                        </a:rPr>
                        <a:t>Displays the amount as entered.</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r>
              <a:tr h="859252">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Interest(%)</a:t>
                      </a:r>
                      <a:endParaRPr lang="zh-CN" altLang="en-US" sz="1400" dirty="0"/>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a:solidFill>
                            <a:srgbClr val="000000"/>
                          </a:solidFill>
                          <a:latin typeface="Times New Roman" pitchFamily="18" charset="0"/>
                          <a:ea typeface="Calibri" pitchFamily="34" charset="0"/>
                        </a:rPr>
                        <a:t>Text entry field</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Mandatory field</a:t>
                      </a:r>
                    </a:p>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Displays the interest as entered</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r>
              <a:tr h="1131869">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Tenure(years)</a:t>
                      </a:r>
                      <a:endParaRPr lang="zh-CN" altLang="en-US" sz="1400" dirty="0"/>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Text entry field</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Mandatory field </a:t>
                      </a:r>
                    </a:p>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Displays the tenure in years format as </a:t>
                      </a:r>
                      <a:endParaRPr lang="en-US" altLang="en-US" sz="1400" b="0" dirty="0" smtClean="0">
                        <a:solidFill>
                          <a:srgbClr val="000000"/>
                        </a:solidFill>
                        <a:latin typeface="Times New Roman" pitchFamily="18" charset="0"/>
                        <a:ea typeface="Calibri" pitchFamily="34"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entered</a:t>
                      </a:r>
                      <a:r>
                        <a:rPr lang="en-US" altLang="en-US" sz="1400" b="0" dirty="0">
                          <a:solidFill>
                            <a:srgbClr val="000000"/>
                          </a:solidFill>
                          <a:latin typeface="Times New Roman" pitchFamily="18" charset="0"/>
                          <a:ea typeface="Calibri" pitchFamily="34" charset="0"/>
                        </a:rPr>
                        <a:t>.</a:t>
                      </a:r>
                      <a:endParaRPr lang="zh-CN" altLang="en-US" sz="1400" dirty="0"/>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r>
              <a:tr h="859252">
                <a:tc>
                  <a:txBody>
                    <a:bodyPr/>
                    <a:lstStyle/>
                    <a:p>
                      <a:pPr lvl="0" algn="l" eaLnBrk="1" latinLnBrk="1" hangingPunct="1">
                        <a:lnSpc>
                          <a:spcPct val="115000"/>
                        </a:lnSpc>
                      </a:pPr>
                      <a:r>
                        <a:rPr lang="en-US" altLang="en-US" sz="1400" b="1">
                          <a:solidFill>
                            <a:srgbClr val="FFFFFF"/>
                          </a:solidFill>
                          <a:latin typeface="Times New Roman" pitchFamily="18" charset="0"/>
                          <a:ea typeface="Calibri" pitchFamily="34" charset="0"/>
                        </a:rPr>
                        <a:t>Reset</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Button</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On users click, it refreshes the all the </a:t>
                      </a:r>
                      <a:endParaRPr lang="en-US" altLang="en-US" sz="1400" b="0" dirty="0" smtClean="0">
                        <a:solidFill>
                          <a:srgbClr val="000000"/>
                        </a:solidFill>
                        <a:latin typeface="Times New Roman" pitchFamily="18" charset="0"/>
                        <a:ea typeface="Calibri" pitchFamily="34"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details </a:t>
                      </a:r>
                      <a:r>
                        <a:rPr lang="en-US" altLang="en-US" sz="1400" b="0" dirty="0">
                          <a:solidFill>
                            <a:srgbClr val="000000"/>
                          </a:solidFill>
                          <a:latin typeface="Times New Roman" pitchFamily="18" charset="0"/>
                          <a:ea typeface="Calibri" pitchFamily="34" charset="0"/>
                        </a:rPr>
                        <a:t>previously filled.</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r>
            </a:tbl>
          </a:graphicData>
        </a:graphic>
      </p:graphicFrame>
      <p:sp>
        <p:nvSpPr>
          <p:cNvPr id="1048762" name="TextBox 1048761"/>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8763" name="TextBox 1048762"/>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27</a:t>
            </a:fld>
            <a:endParaRPr lang="en-US" altLang="en-US" sz="1200">
              <a:solidFill>
                <a:srgbClr val="898989"/>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nvPr>
        </p:nvGraphicFramePr>
        <p:xfrm>
          <a:off x="457200" y="838201"/>
          <a:ext cx="8229600" cy="4952998"/>
        </p:xfrm>
        <a:graphic>
          <a:graphicData uri="http://schemas.openxmlformats.org/drawingml/2006/table">
            <a:tbl>
              <a:tblPr firstRow="1" bandRow="1">
                <a:tableStyleId>{5C22544A-7EE6-4342-B048-85BDC9FD1C3A}</a:tableStyleId>
              </a:tblPr>
              <a:tblGrid>
                <a:gridCol w="2362200"/>
                <a:gridCol w="2590800"/>
                <a:gridCol w="3276600"/>
              </a:tblGrid>
              <a:tr h="967538">
                <a:tc>
                  <a:txBody>
                    <a:bodyPr/>
                    <a:lstStyle/>
                    <a:p>
                      <a:pPr lvl="0" algn="l" eaLnBrk="1" latinLnBrk="1" hangingPunct="1">
                        <a:lnSpc>
                          <a:spcPct val="115000"/>
                        </a:lnSpc>
                      </a:pPr>
                      <a:r>
                        <a:rPr lang="en-US" altLang="en-US" sz="1600" b="1" dirty="0" smtClean="0">
                          <a:solidFill>
                            <a:srgbClr val="FFFFFF"/>
                          </a:solidFill>
                          <a:latin typeface="Verdana" pitchFamily="34" charset="0"/>
                          <a:ea typeface="Verdana" pitchFamily="34" charset="0"/>
                        </a:rPr>
                        <a:t>Data/UI element</a:t>
                      </a:r>
                      <a:endParaRPr lang="en-US" altLang="en-US" sz="1600" b="1" dirty="0">
                        <a:solidFill>
                          <a:srgbClr val="FFFFFF"/>
                        </a:solidFill>
                        <a:latin typeface="Verdana" pitchFamily="34" charset="0"/>
                        <a:ea typeface="Verdana" pitchFamily="34" charset="0"/>
                      </a:endParaRPr>
                    </a:p>
                  </a:txBody>
                  <a:tcPr marL="68580" marR="68580" marT="0" marB="0"/>
                </a:tc>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Data considerations</a:t>
                      </a:r>
                    </a:p>
                  </a:txBody>
                  <a:tcPr marL="68580" marR="68580" marT="0" marB="0"/>
                </a:tc>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Behavior considerations</a:t>
                      </a:r>
                    </a:p>
                  </a:txBody>
                  <a:tcPr marL="68580" marR="68580" marT="0" marB="0"/>
                </a:tc>
              </a:tr>
              <a:tr h="1005974">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Calculate</a:t>
                      </a:r>
                    </a:p>
                  </a:txBody>
                  <a:tcPr marL="68580" marR="68580" marT="0" marB="0">
                    <a:solidFill>
                      <a:schemeClr val="accent1"/>
                    </a:solidFill>
                  </a:tcPr>
                </a:tc>
                <a:tc>
                  <a:txBody>
                    <a:bodyPr/>
                    <a:lstStyle/>
                    <a:p>
                      <a:pPr lvl="0" algn="l" eaLnBrk="1" latinLnBrk="1" hangingPunct="1">
                        <a:lnSpc>
                          <a:spcPct val="115000"/>
                        </a:lnSpc>
                      </a:pPr>
                      <a:r>
                        <a:rPr lang="en-US" altLang="en-US" sz="1400" b="0">
                          <a:solidFill>
                            <a:srgbClr val="000000"/>
                          </a:solidFill>
                          <a:latin typeface="Times New Roman" pitchFamily="18" charset="0"/>
                          <a:ea typeface="Calibri" pitchFamily="34" charset="0"/>
                        </a:rPr>
                        <a:t>Button</a:t>
                      </a:r>
                    </a:p>
                  </a:txBody>
                  <a:tcPr marL="68580" marR="68580"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On users click, it calculates the EMI and </a:t>
                      </a:r>
                      <a:endParaRPr lang="en-US" altLang="en-US" sz="1400" b="0" dirty="0" smtClean="0">
                        <a:solidFill>
                          <a:srgbClr val="000000"/>
                        </a:solidFill>
                        <a:latin typeface="Times New Roman" pitchFamily="18" charset="0"/>
                        <a:ea typeface="Calibri" pitchFamily="34"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gives </a:t>
                      </a:r>
                      <a:r>
                        <a:rPr lang="en-US" altLang="en-US" sz="1400" b="0" dirty="0">
                          <a:solidFill>
                            <a:srgbClr val="000000"/>
                          </a:solidFill>
                          <a:latin typeface="Times New Roman" pitchFamily="18" charset="0"/>
                          <a:ea typeface="Calibri" pitchFamily="34" charset="0"/>
                        </a:rPr>
                        <a:t>the result.</a:t>
                      </a:r>
                    </a:p>
                  </a:txBody>
                  <a:tcPr marL="68580" marR="68580" marT="0" marB="0"/>
                </a:tc>
              </a:tr>
              <a:tr h="967538">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EMI</a:t>
                      </a:r>
                    </a:p>
                  </a:txBody>
                  <a:tcPr marL="68580" marR="68580" marT="0" marB="0">
                    <a:solidFill>
                      <a:schemeClr val="accent1"/>
                    </a:solidFill>
                  </a:tcPr>
                </a:tc>
                <a:tc>
                  <a:txBody>
                    <a:bodyPr/>
                    <a:lstStyle/>
                    <a:p>
                      <a:pPr lvl="0" algn="l" eaLnBrk="1" latinLnBrk="1" hangingPunct="1">
                        <a:lnSpc>
                          <a:spcPct val="115000"/>
                        </a:lnSpc>
                      </a:pPr>
                      <a:r>
                        <a:rPr lang="en-US" altLang="en-US" sz="1400" b="0" dirty="0" err="1">
                          <a:solidFill>
                            <a:srgbClr val="000000"/>
                          </a:solidFill>
                          <a:latin typeface="Times New Roman" pitchFamily="18" charset="0"/>
                          <a:ea typeface="Calibri" pitchFamily="34" charset="0"/>
                        </a:rPr>
                        <a:t>Textview</a:t>
                      </a:r>
                      <a:endParaRPr lang="en-US" altLang="en-US" sz="1400" b="0" dirty="0">
                        <a:solidFill>
                          <a:srgbClr val="000000"/>
                        </a:solidFill>
                        <a:latin typeface="Times New Roman" pitchFamily="18" charset="0"/>
                        <a:ea typeface="Calibri" pitchFamily="34" charset="0"/>
                      </a:endParaRPr>
                    </a:p>
                  </a:txBody>
                  <a:tcPr marL="68580" marR="68580" marT="0" marB="0"/>
                </a:tc>
                <a:tc>
                  <a:txBody>
                    <a:bodyPr/>
                    <a:lstStyle/>
                    <a:p>
                      <a:pPr lvl="0" algn="l" eaLnBrk="1" latinLnBrk="1" hangingPunct="1">
                        <a:lnSpc>
                          <a:spcPct val="115000"/>
                        </a:lnSpc>
                      </a:pPr>
                      <a:r>
                        <a:rPr lang="en-US" altLang="en-US" sz="1400" b="0">
                          <a:solidFill>
                            <a:srgbClr val="000000"/>
                          </a:solidFill>
                          <a:latin typeface="Times New Roman" pitchFamily="18" charset="0"/>
                          <a:ea typeface="Calibri" pitchFamily="34" charset="0"/>
                        </a:rPr>
                        <a:t>It displays the EMI result</a:t>
                      </a:r>
                    </a:p>
                  </a:txBody>
                  <a:tcPr marL="68580" marR="68580" marT="0" marB="0"/>
                </a:tc>
              </a:tr>
              <a:tr h="1005974">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Total interest</a:t>
                      </a:r>
                    </a:p>
                  </a:txBody>
                  <a:tcPr marL="68580" marR="68580" marT="0" marB="0">
                    <a:solidFill>
                      <a:schemeClr val="accent1"/>
                    </a:solidFill>
                  </a:tcPr>
                </a:tc>
                <a:tc>
                  <a:txBody>
                    <a:bodyPr/>
                    <a:lstStyle/>
                    <a:p>
                      <a:pPr lvl="0" algn="l" eaLnBrk="1" latinLnBrk="1" hangingPunct="1">
                        <a:lnSpc>
                          <a:spcPct val="115000"/>
                        </a:lnSpc>
                      </a:pPr>
                      <a:r>
                        <a:rPr lang="en-US" altLang="en-US" sz="1400" b="0" dirty="0" err="1">
                          <a:solidFill>
                            <a:srgbClr val="000000"/>
                          </a:solidFill>
                          <a:latin typeface="Times New Roman" pitchFamily="18" charset="0"/>
                          <a:ea typeface="Calibri" pitchFamily="34" charset="0"/>
                        </a:rPr>
                        <a:t>Textview</a:t>
                      </a:r>
                      <a:endParaRPr lang="en-US" altLang="en-US" sz="1400" b="0" dirty="0">
                        <a:solidFill>
                          <a:srgbClr val="000000"/>
                        </a:solidFill>
                        <a:latin typeface="Times New Roman" pitchFamily="18" charset="0"/>
                        <a:ea typeface="Calibri" pitchFamily="34" charset="0"/>
                      </a:endParaRPr>
                    </a:p>
                  </a:txBody>
                  <a:tcPr marL="68580" marR="68580"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It displays the interest amount that is levied on the loan amount.</a:t>
                      </a:r>
                    </a:p>
                  </a:txBody>
                  <a:tcPr marL="68580" marR="68580" marT="0" marB="0"/>
                </a:tc>
              </a:tr>
              <a:tr h="1005974">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Total payable</a:t>
                      </a:r>
                    </a:p>
                  </a:txBody>
                  <a:tcPr marL="68580" marR="68580" marT="0" marB="0">
                    <a:solidFill>
                      <a:schemeClr val="accent1"/>
                    </a:solidFill>
                  </a:tcPr>
                </a:tc>
                <a:tc>
                  <a:txBody>
                    <a:bodyPr/>
                    <a:lstStyle/>
                    <a:p>
                      <a:pPr lvl="0" algn="l" eaLnBrk="1" latinLnBrk="1" hangingPunct="1">
                        <a:lnSpc>
                          <a:spcPct val="115000"/>
                        </a:lnSpc>
                      </a:pPr>
                      <a:r>
                        <a:rPr lang="en-US" altLang="en-US" sz="1400" b="0" dirty="0" err="1">
                          <a:solidFill>
                            <a:srgbClr val="000000"/>
                          </a:solidFill>
                          <a:latin typeface="Times New Roman" pitchFamily="18" charset="0"/>
                          <a:ea typeface="Calibri" pitchFamily="34" charset="0"/>
                        </a:rPr>
                        <a:t>Textview</a:t>
                      </a:r>
                      <a:endParaRPr lang="en-US" altLang="en-US" sz="1400" b="0" dirty="0">
                        <a:solidFill>
                          <a:srgbClr val="000000"/>
                        </a:solidFill>
                        <a:latin typeface="Times New Roman" pitchFamily="18" charset="0"/>
                        <a:ea typeface="Calibri" pitchFamily="34" charset="0"/>
                      </a:endParaRPr>
                    </a:p>
                  </a:txBody>
                  <a:tcPr marL="68580" marR="68580"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It displays the amount </a:t>
                      </a:r>
                      <a:r>
                        <a:rPr lang="en-US" altLang="en-US" sz="1400" b="0" dirty="0" smtClean="0">
                          <a:solidFill>
                            <a:srgbClr val="000000"/>
                          </a:solidFill>
                          <a:latin typeface="Times New Roman" pitchFamily="18" charset="0"/>
                          <a:ea typeface="Calibri" pitchFamily="34" charset="0"/>
                        </a:rPr>
                        <a:t>deposited (</a:t>
                      </a:r>
                      <a:r>
                        <a:rPr lang="en-US" altLang="en-US" sz="1400" b="0" dirty="0">
                          <a:solidFill>
                            <a:srgbClr val="000000"/>
                          </a:solidFill>
                          <a:latin typeface="Times New Roman" pitchFamily="18" charset="0"/>
                          <a:ea typeface="Calibri" pitchFamily="34" charset="0"/>
                        </a:rPr>
                        <a:t>principal </a:t>
                      </a:r>
                      <a:endParaRPr lang="en-US" altLang="en-US" sz="1400" b="0" dirty="0" smtClean="0">
                        <a:solidFill>
                          <a:srgbClr val="000000"/>
                        </a:solidFill>
                        <a:latin typeface="Times New Roman" pitchFamily="18" charset="0"/>
                        <a:ea typeface="Calibri" pitchFamily="34"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amount + interest</a:t>
                      </a:r>
                      <a:r>
                        <a:rPr lang="en-US" altLang="en-US" sz="1400" b="0" dirty="0">
                          <a:solidFill>
                            <a:srgbClr val="000000"/>
                          </a:solidFill>
                          <a:latin typeface="Times New Roman" pitchFamily="18" charset="0"/>
                          <a:ea typeface="Calibri" pitchFamily="34" charset="0"/>
                        </a:rPr>
                        <a:t>) on it.</a:t>
                      </a:r>
                      <a:endParaRPr lang="zh-CN" altLang="en-US" sz="1400" dirty="0"/>
                    </a:p>
                  </a:txBody>
                  <a:tcPr marL="68580" marR="68580"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28</a:t>
            </a:fld>
            <a:endParaRPr lang="en-US" altLang="en-US" sz="1200" dirty="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4" name="Title 1048763"/>
          <p:cNvSpPr>
            <a:spLocks noGrp="1"/>
          </p:cNvSpPr>
          <p:nvPr>
            <p:ph type="title"/>
          </p:nvPr>
        </p:nvSpPr>
        <p:spPr>
          <a:xfrm>
            <a:off x="381000" y="228600"/>
            <a:ext cx="8229600" cy="868362"/>
          </a:xfrm>
          <a:prstGeom prst="rect">
            <a:avLst/>
          </a:prstGeom>
          <a:noFill/>
          <a:ln>
            <a:noFill/>
          </a:ln>
        </p:spPr>
        <p:txBody>
          <a:bodyPr vert="horz" lIns="91440" tIns="45720" rIns="91440" bIns="45720" anchor="ctr"/>
          <a:lstStyle>
            <a:lvl1pPr marL="0" indent="0" algn="ctr" rtl="0" fontAlgn="base" latinLnBrk="1">
              <a:lnSpc>
                <a:spcPct val="100000"/>
              </a:lnSpc>
              <a:spcBef>
                <a:spcPct val="0"/>
              </a:spcBef>
              <a:spcAft>
                <a:spcPct val="0"/>
              </a:spcAft>
              <a:buFontTx/>
              <a:buNone/>
              <a:defRPr sz="4400" b="0" i="0" u="none" baseline="0">
                <a:solidFill>
                  <a:schemeClr val="dk1"/>
                </a:solidFill>
                <a:latin typeface="Calibri" pitchFamily="34" charset="0"/>
                <a:sym typeface="Calibri" pitchFamily="34" charset="0"/>
              </a:defRPr>
            </a:lvl1pPr>
          </a:lstStyle>
          <a:p>
            <a:pPr lvl="0" eaLnBrk="1" latinLnBrk="1" hangingPunct="1"/>
            <a:r>
              <a:rPr lang="en-US" altLang="en-US" sz="1600" b="1" dirty="0">
                <a:solidFill>
                  <a:srgbClr val="FF0000"/>
                </a:solidFill>
                <a:ea typeface="Times New Roman" pitchFamily="18" charset="0"/>
              </a:rPr>
              <a:t>    </a:t>
            </a:r>
            <a:r>
              <a:rPr lang="en-US" altLang="en-US" sz="4000" dirty="0">
                <a:solidFill>
                  <a:srgbClr val="FF0000"/>
                </a:solidFill>
                <a:latin typeface="Verdana" pitchFamily="34" charset="0"/>
                <a:ea typeface="Verdana" pitchFamily="34" charset="0"/>
              </a:rPr>
              <a:t>Loan  </a:t>
            </a:r>
            <a:r>
              <a:rPr lang="en-US" altLang="en-US" sz="4000" dirty="0" smtClean="0">
                <a:solidFill>
                  <a:srgbClr val="FF0000"/>
                </a:solidFill>
                <a:latin typeface="Verdana" pitchFamily="34" charset="0"/>
                <a:ea typeface="Verdana" pitchFamily="34" charset="0"/>
              </a:rPr>
              <a:t>Compare-1</a:t>
            </a:r>
            <a:endParaRPr lang="en-US" altLang="en-US" sz="4000" dirty="0">
              <a:solidFill>
                <a:srgbClr val="FF0000"/>
              </a:solidFill>
              <a:latin typeface="Verdana" pitchFamily="34" charset="0"/>
              <a:ea typeface="Verdana" pitchFamily="34" charset="0"/>
            </a:endParaRPr>
          </a:p>
        </p:txBody>
      </p:sp>
      <p:pic>
        <p:nvPicPr>
          <p:cNvPr id="2097162" name="Content Placeholder 2097161"/>
          <p:cNvPicPr>
            <a:picLocks noGrp="1"/>
          </p:cNvPicPr>
          <p:nvPr>
            <p:ph idx="1"/>
          </p:nvPr>
        </p:nvPicPr>
        <p:blipFill>
          <a:blip r:embed="rId2" cstate="print"/>
          <a:srcRect/>
          <a:stretch>
            <a:fillRect/>
          </a:stretch>
        </p:blipFill>
        <p:spPr>
          <a:xfrm>
            <a:off x="3124200" y="1295400"/>
            <a:ext cx="2743200" cy="4873752"/>
          </a:xfrm>
          <a:prstGeom prst="rect">
            <a:avLst/>
          </a:prstGeom>
          <a:noFill/>
          <a:ln w="9525" cap="flat" cmpd="sng">
            <a:solidFill>
              <a:srgbClr val="376092">
                <a:alpha val="100000"/>
              </a:srgbClr>
            </a:solidFill>
            <a:prstDash val="solid"/>
            <a:round/>
          </a:ln>
        </p:spPr>
      </p:pic>
      <p:sp>
        <p:nvSpPr>
          <p:cNvPr id="1048765" name="TextBox 1048764"/>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8766" name="TextBox 1048765"/>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29</a:t>
            </a:fld>
            <a:endParaRPr lang="en-US" altLang="en-US" sz="1200">
              <a:solidFill>
                <a:srgbClr val="898989"/>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9" name="Title 1048588"/>
          <p:cNvSpPr>
            <a:spLocks noGrp="1"/>
          </p:cNvSpPr>
          <p:nvPr>
            <p:ph type="title"/>
          </p:nvPr>
        </p:nvSpPr>
        <p:spPr>
          <a:xfrm>
            <a:off x="762000" y="0"/>
            <a:ext cx="7886700" cy="762000"/>
          </a:xfrm>
          <a:prstGeom prst="rect">
            <a:avLst/>
          </a:prstGeom>
          <a:noFill/>
          <a:ln>
            <a:noFill/>
          </a:ln>
        </p:spPr>
        <p:txBody>
          <a:bodyPr vert="horz" lIns="91440" tIns="45720" rIns="91440" bIns="45720" anchor="ctr"/>
          <a:lstStyle>
            <a:lvl1pPr marL="0" indent="0" algn="ctr" rtl="0" fontAlgn="base" latinLnBrk="1">
              <a:lnSpc>
                <a:spcPct val="100000"/>
              </a:lnSpc>
              <a:spcBef>
                <a:spcPct val="0"/>
              </a:spcBef>
              <a:spcAft>
                <a:spcPct val="0"/>
              </a:spcAft>
              <a:buFontTx/>
              <a:buNone/>
              <a:defRPr sz="4400" b="0" i="0" u="none" baseline="0">
                <a:solidFill>
                  <a:schemeClr val="dk1"/>
                </a:solidFill>
                <a:latin typeface="Calibri" pitchFamily="34" charset="0"/>
                <a:sym typeface="Calibri" pitchFamily="34" charset="0"/>
              </a:defRPr>
            </a:lvl1pPr>
          </a:lstStyle>
          <a:p>
            <a:pPr lvl="0" eaLnBrk="1" latinLnBrk="1" hangingPunct="1"/>
            <a:r>
              <a:rPr lang="en-US" altLang="en-US" sz="4000" dirty="0">
                <a:solidFill>
                  <a:srgbClr val="FF0000"/>
                </a:solidFill>
                <a:latin typeface="Verdana" pitchFamily="34" charset="0"/>
              </a:rPr>
              <a:t>INDEX</a:t>
            </a:r>
          </a:p>
        </p:txBody>
      </p:sp>
      <p:sp>
        <p:nvSpPr>
          <p:cNvPr id="1048590" name="Content Placeholder 1048589"/>
          <p:cNvSpPr>
            <a:spLocks noGrp="1"/>
          </p:cNvSpPr>
          <p:nvPr>
            <p:ph idx="1"/>
          </p:nvPr>
        </p:nvSpPr>
        <p:spPr>
          <a:xfrm>
            <a:off x="533400" y="609600"/>
            <a:ext cx="8229600" cy="5562600"/>
          </a:xfrm>
          <a:prstGeom prst="rect">
            <a:avLst/>
          </a:prstGeom>
          <a:noFill/>
          <a:ln>
            <a:noFill/>
          </a:ln>
        </p:spPr>
        <p:txBody>
          <a:bodyPr vert="horz" lIns="91440" tIns="45720" rIns="91440" bIns="45720" anchor="t"/>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lvl="0" eaLnBrk="1" latinLnBrk="1" hangingPunct="1">
              <a:spcBef>
                <a:spcPct val="0"/>
              </a:spcBef>
              <a:buFont typeface="Wingdings" pitchFamily="2" charset="2"/>
              <a:buChar char="Ø"/>
            </a:pPr>
            <a:r>
              <a:rPr lang="en-US" altLang="en-US" sz="2000" dirty="0">
                <a:latin typeface="Verdana" pitchFamily="34" charset="0"/>
              </a:rPr>
              <a:t>Project Profile</a:t>
            </a:r>
          </a:p>
          <a:p>
            <a:pPr lvl="1" eaLnBrk="1" latinLnBrk="1" hangingPunct="1">
              <a:spcBef>
                <a:spcPct val="0"/>
              </a:spcBef>
              <a:buFont typeface="Wingdings" pitchFamily="2" charset="2"/>
              <a:buChar char="Ø"/>
            </a:pPr>
            <a:endParaRPr lang="en-US" altLang="en-US" sz="1000" dirty="0">
              <a:latin typeface="Verdana" pitchFamily="34" charset="0"/>
            </a:endParaRPr>
          </a:p>
          <a:p>
            <a:pPr lvl="1" eaLnBrk="1" latinLnBrk="1" hangingPunct="1">
              <a:spcBef>
                <a:spcPct val="0"/>
              </a:spcBef>
              <a:buFont typeface="Arial" pitchFamily="34" charset="0"/>
              <a:buChar char="•"/>
            </a:pPr>
            <a:r>
              <a:rPr lang="en-US" altLang="en-US" sz="1400" dirty="0">
                <a:latin typeface="Verdana" pitchFamily="34" charset="0"/>
              </a:rPr>
              <a:t>Introduction</a:t>
            </a:r>
          </a:p>
          <a:p>
            <a:pPr lvl="1" eaLnBrk="1" latinLnBrk="1" hangingPunct="1">
              <a:spcBef>
                <a:spcPct val="0"/>
              </a:spcBef>
              <a:buFont typeface="Arial" pitchFamily="34" charset="0"/>
              <a:buChar char="•"/>
            </a:pPr>
            <a:r>
              <a:rPr lang="en-US" altLang="en-US" sz="1400" dirty="0">
                <a:latin typeface="Verdana" pitchFamily="34" charset="0"/>
              </a:rPr>
              <a:t>Need for the System</a:t>
            </a:r>
          </a:p>
          <a:p>
            <a:pPr lvl="1" eaLnBrk="1" latinLnBrk="1" hangingPunct="1">
              <a:spcBef>
                <a:spcPct val="0"/>
              </a:spcBef>
              <a:buFont typeface="Arial" pitchFamily="34" charset="0"/>
              <a:buChar char="•"/>
            </a:pPr>
            <a:r>
              <a:rPr lang="en-US" altLang="en-US" sz="1400" dirty="0">
                <a:latin typeface="Verdana" pitchFamily="34" charset="0"/>
              </a:rPr>
              <a:t>Scope of the system</a:t>
            </a:r>
          </a:p>
          <a:p>
            <a:pPr lvl="1" eaLnBrk="1" latinLnBrk="1" hangingPunct="1">
              <a:spcBef>
                <a:spcPct val="0"/>
              </a:spcBef>
              <a:buFont typeface="Arial" pitchFamily="34" charset="0"/>
              <a:buChar char="•"/>
            </a:pPr>
            <a:r>
              <a:rPr lang="en-US" altLang="en-US" sz="1400" dirty="0">
                <a:latin typeface="Verdana" pitchFamily="34" charset="0"/>
              </a:rPr>
              <a:t>Modules &amp; Users</a:t>
            </a:r>
          </a:p>
          <a:p>
            <a:pPr lvl="1" eaLnBrk="1" latinLnBrk="1" hangingPunct="1">
              <a:spcBef>
                <a:spcPct val="0"/>
              </a:spcBef>
              <a:buFont typeface="Arial" pitchFamily="34" charset="0"/>
              <a:buChar char="•"/>
            </a:pPr>
            <a:r>
              <a:rPr lang="en-US" altLang="en-US" sz="1400" dirty="0">
                <a:latin typeface="Verdana" pitchFamily="34" charset="0"/>
              </a:rPr>
              <a:t>Tools &amp; </a:t>
            </a:r>
            <a:r>
              <a:rPr lang="en-US" altLang="en-US" sz="1400" dirty="0" smtClean="0">
                <a:latin typeface="Verdana" pitchFamily="34" charset="0"/>
              </a:rPr>
              <a:t>Technology</a:t>
            </a:r>
          </a:p>
          <a:p>
            <a:pPr lvl="1" eaLnBrk="1" latinLnBrk="1" hangingPunct="1">
              <a:spcBef>
                <a:spcPct val="0"/>
              </a:spcBef>
              <a:buNone/>
            </a:pPr>
            <a:endParaRPr lang="en-US" altLang="en-US" sz="1400" dirty="0" smtClean="0">
              <a:latin typeface="Verdana" pitchFamily="34" charset="0"/>
            </a:endParaRPr>
          </a:p>
          <a:p>
            <a:pPr lvl="0" eaLnBrk="1" latinLnBrk="1" hangingPunct="1">
              <a:spcBef>
                <a:spcPct val="0"/>
              </a:spcBef>
              <a:buFont typeface="Wingdings" pitchFamily="2" charset="2"/>
              <a:buChar char="Ø"/>
            </a:pPr>
            <a:r>
              <a:rPr lang="en-US" altLang="en-US" sz="2000" dirty="0">
                <a:latin typeface="Verdana" pitchFamily="34" charset="0"/>
              </a:rPr>
              <a:t>Analysis</a:t>
            </a:r>
          </a:p>
          <a:p>
            <a:pPr lvl="0" eaLnBrk="1" latinLnBrk="1" hangingPunct="1">
              <a:spcBef>
                <a:spcPct val="0"/>
              </a:spcBef>
              <a:buNone/>
            </a:pPr>
            <a:endParaRPr lang="en-US" altLang="en-US" sz="1400" dirty="0" smtClean="0">
              <a:latin typeface="Verdana" pitchFamily="34" charset="0"/>
            </a:endParaRPr>
          </a:p>
          <a:p>
            <a:pPr lvl="1" eaLnBrk="1" latinLnBrk="1" hangingPunct="1">
              <a:spcBef>
                <a:spcPct val="0"/>
              </a:spcBef>
              <a:buFont typeface="Arial" pitchFamily="34" charset="0"/>
              <a:buChar char="•"/>
            </a:pPr>
            <a:r>
              <a:rPr lang="en-US" altLang="en-US" sz="1400" dirty="0" smtClean="0">
                <a:latin typeface="Verdana" pitchFamily="34" charset="0"/>
              </a:rPr>
              <a:t>System </a:t>
            </a:r>
            <a:r>
              <a:rPr lang="en-US" altLang="en-US" sz="1400" dirty="0">
                <a:latin typeface="Verdana" pitchFamily="34" charset="0"/>
              </a:rPr>
              <a:t>Flow Diagram</a:t>
            </a:r>
          </a:p>
          <a:p>
            <a:pPr lvl="1" eaLnBrk="1" latinLnBrk="1" hangingPunct="1">
              <a:spcBef>
                <a:spcPct val="0"/>
              </a:spcBef>
              <a:buFont typeface="Arial" pitchFamily="34" charset="0"/>
              <a:buChar char="•"/>
            </a:pPr>
            <a:r>
              <a:rPr lang="en-US" altLang="en-US" sz="1400" dirty="0">
                <a:latin typeface="Verdana" pitchFamily="34" charset="0"/>
              </a:rPr>
              <a:t>UML </a:t>
            </a:r>
            <a:r>
              <a:rPr lang="en-US" altLang="en-US" sz="1400" dirty="0" smtClean="0">
                <a:latin typeface="Verdana" pitchFamily="34" charset="0"/>
              </a:rPr>
              <a:t>Diagrams</a:t>
            </a:r>
          </a:p>
          <a:p>
            <a:pPr lvl="1" eaLnBrk="1" latinLnBrk="1" hangingPunct="1">
              <a:spcBef>
                <a:spcPct val="0"/>
              </a:spcBef>
              <a:buNone/>
            </a:pPr>
            <a:endParaRPr lang="en-US" altLang="en-US" sz="1400" dirty="0" smtClean="0">
              <a:latin typeface="Verdana" pitchFamily="34" charset="0"/>
            </a:endParaRPr>
          </a:p>
          <a:p>
            <a:pPr lvl="0" eaLnBrk="1" latinLnBrk="1" hangingPunct="1">
              <a:spcBef>
                <a:spcPct val="0"/>
              </a:spcBef>
              <a:buFont typeface="Wingdings" pitchFamily="2" charset="2"/>
              <a:buChar char="Ø"/>
            </a:pPr>
            <a:r>
              <a:rPr lang="en-US" altLang="en-US" sz="2000" dirty="0">
                <a:latin typeface="Verdana" pitchFamily="34" charset="0"/>
              </a:rPr>
              <a:t>Design</a:t>
            </a:r>
          </a:p>
          <a:p>
            <a:pPr lvl="0" eaLnBrk="1" latinLnBrk="1" hangingPunct="1">
              <a:spcBef>
                <a:spcPct val="0"/>
              </a:spcBef>
              <a:buNone/>
            </a:pPr>
            <a:endParaRPr lang="en-US" altLang="en-US" sz="1400" dirty="0" smtClean="0">
              <a:latin typeface="Verdana" pitchFamily="34" charset="0"/>
            </a:endParaRPr>
          </a:p>
          <a:p>
            <a:pPr lvl="1" eaLnBrk="1" latinLnBrk="1" hangingPunct="1">
              <a:spcBef>
                <a:spcPct val="0"/>
              </a:spcBef>
              <a:buFont typeface="Arial" pitchFamily="34" charset="0"/>
              <a:buChar char="•"/>
            </a:pPr>
            <a:r>
              <a:rPr lang="en-US" altLang="en-US" sz="1400" dirty="0" smtClean="0">
                <a:latin typeface="Verdana" pitchFamily="34" charset="0"/>
              </a:rPr>
              <a:t>Data </a:t>
            </a:r>
            <a:r>
              <a:rPr lang="en-US" altLang="en-US" sz="1400" dirty="0">
                <a:latin typeface="Verdana" pitchFamily="34" charset="0"/>
              </a:rPr>
              <a:t>Entry Screens (Samples)</a:t>
            </a:r>
          </a:p>
          <a:p>
            <a:pPr lvl="1" eaLnBrk="1" latinLnBrk="1" hangingPunct="1">
              <a:spcBef>
                <a:spcPct val="0"/>
              </a:spcBef>
              <a:buFont typeface="Arial" pitchFamily="34" charset="0"/>
              <a:buChar char="•"/>
            </a:pPr>
            <a:r>
              <a:rPr lang="en-US" altLang="en-US" sz="1400" dirty="0">
                <a:latin typeface="Verdana" pitchFamily="34" charset="0"/>
              </a:rPr>
              <a:t>Reports (</a:t>
            </a:r>
            <a:r>
              <a:rPr lang="en-US" altLang="en-US" sz="1400" dirty="0" smtClean="0">
                <a:latin typeface="Verdana" pitchFamily="34" charset="0"/>
              </a:rPr>
              <a:t>Samples)</a:t>
            </a:r>
          </a:p>
          <a:p>
            <a:pPr lvl="1" eaLnBrk="1" latinLnBrk="1" hangingPunct="1">
              <a:spcBef>
                <a:spcPct val="0"/>
              </a:spcBef>
              <a:buFont typeface="Wingdings" pitchFamily="2" charset="2"/>
              <a:buChar char="§"/>
            </a:pPr>
            <a:endParaRPr lang="en-US" altLang="en-US" sz="1400" dirty="0" smtClean="0">
              <a:latin typeface="Verdana" pitchFamily="34" charset="0"/>
            </a:endParaRPr>
          </a:p>
          <a:p>
            <a:pPr eaLnBrk="1" hangingPunct="1">
              <a:spcBef>
                <a:spcPct val="0"/>
              </a:spcBef>
              <a:buFont typeface="Wingdings" pitchFamily="2" charset="2"/>
              <a:buChar char="Ø"/>
            </a:pPr>
            <a:r>
              <a:rPr lang="en-US" altLang="en-US" sz="2000" dirty="0" smtClean="0">
                <a:latin typeface="Verdana" pitchFamily="34" charset="0"/>
              </a:rPr>
              <a:t>Test Plan &amp; Test Cases</a:t>
            </a:r>
          </a:p>
          <a:p>
            <a:pPr eaLnBrk="1" hangingPunct="1">
              <a:spcBef>
                <a:spcPct val="0"/>
              </a:spcBef>
              <a:buFont typeface="Wingdings" pitchFamily="2" charset="2"/>
              <a:buChar char="Ø"/>
            </a:pPr>
            <a:r>
              <a:rPr lang="en-US" altLang="en-US" sz="2000" dirty="0" smtClean="0">
                <a:latin typeface="Verdana" pitchFamily="34" charset="0"/>
              </a:rPr>
              <a:t>Future Work</a:t>
            </a:r>
          </a:p>
          <a:p>
            <a:pPr eaLnBrk="1" hangingPunct="1">
              <a:spcBef>
                <a:spcPct val="0"/>
              </a:spcBef>
              <a:buFont typeface="Wingdings" pitchFamily="2" charset="2"/>
              <a:buChar char="Ø"/>
            </a:pPr>
            <a:r>
              <a:rPr lang="en-US" altLang="en-US" sz="2000" dirty="0" smtClean="0">
                <a:latin typeface="Verdana" pitchFamily="34" charset="0"/>
              </a:rPr>
              <a:t>Bibliography</a:t>
            </a:r>
          </a:p>
          <a:p>
            <a:pPr lvl="0" eaLnBrk="1" latinLnBrk="1" hangingPunct="1">
              <a:spcBef>
                <a:spcPct val="0"/>
              </a:spcBef>
              <a:buFont typeface="Wingdings" pitchFamily="2" charset="2"/>
              <a:buChar char="Ø"/>
            </a:pPr>
            <a:endParaRPr lang="en-US" altLang="en-US" sz="2400" dirty="0">
              <a:latin typeface="Verdana" pitchFamily="34" charset="0"/>
            </a:endParaRPr>
          </a:p>
        </p:txBody>
      </p:sp>
      <p:sp>
        <p:nvSpPr>
          <p:cNvPr id="1048591" name="TextBox 1048590"/>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8592" name="TextBox 1048591"/>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3</a:t>
            </a:fld>
            <a:endParaRPr lang="en-US" altLang="en-US" sz="1200">
              <a:solidFill>
                <a:srgbClr val="898989"/>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07" name="Table 4194306"/>
          <p:cNvGraphicFramePr>
            <a:graphicFrameLocks/>
          </p:cNvGraphicFramePr>
          <p:nvPr/>
        </p:nvGraphicFramePr>
        <p:xfrm>
          <a:off x="457200" y="1371600"/>
          <a:ext cx="8229600" cy="4516833"/>
        </p:xfrm>
        <a:graphic>
          <a:graphicData uri="http://schemas.openxmlformats.org/drawingml/2006/table">
            <a:tbl>
              <a:tblPr/>
              <a:tblGrid>
                <a:gridCol w="2286000"/>
                <a:gridCol w="2667000"/>
                <a:gridCol w="3276600"/>
              </a:tblGrid>
              <a:tr h="762000">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Data/UI element</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Data considerations</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Behavior considerations</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r>
              <a:tr h="924133">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cs typeface="Times New Roman" pitchFamily="18" charset="0"/>
                        </a:rPr>
                        <a:t>Principal Amount</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cs typeface="Times New Roman" pitchFamily="18" charset="0"/>
                        </a:rPr>
                        <a:t>Text entry field</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a:solidFill>
                            <a:srgbClr val="000000"/>
                          </a:solidFill>
                          <a:latin typeface="Times New Roman" pitchFamily="18" charset="0"/>
                          <a:ea typeface="Calibri" pitchFamily="34" charset="0"/>
                          <a:cs typeface="Times New Roman" pitchFamily="18" charset="0"/>
                        </a:rPr>
                        <a:t>Mandatory field.</a:t>
                      </a:r>
                      <a:endParaRPr lang="zh-CN" altLang="en-US" sz="1400">
                        <a:latin typeface="Times New Roman" pitchFamily="18" charset="0"/>
                        <a:cs typeface="Times New Roman" pitchFamily="18" charset="0"/>
                      </a:endParaRPr>
                    </a:p>
                    <a:p>
                      <a:pPr lvl="0" algn="l" eaLnBrk="1" latinLnBrk="1" hangingPunct="1">
                        <a:lnSpc>
                          <a:spcPct val="115000"/>
                        </a:lnSpc>
                      </a:pPr>
                      <a:r>
                        <a:rPr lang="en-US" altLang="en-US" sz="1400" b="0">
                          <a:solidFill>
                            <a:srgbClr val="000000"/>
                          </a:solidFill>
                          <a:latin typeface="Times New Roman" pitchFamily="18" charset="0"/>
                          <a:ea typeface="Calibri" pitchFamily="34" charset="0"/>
                          <a:cs typeface="Times New Roman" pitchFamily="18" charset="0"/>
                        </a:rPr>
                        <a:t>Displays the amount as entered.</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r>
              <a:tr h="841570">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cs typeface="Times New Roman" pitchFamily="18" charset="0"/>
                        </a:rPr>
                        <a:t>Interest(%)</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cs typeface="Times New Roman" pitchFamily="18" charset="0"/>
                        </a:rPr>
                        <a:t>Text entry field</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cs typeface="Times New Roman" pitchFamily="18" charset="0"/>
                        </a:rPr>
                        <a:t>Mandatory field.</a:t>
                      </a:r>
                      <a:endParaRPr lang="zh-CN" altLang="en-US" sz="1400" dirty="0">
                        <a:latin typeface="Times New Roman" pitchFamily="18" charset="0"/>
                        <a:cs typeface="Times New Roman" pitchFamily="18" charset="0"/>
                      </a:endParaRPr>
                    </a:p>
                    <a:p>
                      <a:pPr lvl="0" algn="l" eaLnBrk="1" latinLnBrk="1" hangingPunct="1">
                        <a:lnSpc>
                          <a:spcPct val="115000"/>
                        </a:lnSpc>
                      </a:pPr>
                      <a:r>
                        <a:rPr lang="en-US" altLang="en-US" sz="1400" b="0" dirty="0">
                          <a:solidFill>
                            <a:srgbClr val="000000"/>
                          </a:solidFill>
                          <a:latin typeface="Times New Roman" pitchFamily="18" charset="0"/>
                          <a:ea typeface="Calibri" pitchFamily="34" charset="0"/>
                          <a:cs typeface="Times New Roman" pitchFamily="18" charset="0"/>
                        </a:rPr>
                        <a:t>Displays the interest(monthly) as </a:t>
                      </a:r>
                      <a:r>
                        <a:rPr lang="en-US" altLang="en-US" sz="1400" b="0" dirty="0" smtClean="0">
                          <a:solidFill>
                            <a:srgbClr val="000000"/>
                          </a:solidFill>
                          <a:latin typeface="Times New Roman" pitchFamily="18" charset="0"/>
                          <a:ea typeface="Calibri" pitchFamily="34" charset="0"/>
                          <a:cs typeface="Times New Roman" pitchFamily="18" charset="0"/>
                        </a:rPr>
                        <a:t>entered.</a:t>
                      </a:r>
                      <a:endParaRPr lang="en-US" altLang="en-US" sz="1400" b="0" dirty="0">
                        <a:solidFill>
                          <a:srgbClr val="000000"/>
                        </a:solidFill>
                        <a:latin typeface="Times New Roman" pitchFamily="18" charset="0"/>
                        <a:ea typeface="Calibri" pitchFamily="34" charset="0"/>
                        <a:cs typeface="Times New Roman" pitchFamily="18" charset="0"/>
                      </a:endParaRP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r>
              <a:tr h="953189">
                <a:tc>
                  <a:txBody>
                    <a:bodyPr/>
                    <a:lstStyle/>
                    <a:p>
                      <a:pPr lvl="0" algn="l" eaLnBrk="1" latinLnBrk="1" hangingPunct="1">
                        <a:lnSpc>
                          <a:spcPct val="115000"/>
                        </a:lnSpc>
                      </a:pPr>
                      <a:r>
                        <a:rPr lang="en-US" altLang="en-US" sz="1400" b="1">
                          <a:solidFill>
                            <a:srgbClr val="FFFFFF"/>
                          </a:solidFill>
                          <a:latin typeface="Times New Roman" pitchFamily="18" charset="0"/>
                          <a:ea typeface="Calibri" pitchFamily="34" charset="0"/>
                          <a:cs typeface="Times New Roman" pitchFamily="18" charset="0"/>
                        </a:rPr>
                        <a:t>Loan Tenure(year)</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cs typeface="Times New Roman" pitchFamily="18" charset="0"/>
                        </a:rPr>
                        <a:t>Text entry field</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cs typeface="Times New Roman" pitchFamily="18" charset="0"/>
                        </a:rPr>
                        <a:t>Mandatory </a:t>
                      </a:r>
                      <a:r>
                        <a:rPr lang="en-US" altLang="en-US" sz="1400" b="0" dirty="0">
                          <a:solidFill>
                            <a:srgbClr val="000000"/>
                          </a:solidFill>
                          <a:latin typeface="Times New Roman" pitchFamily="18" charset="0"/>
                          <a:ea typeface="Calibri" pitchFamily="34" charset="0"/>
                          <a:cs typeface="Times New Roman" pitchFamily="18" charset="0"/>
                        </a:rPr>
                        <a:t>field </a:t>
                      </a:r>
                    </a:p>
                    <a:p>
                      <a:pPr lvl="0" algn="l" eaLnBrk="1" latinLnBrk="1" hangingPunct="1">
                        <a:lnSpc>
                          <a:spcPct val="115000"/>
                        </a:lnSpc>
                      </a:pPr>
                      <a:r>
                        <a:rPr lang="en-US" altLang="en-US" sz="1400" b="0" dirty="0">
                          <a:solidFill>
                            <a:srgbClr val="000000"/>
                          </a:solidFill>
                          <a:latin typeface="Times New Roman" pitchFamily="18" charset="0"/>
                          <a:ea typeface="Calibri" pitchFamily="34" charset="0"/>
                          <a:cs typeface="Times New Roman" pitchFamily="18" charset="0"/>
                        </a:rPr>
                        <a:t>Displays the tenure(year) as entered.</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r>
              <a:tr h="1035941">
                <a:tc>
                  <a:txBody>
                    <a:bodyPr/>
                    <a:lstStyle/>
                    <a:p>
                      <a:pPr lvl="0" algn="l" eaLnBrk="1" latinLnBrk="1" hangingPunct="1">
                        <a:lnSpc>
                          <a:spcPct val="115000"/>
                        </a:lnSpc>
                      </a:pPr>
                      <a:r>
                        <a:rPr lang="en-US" altLang="en-US" sz="1400" b="1">
                          <a:solidFill>
                            <a:srgbClr val="FFFFFF"/>
                          </a:solidFill>
                          <a:latin typeface="Times New Roman" pitchFamily="18" charset="0"/>
                          <a:ea typeface="Calibri" pitchFamily="34" charset="0"/>
                          <a:cs typeface="Times New Roman" pitchFamily="18" charset="0"/>
                        </a:rPr>
                        <a:t>Reset</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a:solidFill>
                            <a:srgbClr val="000000"/>
                          </a:solidFill>
                          <a:latin typeface="Times New Roman" pitchFamily="18" charset="0"/>
                          <a:ea typeface="Calibri" pitchFamily="34" charset="0"/>
                          <a:cs typeface="Times New Roman" pitchFamily="18" charset="0"/>
                        </a:rPr>
                        <a:t>Button</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cs typeface="Times New Roman" pitchFamily="18" charset="0"/>
                        </a:rPr>
                        <a:t>On users click, it refreshes the all the </a:t>
                      </a:r>
                      <a:endParaRPr lang="en-US" altLang="en-US" sz="1400" b="0" dirty="0" smtClean="0">
                        <a:solidFill>
                          <a:srgbClr val="000000"/>
                        </a:solidFill>
                        <a:latin typeface="Times New Roman" pitchFamily="18" charset="0"/>
                        <a:ea typeface="Calibri"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cs typeface="Times New Roman" pitchFamily="18" charset="0"/>
                        </a:rPr>
                        <a:t>details </a:t>
                      </a:r>
                      <a:r>
                        <a:rPr lang="en-US" altLang="en-US" sz="1400" b="0" dirty="0">
                          <a:solidFill>
                            <a:srgbClr val="000000"/>
                          </a:solidFill>
                          <a:latin typeface="Times New Roman" pitchFamily="18" charset="0"/>
                          <a:ea typeface="Calibri" pitchFamily="34" charset="0"/>
                          <a:cs typeface="Times New Roman" pitchFamily="18" charset="0"/>
                        </a:rPr>
                        <a:t>previously filled for 2 loans </a:t>
                      </a:r>
                      <a:endParaRPr lang="en-US" altLang="en-US" sz="1400" b="0" dirty="0" smtClean="0">
                        <a:solidFill>
                          <a:srgbClr val="000000"/>
                        </a:solidFill>
                        <a:latin typeface="Times New Roman" pitchFamily="18" charset="0"/>
                        <a:ea typeface="Calibri"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cs typeface="Times New Roman" pitchFamily="18" charset="0"/>
                        </a:rPr>
                        <a:t>simultaneously</a:t>
                      </a:r>
                      <a:r>
                        <a:rPr lang="en-US" altLang="en-US" sz="1400" b="0" dirty="0">
                          <a:solidFill>
                            <a:srgbClr val="000000"/>
                          </a:solidFill>
                          <a:latin typeface="Times New Roman" pitchFamily="18" charset="0"/>
                          <a:ea typeface="Calibri" pitchFamily="34" charset="0"/>
                          <a:cs typeface="Times New Roman" pitchFamily="18" charset="0"/>
                        </a:rPr>
                        <a:t>.</a:t>
                      </a:r>
                      <a:endParaRPr lang="zh-CN" altLang="en-US" sz="1400" dirty="0">
                        <a:latin typeface="Times New Roman" pitchFamily="18" charset="0"/>
                        <a:cs typeface="Times New Roman" pitchFamily="18" charset="0"/>
                      </a:endParaRP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r>
            </a:tbl>
          </a:graphicData>
        </a:graphic>
      </p:graphicFrame>
      <p:sp>
        <p:nvSpPr>
          <p:cNvPr id="1048808" name="TextBox 1048807"/>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8809" name="TextBox 1048808"/>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30</a:t>
            </a:fld>
            <a:endParaRPr lang="en-US" altLang="en-US" sz="1200">
              <a:solidFill>
                <a:srgbClr val="898989"/>
              </a:solidFill>
            </a:endParaRPr>
          </a:p>
        </p:txBody>
      </p:sp>
      <p:sp>
        <p:nvSpPr>
          <p:cNvPr id="1048810" name="Rectangle 1048809"/>
          <p:cNvSpPr/>
          <p:nvPr/>
        </p:nvSpPr>
        <p:spPr>
          <a:xfrm>
            <a:off x="950582" y="152400"/>
            <a:ext cx="7673576" cy="989974"/>
          </a:xfrm>
          <a:prstGeom prst="rect">
            <a:avLst/>
          </a:prstGeom>
          <a:noFill/>
          <a:ln>
            <a:noFill/>
          </a:ln>
        </p:spPr>
        <p:txBody>
          <a:bodyPr vert="horz" wrap="none" lIns="0" tIns="126960" rIns="0" bIns="0" anchor="ctr">
            <a:spAutoFit/>
          </a:bodyP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ctr">
              <a:spcBef>
                <a:spcPct val="0"/>
              </a:spcBef>
              <a:buFontTx/>
              <a:buNone/>
            </a:pPr>
            <a:r>
              <a:rPr lang="en-US" altLang="en-US" sz="4000" dirty="0">
                <a:solidFill>
                  <a:srgbClr val="4F81BD"/>
                </a:solidFill>
                <a:latin typeface="Verdana" pitchFamily="34" charset="0"/>
                <a:ea typeface="Verdana" pitchFamily="34" charset="0"/>
              </a:rPr>
              <a:t>Loan Compare </a:t>
            </a:r>
            <a:r>
              <a:rPr lang="en-US" altLang="en-US" sz="4000" dirty="0" smtClean="0">
                <a:solidFill>
                  <a:srgbClr val="4F81BD"/>
                </a:solidFill>
                <a:latin typeface="Verdana" pitchFamily="34" charset="0"/>
                <a:ea typeface="Verdana" pitchFamily="34" charset="0"/>
              </a:rPr>
              <a:t>Specifications:</a:t>
            </a:r>
            <a:endParaRPr lang="en-US" altLang="en-US" sz="4000" dirty="0">
              <a:solidFill>
                <a:srgbClr val="4F81BD"/>
              </a:solidFill>
              <a:latin typeface="Verdana" pitchFamily="34" charset="0"/>
              <a:ea typeface="Verdana" pitchFamily="34" charset="0"/>
            </a:endParaRPr>
          </a:p>
          <a:p>
            <a:pPr marL="0" lvl="0" indent="0" algn="ctr">
              <a:spcBef>
                <a:spcPct val="0"/>
              </a:spcBef>
              <a:buFontTx/>
              <a:buNone/>
            </a:pPr>
            <a:endParaRPr lang="en-US" altLang="en-US" sz="1600" b="1" dirty="0">
              <a:ea typeface="Times New Roman"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altLang="en-US" sz="4000" dirty="0" smtClean="0">
                <a:solidFill>
                  <a:srgbClr val="FF0000"/>
                </a:solidFill>
                <a:latin typeface="Verdana" pitchFamily="34" charset="0"/>
                <a:ea typeface="Verdana" pitchFamily="34" charset="0"/>
              </a:rPr>
              <a:t>Loan  Compare-2</a:t>
            </a:r>
            <a:endParaRPr lang="en-US" sz="4000" dirty="0"/>
          </a:p>
        </p:txBody>
      </p:sp>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31</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pic>
        <p:nvPicPr>
          <p:cNvPr id="6" name="Content Placeholder 5"/>
          <p:cNvPicPr>
            <a:picLocks noGrp="1"/>
          </p:cNvPicPr>
          <p:nvPr>
            <p:ph idx="1"/>
          </p:nvPr>
        </p:nvPicPr>
        <p:blipFill>
          <a:blip r:embed="rId2" cstate="print"/>
          <a:srcRect/>
          <a:stretch>
            <a:fillRect/>
          </a:stretch>
        </p:blipFill>
        <p:spPr>
          <a:xfrm>
            <a:off x="3124200" y="1219200"/>
            <a:ext cx="2743200" cy="4873752"/>
          </a:xfrm>
          <a:prstGeom prst="rect">
            <a:avLst/>
          </a:prstGeom>
          <a:noFill/>
          <a:ln w="9525" cap="flat" cmpd="sng">
            <a:solidFill>
              <a:srgbClr val="376092">
                <a:alpha val="100000"/>
              </a:srgbClr>
            </a:solidFill>
            <a:prstDash val="solid"/>
            <a:rou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457200" y="762001"/>
          <a:ext cx="8382000" cy="5046396"/>
        </p:xfrm>
        <a:graphic>
          <a:graphicData uri="http://schemas.openxmlformats.org/drawingml/2006/table">
            <a:tbl>
              <a:tblPr firstRow="1" bandRow="1">
                <a:tableStyleId>{5C22544A-7EE6-4342-B048-85BDC9FD1C3A}</a:tableStyleId>
              </a:tblPr>
              <a:tblGrid>
                <a:gridCol w="2794000"/>
                <a:gridCol w="2540000"/>
                <a:gridCol w="3048000"/>
              </a:tblGrid>
              <a:tr h="838199">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Data/UI element</a:t>
                      </a:r>
                    </a:p>
                  </a:txBody>
                  <a:tcPr marL="68580" marR="68580" marT="0" marB="0"/>
                </a:tc>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Data considerations</a:t>
                      </a:r>
                    </a:p>
                  </a:txBody>
                  <a:tcPr marL="68580" marR="68580" marT="0" marB="0"/>
                </a:tc>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Behavior considerations</a:t>
                      </a:r>
                    </a:p>
                  </a:txBody>
                  <a:tcPr marL="68580" marR="68580" marT="0" marB="0"/>
                </a:tc>
              </a:tr>
              <a:tr h="1062195">
                <a:tc>
                  <a:txBody>
                    <a:bodyPr/>
                    <a:lstStyle/>
                    <a:p>
                      <a:pPr lvl="0" algn="l" eaLnBrk="1" latinLnBrk="1" hangingPunct="1">
                        <a:lnSpc>
                          <a:spcPct val="115000"/>
                        </a:lnSpc>
                      </a:pPr>
                      <a:r>
                        <a:rPr lang="en-US" altLang="en-US" sz="1400" b="1" dirty="0" smtClean="0">
                          <a:solidFill>
                            <a:srgbClr val="FFFFFF"/>
                          </a:solidFill>
                          <a:latin typeface="Times New Roman" pitchFamily="18" charset="0"/>
                          <a:ea typeface="Calibri" pitchFamily="34" charset="0"/>
                        </a:rPr>
                        <a:t>compare</a:t>
                      </a:r>
                      <a:endParaRPr lang="en-US" altLang="en-US" sz="1400" b="1" dirty="0">
                        <a:solidFill>
                          <a:srgbClr val="FFFFFF"/>
                        </a:solidFill>
                        <a:latin typeface="Times New Roman" pitchFamily="18" charset="0"/>
                        <a:ea typeface="Calibri" pitchFamily="34" charset="0"/>
                      </a:endParaRPr>
                    </a:p>
                  </a:txBody>
                  <a:tcPr marL="68580" marR="68580" marT="0" marB="0">
                    <a:solidFill>
                      <a:schemeClr val="accent1"/>
                    </a:solidFill>
                  </a:tcPr>
                </a:tc>
                <a:tc>
                  <a:txBody>
                    <a:bodyPr/>
                    <a:lstStyle/>
                    <a:p>
                      <a:pPr lvl="0" algn="l" eaLnBrk="1" latinLnBrk="1" hangingPunct="1">
                        <a:lnSpc>
                          <a:spcPct val="115000"/>
                        </a:lnSpc>
                      </a:pPr>
                      <a:r>
                        <a:rPr lang="en-US" altLang="en-US" sz="1400" b="0">
                          <a:solidFill>
                            <a:srgbClr val="000000"/>
                          </a:solidFill>
                          <a:latin typeface="Times New Roman" pitchFamily="18" charset="0"/>
                          <a:ea typeface="Calibri" pitchFamily="34" charset="0"/>
                        </a:rPr>
                        <a:t>Button</a:t>
                      </a:r>
                    </a:p>
                  </a:txBody>
                  <a:tcPr marL="68580" marR="68580"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On users click it calculates the EMI and gives the result for 2 </a:t>
                      </a:r>
                      <a:r>
                        <a:rPr lang="en-US" altLang="en-US" sz="1400" b="0" dirty="0" smtClean="0">
                          <a:solidFill>
                            <a:srgbClr val="000000"/>
                          </a:solidFill>
                          <a:latin typeface="Times New Roman" pitchFamily="18" charset="0"/>
                          <a:ea typeface="Calibri" pitchFamily="34" charset="0"/>
                        </a:rPr>
                        <a:t>loans</a:t>
                      </a: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 </a:t>
                      </a:r>
                      <a:r>
                        <a:rPr lang="en-US" altLang="en-US" sz="1400" b="0" dirty="0">
                          <a:solidFill>
                            <a:srgbClr val="000000"/>
                          </a:solidFill>
                          <a:latin typeface="Times New Roman" pitchFamily="18" charset="0"/>
                          <a:ea typeface="Calibri" pitchFamily="34" charset="0"/>
                        </a:rPr>
                        <a:t>simultaneously.</a:t>
                      </a:r>
                      <a:endParaRPr lang="zh-CN" altLang="en-US" sz="1400" dirty="0"/>
                    </a:p>
                  </a:txBody>
                  <a:tcPr marL="68580" marR="68580" marT="0" marB="0"/>
                </a:tc>
              </a:tr>
              <a:tr h="1021612">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EMI(monthly payment)</a:t>
                      </a:r>
                    </a:p>
                  </a:txBody>
                  <a:tcPr marL="68580" marR="68580" marT="0" marB="0">
                    <a:solidFill>
                      <a:schemeClr val="accent1"/>
                    </a:solidFill>
                  </a:tcPr>
                </a:tc>
                <a:tc>
                  <a:txBody>
                    <a:bodyPr/>
                    <a:lstStyle/>
                    <a:p>
                      <a:pPr lvl="0" algn="l" eaLnBrk="1" latinLnBrk="1" hangingPunct="1">
                        <a:lnSpc>
                          <a:spcPct val="115000"/>
                        </a:lnSpc>
                      </a:pPr>
                      <a:r>
                        <a:rPr lang="en-US" altLang="en-US" sz="1400" b="0">
                          <a:solidFill>
                            <a:srgbClr val="000000"/>
                          </a:solidFill>
                          <a:latin typeface="Times New Roman" pitchFamily="18" charset="0"/>
                          <a:ea typeface="Calibri" pitchFamily="34" charset="0"/>
                        </a:rPr>
                        <a:t>Textview</a:t>
                      </a:r>
                    </a:p>
                  </a:txBody>
                  <a:tcPr marL="68580" marR="68580" marT="0" marB="0"/>
                </a:tc>
                <a:tc>
                  <a:txBody>
                    <a:bodyPr/>
                    <a:lstStyle/>
                    <a:p>
                      <a:pPr lvl="0" algn="l" eaLnBrk="1" latinLnBrk="1" hangingPunct="1">
                        <a:lnSpc>
                          <a:spcPct val="115000"/>
                        </a:lnSpc>
                      </a:pPr>
                      <a:r>
                        <a:rPr lang="en-US" altLang="en-US" sz="1400" b="0">
                          <a:solidFill>
                            <a:srgbClr val="000000"/>
                          </a:solidFill>
                          <a:latin typeface="Times New Roman" pitchFamily="18" charset="0"/>
                          <a:ea typeface="Calibri" pitchFamily="34" charset="0"/>
                        </a:rPr>
                        <a:t>It displays the EMI result</a:t>
                      </a:r>
                    </a:p>
                  </a:txBody>
                  <a:tcPr marL="68580" marR="68580" marT="0" marB="0"/>
                </a:tc>
              </a:tr>
              <a:tr h="1062195">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Total interest</a:t>
                      </a:r>
                    </a:p>
                  </a:txBody>
                  <a:tcPr marL="68580" marR="68580" marT="0" marB="0">
                    <a:solidFill>
                      <a:schemeClr val="accent1"/>
                    </a:solidFill>
                  </a:tcPr>
                </a:tc>
                <a:tc>
                  <a:txBody>
                    <a:bodyPr/>
                    <a:lstStyle/>
                    <a:p>
                      <a:pPr lvl="0" algn="l" eaLnBrk="1" latinLnBrk="1" hangingPunct="1">
                        <a:lnSpc>
                          <a:spcPct val="115000"/>
                        </a:lnSpc>
                      </a:pPr>
                      <a:r>
                        <a:rPr lang="en-US" altLang="en-US" sz="1400" b="0" dirty="0" err="1">
                          <a:solidFill>
                            <a:srgbClr val="000000"/>
                          </a:solidFill>
                          <a:latin typeface="Times New Roman" pitchFamily="18" charset="0"/>
                          <a:ea typeface="Calibri" pitchFamily="34" charset="0"/>
                        </a:rPr>
                        <a:t>Textview</a:t>
                      </a:r>
                      <a:endParaRPr lang="en-US" altLang="en-US" sz="1400" b="0" dirty="0">
                        <a:solidFill>
                          <a:srgbClr val="000000"/>
                        </a:solidFill>
                        <a:latin typeface="Times New Roman" pitchFamily="18" charset="0"/>
                        <a:ea typeface="Calibri" pitchFamily="34" charset="0"/>
                      </a:endParaRPr>
                    </a:p>
                  </a:txBody>
                  <a:tcPr marL="68580" marR="68580"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It displays the interest amount that is </a:t>
                      </a:r>
                      <a:endParaRPr lang="en-US" altLang="en-US" sz="1400" b="0" dirty="0" smtClean="0">
                        <a:solidFill>
                          <a:srgbClr val="000000"/>
                        </a:solidFill>
                        <a:latin typeface="Times New Roman" pitchFamily="18" charset="0"/>
                        <a:ea typeface="Calibri" pitchFamily="34"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levied </a:t>
                      </a:r>
                      <a:r>
                        <a:rPr lang="en-US" altLang="en-US" sz="1400" b="0" dirty="0">
                          <a:solidFill>
                            <a:srgbClr val="000000"/>
                          </a:solidFill>
                          <a:latin typeface="Times New Roman" pitchFamily="18" charset="0"/>
                          <a:ea typeface="Calibri" pitchFamily="34" charset="0"/>
                        </a:rPr>
                        <a:t>on the loan amount.</a:t>
                      </a:r>
                    </a:p>
                  </a:txBody>
                  <a:tcPr marL="68580" marR="68580" marT="0" marB="0"/>
                </a:tc>
              </a:tr>
              <a:tr h="1062195">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Total payable(principle + interest)</a:t>
                      </a:r>
                      <a:endParaRPr lang="zh-CN" altLang="en-US" sz="1400" dirty="0"/>
                    </a:p>
                  </a:txBody>
                  <a:tcPr marL="68580" marR="68580" marT="0" marB="0">
                    <a:solidFill>
                      <a:schemeClr val="accent1"/>
                    </a:solidFill>
                  </a:tcPr>
                </a:tc>
                <a:tc>
                  <a:txBody>
                    <a:bodyPr/>
                    <a:lstStyle/>
                    <a:p>
                      <a:pPr lvl="0" algn="l" eaLnBrk="1" latinLnBrk="1" hangingPunct="1">
                        <a:lnSpc>
                          <a:spcPct val="115000"/>
                        </a:lnSpc>
                      </a:pPr>
                      <a:r>
                        <a:rPr lang="en-US" altLang="en-US" sz="1400" b="0" dirty="0" err="1">
                          <a:solidFill>
                            <a:srgbClr val="000000"/>
                          </a:solidFill>
                          <a:latin typeface="Times New Roman" pitchFamily="18" charset="0"/>
                          <a:ea typeface="Calibri" pitchFamily="34" charset="0"/>
                        </a:rPr>
                        <a:t>Textview</a:t>
                      </a:r>
                      <a:endParaRPr lang="en-US" altLang="en-US" sz="1400" b="0" dirty="0">
                        <a:solidFill>
                          <a:srgbClr val="000000"/>
                        </a:solidFill>
                        <a:latin typeface="Times New Roman" pitchFamily="18" charset="0"/>
                        <a:ea typeface="Calibri" pitchFamily="34" charset="0"/>
                      </a:endParaRPr>
                    </a:p>
                  </a:txBody>
                  <a:tcPr marL="68580" marR="68580"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It displays the amount </a:t>
                      </a:r>
                      <a:r>
                        <a:rPr lang="en-US" altLang="en-US" sz="1400" b="0" dirty="0" smtClean="0">
                          <a:solidFill>
                            <a:srgbClr val="000000"/>
                          </a:solidFill>
                          <a:latin typeface="Times New Roman" pitchFamily="18" charset="0"/>
                          <a:ea typeface="Calibri" pitchFamily="34" charset="0"/>
                        </a:rPr>
                        <a:t>deposited </a:t>
                      </a: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 principal amount + Interest </a:t>
                      </a:r>
                      <a:r>
                        <a:rPr lang="en-US" altLang="en-US" sz="1400" b="0" dirty="0">
                          <a:solidFill>
                            <a:srgbClr val="000000"/>
                          </a:solidFill>
                          <a:latin typeface="Times New Roman" pitchFamily="18" charset="0"/>
                          <a:ea typeface="Calibri" pitchFamily="34" charset="0"/>
                        </a:rPr>
                        <a:t>)on it.</a:t>
                      </a:r>
                      <a:endParaRPr lang="zh-CN" altLang="en-US" sz="1400" dirty="0"/>
                    </a:p>
                  </a:txBody>
                  <a:tcPr marL="68580" marR="68580"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32</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1" name="Title 1048810"/>
          <p:cNvSpPr>
            <a:spLocks noGrp="1"/>
          </p:cNvSpPr>
          <p:nvPr>
            <p:ph type="title"/>
          </p:nvPr>
        </p:nvSpPr>
        <p:spPr>
          <a:xfrm>
            <a:off x="685800" y="381000"/>
            <a:ext cx="7886700" cy="609600"/>
          </a:xfrm>
          <a:prstGeom prst="rect">
            <a:avLst/>
          </a:prstGeom>
          <a:noFill/>
          <a:ln>
            <a:noFill/>
          </a:ln>
        </p:spPr>
        <p:txBody>
          <a:bodyPr vert="horz" lIns="91440" tIns="45720" rIns="91440" bIns="45720" anchor="ctr"/>
          <a:lstStyle>
            <a:lvl1pPr marL="0" indent="0" algn="ctr" rtl="0" fontAlgn="base" latinLnBrk="1">
              <a:lnSpc>
                <a:spcPct val="100000"/>
              </a:lnSpc>
              <a:spcBef>
                <a:spcPct val="0"/>
              </a:spcBef>
              <a:spcAft>
                <a:spcPct val="0"/>
              </a:spcAft>
              <a:buFontTx/>
              <a:buNone/>
              <a:defRPr sz="4400" b="0" i="0" u="none" baseline="0">
                <a:solidFill>
                  <a:schemeClr val="dk1"/>
                </a:solidFill>
                <a:latin typeface="Calibri" pitchFamily="34" charset="0"/>
                <a:sym typeface="Calibri" pitchFamily="34" charset="0"/>
              </a:defRPr>
            </a:lvl1pPr>
          </a:lstStyle>
          <a:p>
            <a:pPr lvl="0" eaLnBrk="1" latinLnBrk="1" hangingPunct="1"/>
            <a:r>
              <a:rPr lang="en-US" altLang="en-US" sz="4000" dirty="0">
                <a:solidFill>
                  <a:srgbClr val="FF0000"/>
                </a:solidFill>
                <a:latin typeface="Verdana" pitchFamily="34" charset="0"/>
                <a:ea typeface="Verdana" pitchFamily="34" charset="0"/>
              </a:rPr>
              <a:t>Wealth </a:t>
            </a:r>
            <a:r>
              <a:rPr lang="en-US" altLang="en-US" sz="4000" dirty="0" smtClean="0">
                <a:solidFill>
                  <a:srgbClr val="FF0000"/>
                </a:solidFill>
                <a:latin typeface="Verdana" pitchFamily="34" charset="0"/>
                <a:ea typeface="Verdana" pitchFamily="34" charset="0"/>
              </a:rPr>
              <a:t>Analysis-1</a:t>
            </a:r>
            <a:endParaRPr lang="en-US" altLang="en-US" sz="4000" dirty="0">
              <a:solidFill>
                <a:srgbClr val="FF0000"/>
              </a:solidFill>
              <a:latin typeface="Verdana" pitchFamily="34" charset="0"/>
              <a:ea typeface="Verdana" pitchFamily="34" charset="0"/>
            </a:endParaRPr>
          </a:p>
        </p:txBody>
      </p:sp>
      <p:sp>
        <p:nvSpPr>
          <p:cNvPr id="1048812" name="TextBox 1048811"/>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8813" name="TextBox 1048812"/>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33</a:t>
            </a:fld>
            <a:endParaRPr lang="en-US" altLang="en-US" sz="1200">
              <a:solidFill>
                <a:srgbClr val="898989"/>
              </a:solidFill>
            </a:endParaRPr>
          </a:p>
        </p:txBody>
      </p:sp>
      <p:pic>
        <p:nvPicPr>
          <p:cNvPr id="2097164" name="Content Placeholder 2097163"/>
          <p:cNvPicPr>
            <a:picLocks noGrp="1"/>
          </p:cNvPicPr>
          <p:nvPr>
            <p:ph idx="1"/>
          </p:nvPr>
        </p:nvPicPr>
        <p:blipFill>
          <a:blip r:embed="rId2" cstate="print"/>
          <a:srcRect/>
          <a:stretch>
            <a:fillRect/>
          </a:stretch>
        </p:blipFill>
        <p:spPr>
          <a:xfrm>
            <a:off x="3124200" y="1219200"/>
            <a:ext cx="2743200" cy="4873752"/>
          </a:xfrm>
          <a:prstGeom prst="rect">
            <a:avLst/>
          </a:prstGeom>
          <a:noFill/>
          <a:ln w="9525" cap="flat" cmpd="sng">
            <a:solidFill>
              <a:srgbClr val="376092">
                <a:alpha val="100000"/>
              </a:srgbClr>
            </a:solidFill>
            <a:prstDash val="solid"/>
            <a:rou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15400" cy="1143000"/>
          </a:xfrm>
        </p:spPr>
        <p:txBody>
          <a:bodyPr/>
          <a:lstStyle/>
          <a:p>
            <a:r>
              <a:rPr lang="en-US" altLang="en-US" dirty="0" smtClean="0">
                <a:solidFill>
                  <a:schemeClr val="accent1"/>
                </a:solidFill>
                <a:latin typeface="Verdana" pitchFamily="34" charset="0"/>
                <a:ea typeface="Verdana" pitchFamily="34" charset="0"/>
              </a:rPr>
              <a:t>Wealth </a:t>
            </a:r>
            <a:r>
              <a:rPr lang="en-US" altLang="en-US" dirty="0" smtClean="0">
                <a:solidFill>
                  <a:schemeClr val="accent1"/>
                </a:solidFill>
                <a:latin typeface="Verdana" pitchFamily="34" charset="0"/>
                <a:ea typeface="Verdana" pitchFamily="34" charset="0"/>
              </a:rPr>
              <a:t>Analysis Specifications:</a:t>
            </a:r>
            <a:endParaRPr lang="en-US" dirty="0">
              <a:solidFill>
                <a:schemeClr val="accent1"/>
              </a:solidFill>
            </a:endParaRPr>
          </a:p>
        </p:txBody>
      </p:sp>
      <p:graphicFrame>
        <p:nvGraphicFramePr>
          <p:cNvPr id="6" name="Content Placeholder 5"/>
          <p:cNvGraphicFramePr>
            <a:graphicFrameLocks noGrp="1"/>
          </p:cNvGraphicFramePr>
          <p:nvPr>
            <p:ph idx="1"/>
          </p:nvPr>
        </p:nvGraphicFramePr>
        <p:xfrm>
          <a:off x="457200" y="1447800"/>
          <a:ext cx="8305800" cy="4854341"/>
        </p:xfrm>
        <a:graphic>
          <a:graphicData uri="http://schemas.openxmlformats.org/drawingml/2006/table">
            <a:tbl>
              <a:tblPr firstRow="1" bandRow="1">
                <a:tableStyleId>{5C22544A-7EE6-4342-B048-85BDC9FD1C3A}</a:tableStyleId>
              </a:tblPr>
              <a:tblGrid>
                <a:gridCol w="2768600"/>
                <a:gridCol w="2768600"/>
                <a:gridCol w="2768600"/>
              </a:tblGrid>
              <a:tr h="609600">
                <a:tc>
                  <a:txBody>
                    <a:bodyPr/>
                    <a:lstStyle/>
                    <a:p>
                      <a:pPr marL="0" marR="0">
                        <a:lnSpc>
                          <a:spcPct val="115000"/>
                        </a:lnSpc>
                        <a:spcBef>
                          <a:spcPts val="0"/>
                        </a:spcBef>
                        <a:spcAft>
                          <a:spcPts val="0"/>
                        </a:spcAft>
                      </a:pPr>
                      <a:r>
                        <a:rPr lang="en-US" sz="1600" dirty="0">
                          <a:latin typeface="Verdana" pitchFamily="34" charset="0"/>
                          <a:ea typeface="Verdana" pitchFamily="34" charset="0"/>
                          <a:cs typeface="Times New Roman"/>
                        </a:rPr>
                        <a:t>Data/</a:t>
                      </a:r>
                      <a:r>
                        <a:rPr lang="en-US" sz="1600" dirty="0" err="1">
                          <a:latin typeface="Verdana" pitchFamily="34" charset="0"/>
                          <a:ea typeface="Verdana" pitchFamily="34" charset="0"/>
                          <a:cs typeface="Times New Roman"/>
                        </a:rPr>
                        <a:t>ui</a:t>
                      </a:r>
                      <a:r>
                        <a:rPr lang="en-US" sz="1600" dirty="0">
                          <a:latin typeface="Verdana" pitchFamily="34" charset="0"/>
                          <a:ea typeface="Verdana" pitchFamily="34" charset="0"/>
                          <a:cs typeface="Times New Roman"/>
                        </a:rPr>
                        <a:t> elements</a:t>
                      </a:r>
                    </a:p>
                  </a:txBody>
                  <a:tcPr marL="68580" marR="68580" marT="0" marB="0"/>
                </a:tc>
                <a:tc>
                  <a:txBody>
                    <a:bodyPr/>
                    <a:lstStyle/>
                    <a:p>
                      <a:pPr marL="0" marR="0">
                        <a:lnSpc>
                          <a:spcPct val="115000"/>
                        </a:lnSpc>
                        <a:spcBef>
                          <a:spcPts val="0"/>
                        </a:spcBef>
                        <a:spcAft>
                          <a:spcPts val="0"/>
                        </a:spcAft>
                      </a:pPr>
                      <a:r>
                        <a:rPr lang="en-US" sz="1600" dirty="0">
                          <a:latin typeface="Verdana" pitchFamily="34" charset="0"/>
                          <a:ea typeface="Verdana" pitchFamily="34" charset="0"/>
                          <a:cs typeface="Times New Roman"/>
                        </a:rPr>
                        <a:t>Data considerations</a:t>
                      </a:r>
                    </a:p>
                  </a:txBody>
                  <a:tcPr marL="68580" marR="68580" marT="0" marB="0"/>
                </a:tc>
                <a:tc>
                  <a:txBody>
                    <a:bodyPr/>
                    <a:lstStyle/>
                    <a:p>
                      <a:pPr marL="0" marR="0">
                        <a:lnSpc>
                          <a:spcPct val="115000"/>
                        </a:lnSpc>
                        <a:spcBef>
                          <a:spcPts val="0"/>
                        </a:spcBef>
                        <a:spcAft>
                          <a:spcPts val="0"/>
                        </a:spcAft>
                      </a:pPr>
                      <a:r>
                        <a:rPr lang="en-US" sz="1600" dirty="0">
                          <a:latin typeface="Verdana" pitchFamily="34" charset="0"/>
                          <a:ea typeface="Verdana" pitchFamily="34" charset="0"/>
                          <a:cs typeface="Times New Roman"/>
                        </a:rPr>
                        <a:t>Behavior considerations</a:t>
                      </a:r>
                    </a:p>
                  </a:txBody>
                  <a:tcPr marL="68580" marR="68580" marT="0" marB="0"/>
                </a:tc>
              </a:tr>
              <a:tr h="637936">
                <a:tc>
                  <a:txBody>
                    <a:bodyPr/>
                    <a:lstStyle/>
                    <a:p>
                      <a:pPr marL="0" marR="0">
                        <a:lnSpc>
                          <a:spcPct val="115000"/>
                        </a:lnSpc>
                        <a:spcBef>
                          <a:spcPts val="0"/>
                        </a:spcBef>
                        <a:spcAft>
                          <a:spcPts val="0"/>
                        </a:spcAft>
                      </a:pPr>
                      <a:r>
                        <a:rPr lang="en-US" sz="1400" b="1" dirty="0">
                          <a:solidFill>
                            <a:schemeClr val="accent3"/>
                          </a:solidFill>
                          <a:latin typeface="Times New Roman"/>
                          <a:ea typeface="Calibri"/>
                          <a:cs typeface="Times New Roman"/>
                        </a:rPr>
                        <a:t>Salary </a:t>
                      </a:r>
                      <a:endParaRPr lang="en-US" sz="1400" b="1" dirty="0">
                        <a:solidFill>
                          <a:schemeClr val="accent3"/>
                        </a:solidFill>
                        <a:latin typeface="Calibri"/>
                        <a:ea typeface="Calibri"/>
                        <a:cs typeface="Times New Roman"/>
                      </a:endParaRPr>
                    </a:p>
                  </a:txBody>
                  <a:tcPr marL="68580" marR="68580" marT="0" marB="0">
                    <a:solidFill>
                      <a:schemeClr val="accent1"/>
                    </a:solidFill>
                  </a:tcPr>
                </a:tc>
                <a:tc>
                  <a:txBody>
                    <a:bodyPr/>
                    <a:lstStyle/>
                    <a:p>
                      <a:pPr marL="0" marR="0">
                        <a:lnSpc>
                          <a:spcPct val="115000"/>
                        </a:lnSpc>
                        <a:spcBef>
                          <a:spcPts val="0"/>
                        </a:spcBef>
                        <a:spcAft>
                          <a:spcPts val="0"/>
                        </a:spcAft>
                      </a:pPr>
                      <a:r>
                        <a:rPr lang="en-US" sz="1400" dirty="0">
                          <a:latin typeface="Times New Roman"/>
                          <a:ea typeface="Calibri"/>
                          <a:cs typeface="Times New Roman"/>
                        </a:rPr>
                        <a:t>Text entry field</a:t>
                      </a:r>
                      <a:endParaRPr lang="en-US" sz="1400" dirty="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a:latin typeface="Times New Roman"/>
                          <a:ea typeface="Calibri"/>
                          <a:cs typeface="Times New Roman"/>
                        </a:rPr>
                        <a:t>Mandatory field. It displays the salary of the user as entered.</a:t>
                      </a:r>
                      <a:endParaRPr lang="en-US" sz="1400">
                        <a:latin typeface="Calibri"/>
                        <a:ea typeface="Calibri"/>
                        <a:cs typeface="Times New Roman"/>
                      </a:endParaRPr>
                    </a:p>
                  </a:txBody>
                  <a:tcPr marL="68580" marR="68580" marT="0" marB="0"/>
                </a:tc>
              </a:tr>
              <a:tr h="956905">
                <a:tc>
                  <a:txBody>
                    <a:bodyPr/>
                    <a:lstStyle/>
                    <a:p>
                      <a:pPr marL="0" marR="0">
                        <a:lnSpc>
                          <a:spcPct val="115000"/>
                        </a:lnSpc>
                        <a:spcBef>
                          <a:spcPts val="0"/>
                        </a:spcBef>
                        <a:spcAft>
                          <a:spcPts val="0"/>
                        </a:spcAft>
                      </a:pPr>
                      <a:r>
                        <a:rPr lang="en-US" sz="1400" b="1" dirty="0">
                          <a:solidFill>
                            <a:schemeClr val="accent3"/>
                          </a:solidFill>
                          <a:latin typeface="Times New Roman"/>
                          <a:ea typeface="Calibri"/>
                          <a:cs typeface="Times New Roman"/>
                        </a:rPr>
                        <a:t>Expenses</a:t>
                      </a:r>
                      <a:endParaRPr lang="en-US" sz="1400" b="1" dirty="0">
                        <a:solidFill>
                          <a:schemeClr val="accent3"/>
                        </a:solidFill>
                        <a:latin typeface="Calibri"/>
                        <a:ea typeface="Calibri"/>
                        <a:cs typeface="Times New Roman"/>
                      </a:endParaRPr>
                    </a:p>
                  </a:txBody>
                  <a:tcPr marL="68580" marR="68580" marT="0" marB="0">
                    <a:solidFill>
                      <a:schemeClr val="accent1"/>
                    </a:solidFill>
                  </a:tcPr>
                </a:tc>
                <a:tc>
                  <a:txBody>
                    <a:bodyPr/>
                    <a:lstStyle/>
                    <a:p>
                      <a:pPr marL="0" marR="0">
                        <a:lnSpc>
                          <a:spcPct val="115000"/>
                        </a:lnSpc>
                        <a:spcBef>
                          <a:spcPts val="0"/>
                        </a:spcBef>
                        <a:spcAft>
                          <a:spcPts val="0"/>
                        </a:spcAft>
                      </a:pPr>
                      <a:r>
                        <a:rPr lang="en-US" sz="1400" dirty="0">
                          <a:latin typeface="Times New Roman"/>
                          <a:ea typeface="Calibri"/>
                          <a:cs typeface="Times New Roman"/>
                        </a:rPr>
                        <a:t>Text entry field</a:t>
                      </a:r>
                      <a:endParaRPr lang="en-US" sz="1400" dirty="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dirty="0">
                          <a:latin typeface="Times New Roman"/>
                          <a:ea typeface="Calibri"/>
                          <a:cs typeface="Times New Roman"/>
                        </a:rPr>
                        <a:t>Mandatory field. It displays the expenses incurred by the user as entered.</a:t>
                      </a:r>
                      <a:endParaRPr lang="en-US" sz="1400" dirty="0">
                        <a:latin typeface="Calibri"/>
                        <a:ea typeface="Calibri"/>
                        <a:cs typeface="Times New Roman"/>
                      </a:endParaRPr>
                    </a:p>
                  </a:txBody>
                  <a:tcPr marL="68580" marR="68580" marT="0" marB="0"/>
                </a:tc>
              </a:tr>
              <a:tr h="637936">
                <a:tc>
                  <a:txBody>
                    <a:bodyPr/>
                    <a:lstStyle/>
                    <a:p>
                      <a:pPr marL="0" marR="0">
                        <a:lnSpc>
                          <a:spcPct val="115000"/>
                        </a:lnSpc>
                        <a:spcBef>
                          <a:spcPts val="0"/>
                        </a:spcBef>
                        <a:spcAft>
                          <a:spcPts val="0"/>
                        </a:spcAft>
                      </a:pPr>
                      <a:r>
                        <a:rPr lang="en-US" sz="1400" b="1" dirty="0">
                          <a:solidFill>
                            <a:schemeClr val="accent3"/>
                          </a:solidFill>
                          <a:latin typeface="Times New Roman"/>
                          <a:ea typeface="Calibri"/>
                          <a:cs typeface="Times New Roman"/>
                        </a:rPr>
                        <a:t>Cash</a:t>
                      </a:r>
                      <a:endParaRPr lang="en-US" sz="1400" b="1" dirty="0">
                        <a:solidFill>
                          <a:schemeClr val="accent3"/>
                        </a:solidFill>
                        <a:latin typeface="Calibri"/>
                        <a:ea typeface="Calibri"/>
                        <a:cs typeface="Times New Roman"/>
                      </a:endParaRPr>
                    </a:p>
                  </a:txBody>
                  <a:tcPr marL="68580" marR="68580" marT="0" marB="0">
                    <a:solidFill>
                      <a:schemeClr val="accent1"/>
                    </a:solidFill>
                  </a:tcPr>
                </a:tc>
                <a:tc>
                  <a:txBody>
                    <a:bodyPr/>
                    <a:lstStyle/>
                    <a:p>
                      <a:pPr marL="0" marR="0">
                        <a:lnSpc>
                          <a:spcPct val="115000"/>
                        </a:lnSpc>
                        <a:spcBef>
                          <a:spcPts val="0"/>
                        </a:spcBef>
                        <a:spcAft>
                          <a:spcPts val="0"/>
                        </a:spcAft>
                      </a:pPr>
                      <a:r>
                        <a:rPr lang="en-US" sz="1400">
                          <a:latin typeface="Times New Roman"/>
                          <a:ea typeface="Calibri"/>
                          <a:cs typeface="Times New Roman"/>
                        </a:rPr>
                        <a:t>Textview</a:t>
                      </a:r>
                      <a:endParaRPr lang="en-US" sz="14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dirty="0">
                          <a:latin typeface="Times New Roman"/>
                          <a:ea typeface="Calibri"/>
                          <a:cs typeface="Times New Roman"/>
                        </a:rPr>
                        <a:t>It displays the amount of cash left (i.e. the salary minus the expenses)</a:t>
                      </a:r>
                      <a:endParaRPr lang="en-US" sz="1400" dirty="0">
                        <a:latin typeface="Calibri"/>
                        <a:ea typeface="Calibri"/>
                        <a:cs typeface="Times New Roman"/>
                      </a:endParaRPr>
                    </a:p>
                  </a:txBody>
                  <a:tcPr marL="68580" marR="68580" marT="0" marB="0"/>
                </a:tc>
              </a:tr>
              <a:tr h="637936">
                <a:tc>
                  <a:txBody>
                    <a:bodyPr/>
                    <a:lstStyle/>
                    <a:p>
                      <a:pPr marL="0" marR="0">
                        <a:lnSpc>
                          <a:spcPct val="115000"/>
                        </a:lnSpc>
                        <a:spcBef>
                          <a:spcPts val="0"/>
                        </a:spcBef>
                        <a:spcAft>
                          <a:spcPts val="0"/>
                        </a:spcAft>
                      </a:pPr>
                      <a:r>
                        <a:rPr lang="en-US" sz="1400" b="1" dirty="0">
                          <a:solidFill>
                            <a:schemeClr val="accent3"/>
                          </a:solidFill>
                          <a:latin typeface="Times New Roman"/>
                          <a:ea typeface="Calibri"/>
                          <a:cs typeface="Times New Roman"/>
                        </a:rPr>
                        <a:t>Savings</a:t>
                      </a:r>
                      <a:endParaRPr lang="en-US" sz="1400" b="1" dirty="0">
                        <a:solidFill>
                          <a:schemeClr val="accent3"/>
                        </a:solidFill>
                        <a:latin typeface="Calibri"/>
                        <a:ea typeface="Calibri"/>
                        <a:cs typeface="Times New Roman"/>
                      </a:endParaRPr>
                    </a:p>
                  </a:txBody>
                  <a:tcPr marL="68580" marR="68580" marT="0" marB="0">
                    <a:solidFill>
                      <a:schemeClr val="accent1"/>
                    </a:solidFill>
                  </a:tcPr>
                </a:tc>
                <a:tc>
                  <a:txBody>
                    <a:bodyPr/>
                    <a:lstStyle/>
                    <a:p>
                      <a:pPr marL="0" marR="0">
                        <a:lnSpc>
                          <a:spcPct val="115000"/>
                        </a:lnSpc>
                        <a:spcBef>
                          <a:spcPts val="0"/>
                        </a:spcBef>
                        <a:spcAft>
                          <a:spcPts val="0"/>
                        </a:spcAft>
                      </a:pPr>
                      <a:r>
                        <a:rPr lang="en-US" sz="1400">
                          <a:latin typeface="Times New Roman"/>
                          <a:ea typeface="Calibri"/>
                          <a:cs typeface="Times New Roman"/>
                        </a:rPr>
                        <a:t>Textview</a:t>
                      </a:r>
                      <a:endParaRPr lang="en-US" sz="14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dirty="0">
                          <a:latin typeface="Times New Roman"/>
                          <a:ea typeface="Calibri"/>
                          <a:cs typeface="Times New Roman"/>
                        </a:rPr>
                        <a:t>It is the 10% amount from the cash left with the user.</a:t>
                      </a:r>
                      <a:endParaRPr lang="en-US" sz="1400" dirty="0">
                        <a:latin typeface="Calibri"/>
                        <a:ea typeface="Calibri"/>
                        <a:cs typeface="Times New Roman"/>
                      </a:endParaRPr>
                    </a:p>
                  </a:txBody>
                  <a:tcPr marL="68580" marR="68580" marT="0" marB="0"/>
                </a:tc>
              </a:tr>
              <a:tr h="637936">
                <a:tc>
                  <a:txBody>
                    <a:bodyPr/>
                    <a:lstStyle/>
                    <a:p>
                      <a:pPr marL="0" marR="0">
                        <a:lnSpc>
                          <a:spcPct val="115000"/>
                        </a:lnSpc>
                        <a:spcBef>
                          <a:spcPts val="0"/>
                        </a:spcBef>
                        <a:spcAft>
                          <a:spcPts val="0"/>
                        </a:spcAft>
                      </a:pPr>
                      <a:r>
                        <a:rPr lang="en-US" sz="1400" b="1" dirty="0">
                          <a:solidFill>
                            <a:schemeClr val="accent3"/>
                          </a:solidFill>
                          <a:latin typeface="Times New Roman"/>
                          <a:ea typeface="Calibri"/>
                          <a:cs typeface="Times New Roman"/>
                        </a:rPr>
                        <a:t>Total cash</a:t>
                      </a:r>
                      <a:endParaRPr lang="en-US" sz="1400" b="1" dirty="0">
                        <a:solidFill>
                          <a:schemeClr val="accent3"/>
                        </a:solidFill>
                        <a:latin typeface="Calibri"/>
                        <a:ea typeface="Calibri"/>
                        <a:cs typeface="Times New Roman"/>
                      </a:endParaRPr>
                    </a:p>
                  </a:txBody>
                  <a:tcPr marL="68580" marR="68580" marT="0" marB="0">
                    <a:solidFill>
                      <a:schemeClr val="accent1"/>
                    </a:solidFill>
                  </a:tcPr>
                </a:tc>
                <a:tc>
                  <a:txBody>
                    <a:bodyPr/>
                    <a:lstStyle/>
                    <a:p>
                      <a:pPr marL="0" marR="0">
                        <a:lnSpc>
                          <a:spcPct val="115000"/>
                        </a:lnSpc>
                        <a:spcBef>
                          <a:spcPts val="0"/>
                        </a:spcBef>
                        <a:spcAft>
                          <a:spcPts val="0"/>
                        </a:spcAft>
                      </a:pPr>
                      <a:r>
                        <a:rPr lang="en-US" sz="1400">
                          <a:latin typeface="Times New Roman"/>
                          <a:ea typeface="Calibri"/>
                          <a:cs typeface="Times New Roman"/>
                        </a:rPr>
                        <a:t>Textview</a:t>
                      </a:r>
                      <a:endParaRPr lang="en-US" sz="14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dirty="0">
                          <a:latin typeface="Times New Roman"/>
                          <a:ea typeface="Calibri"/>
                          <a:cs typeface="Times New Roman"/>
                        </a:rPr>
                        <a:t>It displays the total cash withhold (i.e. 10% from the cash is added to savings</a:t>
                      </a:r>
                      <a:r>
                        <a:rPr lang="en-US" sz="1400" dirty="0" smtClean="0">
                          <a:latin typeface="Times New Roman"/>
                          <a:ea typeface="Calibri"/>
                          <a:cs typeface="Times New Roman"/>
                        </a:rPr>
                        <a:t>).</a:t>
                      </a:r>
                      <a:endParaRPr lang="en-US" sz="1400" dirty="0">
                        <a:latin typeface="Calibri"/>
                        <a:ea typeface="Calibri"/>
                        <a:cs typeface="Times New Roman"/>
                      </a:endParaRPr>
                    </a:p>
                  </a:txBody>
                  <a:tcPr marL="68580" marR="68580" marT="0" marB="0"/>
                </a:tc>
              </a:tr>
              <a:tr h="637936">
                <a:tc>
                  <a:txBody>
                    <a:bodyPr/>
                    <a:lstStyle/>
                    <a:p>
                      <a:pPr marL="0" marR="0">
                        <a:lnSpc>
                          <a:spcPct val="115000"/>
                        </a:lnSpc>
                        <a:spcBef>
                          <a:spcPts val="0"/>
                        </a:spcBef>
                        <a:spcAft>
                          <a:spcPts val="0"/>
                        </a:spcAft>
                      </a:pPr>
                      <a:r>
                        <a:rPr lang="en-US" sz="1400" dirty="0">
                          <a:solidFill>
                            <a:schemeClr val="accent3"/>
                          </a:solidFill>
                          <a:latin typeface="Times New Roman"/>
                          <a:ea typeface="Calibri"/>
                          <a:cs typeface="Times New Roman"/>
                        </a:rPr>
                        <a:t>Calculate</a:t>
                      </a:r>
                      <a:endParaRPr lang="en-US" sz="1400" dirty="0">
                        <a:solidFill>
                          <a:schemeClr val="accent3"/>
                        </a:solidFill>
                        <a:latin typeface="Calibri"/>
                        <a:ea typeface="Calibri"/>
                        <a:cs typeface="Times New Roman"/>
                      </a:endParaRPr>
                    </a:p>
                  </a:txBody>
                  <a:tcPr marL="68580" marR="68580" marT="0" marB="0">
                    <a:solidFill>
                      <a:schemeClr val="accent1"/>
                    </a:solidFill>
                  </a:tcPr>
                </a:tc>
                <a:tc>
                  <a:txBody>
                    <a:bodyPr/>
                    <a:lstStyle/>
                    <a:p>
                      <a:pPr marL="0" marR="0">
                        <a:lnSpc>
                          <a:spcPct val="115000"/>
                        </a:lnSpc>
                        <a:spcBef>
                          <a:spcPts val="0"/>
                        </a:spcBef>
                        <a:spcAft>
                          <a:spcPts val="0"/>
                        </a:spcAft>
                      </a:pPr>
                      <a:r>
                        <a:rPr lang="en-US" sz="1400">
                          <a:latin typeface="Times New Roman"/>
                          <a:ea typeface="Calibri"/>
                          <a:cs typeface="Times New Roman"/>
                        </a:rPr>
                        <a:t>Button</a:t>
                      </a:r>
                      <a:endParaRPr lang="en-US" sz="14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dirty="0">
                          <a:latin typeface="Times New Roman"/>
                          <a:ea typeface="Calibri"/>
                          <a:cs typeface="Times New Roman"/>
                        </a:rPr>
                        <a:t>On users click, it displays the above details.</a:t>
                      </a:r>
                      <a:endParaRPr lang="en-US" sz="1400" dirty="0">
                        <a:latin typeface="Calibri"/>
                        <a:ea typeface="Calibri"/>
                        <a:cs typeface="Times New Roman"/>
                      </a:endParaRPr>
                    </a:p>
                  </a:txBody>
                  <a:tcPr marL="68580" marR="68580"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34</a:t>
            </a:fld>
            <a:endParaRPr lang="en-US" altLang="en-US" sz="1200" dirty="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rgbClr val="FF0000"/>
                </a:solidFill>
                <a:latin typeface="Verdana" pitchFamily="34" charset="0"/>
                <a:ea typeface="Verdana" pitchFamily="34" charset="0"/>
              </a:rPr>
              <a:t>Wealth Analysis-2</a:t>
            </a:r>
            <a:endParaRPr lang="en-US" b="1" dirty="0"/>
          </a:p>
        </p:txBody>
      </p:sp>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35</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pic>
        <p:nvPicPr>
          <p:cNvPr id="6" name="Content Placeholder 5"/>
          <p:cNvPicPr>
            <a:picLocks noGrp="1"/>
          </p:cNvPicPr>
          <p:nvPr>
            <p:ph idx="1"/>
          </p:nvPr>
        </p:nvPicPr>
        <p:blipFill>
          <a:blip r:embed="rId2" cstate="print"/>
          <a:srcRect/>
          <a:stretch>
            <a:fillRect/>
          </a:stretch>
        </p:blipFill>
        <p:spPr>
          <a:xfrm>
            <a:off x="3276600" y="1371600"/>
            <a:ext cx="2743200" cy="4873752"/>
          </a:xfrm>
          <a:prstGeom prst="rect">
            <a:avLst/>
          </a:prstGeom>
          <a:noFill/>
          <a:ln w="9525" cap="flat" cmpd="sng">
            <a:solidFill>
              <a:srgbClr val="376092">
                <a:alpha val="100000"/>
              </a:srgbClr>
            </a:solidFill>
            <a:prstDash val="solid"/>
            <a:rou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6" name="Content Placeholder 5"/>
          <p:cNvGraphicFramePr>
            <a:graphicFrameLocks noGrp="1"/>
          </p:cNvGraphicFramePr>
          <p:nvPr>
            <p:ph idx="1"/>
          </p:nvPr>
        </p:nvGraphicFramePr>
        <p:xfrm>
          <a:off x="457200" y="1219200"/>
          <a:ext cx="8229600" cy="4343399"/>
        </p:xfrm>
        <a:graphic>
          <a:graphicData uri="http://schemas.openxmlformats.org/drawingml/2006/table">
            <a:tbl>
              <a:tblPr firstRow="1" bandRow="1">
                <a:tableStyleId>{5C22544A-7EE6-4342-B048-85BDC9FD1C3A}</a:tableStyleId>
              </a:tblPr>
              <a:tblGrid>
                <a:gridCol w="2286000"/>
                <a:gridCol w="2667000"/>
                <a:gridCol w="3276600"/>
              </a:tblGrid>
              <a:tr h="624519">
                <a:tc>
                  <a:txBody>
                    <a:bodyPr/>
                    <a:lstStyle/>
                    <a:p>
                      <a:pPr marL="0" marR="0">
                        <a:lnSpc>
                          <a:spcPct val="115000"/>
                        </a:lnSpc>
                        <a:spcBef>
                          <a:spcPts val="0"/>
                        </a:spcBef>
                        <a:spcAft>
                          <a:spcPts val="0"/>
                        </a:spcAft>
                      </a:pPr>
                      <a:r>
                        <a:rPr lang="en-US" sz="1600" dirty="0">
                          <a:latin typeface="Verdana" pitchFamily="34" charset="0"/>
                          <a:ea typeface="Verdana" pitchFamily="34" charset="0"/>
                          <a:cs typeface="Times New Roman"/>
                        </a:rPr>
                        <a:t>Data/</a:t>
                      </a:r>
                      <a:r>
                        <a:rPr lang="en-US" sz="1600" dirty="0" err="1">
                          <a:latin typeface="Verdana" pitchFamily="34" charset="0"/>
                          <a:ea typeface="Verdana" pitchFamily="34" charset="0"/>
                          <a:cs typeface="Times New Roman"/>
                        </a:rPr>
                        <a:t>ui</a:t>
                      </a:r>
                      <a:r>
                        <a:rPr lang="en-US" sz="1600" dirty="0">
                          <a:latin typeface="Verdana" pitchFamily="34" charset="0"/>
                          <a:ea typeface="Verdana" pitchFamily="34" charset="0"/>
                          <a:cs typeface="Times New Roman"/>
                        </a:rPr>
                        <a:t> elements</a:t>
                      </a:r>
                    </a:p>
                  </a:txBody>
                  <a:tcPr marL="68580" marR="68580" marT="0" marB="0"/>
                </a:tc>
                <a:tc>
                  <a:txBody>
                    <a:bodyPr/>
                    <a:lstStyle/>
                    <a:p>
                      <a:pPr marL="0" marR="0">
                        <a:lnSpc>
                          <a:spcPct val="115000"/>
                        </a:lnSpc>
                        <a:spcBef>
                          <a:spcPts val="0"/>
                        </a:spcBef>
                        <a:spcAft>
                          <a:spcPts val="0"/>
                        </a:spcAft>
                      </a:pPr>
                      <a:r>
                        <a:rPr lang="en-US" sz="1600" dirty="0">
                          <a:latin typeface="Verdana" pitchFamily="34" charset="0"/>
                          <a:ea typeface="Verdana" pitchFamily="34" charset="0"/>
                          <a:cs typeface="Times New Roman"/>
                        </a:rPr>
                        <a:t>Data considerations</a:t>
                      </a:r>
                    </a:p>
                  </a:txBody>
                  <a:tcPr marL="68580" marR="68580" marT="0" marB="0"/>
                </a:tc>
                <a:tc>
                  <a:txBody>
                    <a:bodyPr/>
                    <a:lstStyle/>
                    <a:p>
                      <a:pPr marL="0" marR="0">
                        <a:lnSpc>
                          <a:spcPct val="115000"/>
                        </a:lnSpc>
                        <a:spcBef>
                          <a:spcPts val="0"/>
                        </a:spcBef>
                        <a:spcAft>
                          <a:spcPts val="0"/>
                        </a:spcAft>
                      </a:pPr>
                      <a:r>
                        <a:rPr lang="en-US" sz="1600" dirty="0">
                          <a:latin typeface="Verdana" pitchFamily="34" charset="0"/>
                          <a:ea typeface="Verdana" pitchFamily="34" charset="0"/>
                          <a:cs typeface="Times New Roman"/>
                        </a:rPr>
                        <a:t>Behavior considerations</a:t>
                      </a:r>
                    </a:p>
                  </a:txBody>
                  <a:tcPr marL="68580" marR="68580" marT="0" marB="0"/>
                </a:tc>
              </a:tr>
              <a:tr h="1239626">
                <a:tc>
                  <a:txBody>
                    <a:bodyPr/>
                    <a:lstStyle/>
                    <a:p>
                      <a:pPr marL="0" marR="0">
                        <a:lnSpc>
                          <a:spcPct val="115000"/>
                        </a:lnSpc>
                        <a:spcBef>
                          <a:spcPts val="0"/>
                        </a:spcBef>
                        <a:spcAft>
                          <a:spcPts val="0"/>
                        </a:spcAft>
                      </a:pPr>
                      <a:r>
                        <a:rPr lang="en-US" sz="1400" b="1" dirty="0">
                          <a:solidFill>
                            <a:schemeClr val="accent3"/>
                          </a:solidFill>
                          <a:latin typeface="Times New Roman"/>
                          <a:ea typeface="Calibri"/>
                          <a:cs typeface="Times New Roman"/>
                        </a:rPr>
                        <a:t>Fixed deposit(FD)</a:t>
                      </a:r>
                      <a:endParaRPr lang="en-US" sz="1400" b="1" dirty="0">
                        <a:solidFill>
                          <a:schemeClr val="accent3"/>
                        </a:solidFill>
                        <a:latin typeface="Calibri"/>
                        <a:ea typeface="Calibri"/>
                        <a:cs typeface="Times New Roman"/>
                      </a:endParaRPr>
                    </a:p>
                  </a:txBody>
                  <a:tcPr marL="68580" marR="68580" marT="0" marB="0">
                    <a:solidFill>
                      <a:schemeClr val="accent1"/>
                    </a:solidFill>
                  </a:tcPr>
                </a:tc>
                <a:tc>
                  <a:txBody>
                    <a:bodyPr/>
                    <a:lstStyle/>
                    <a:p>
                      <a:pPr marL="0" marR="0">
                        <a:lnSpc>
                          <a:spcPct val="115000"/>
                        </a:lnSpc>
                        <a:spcBef>
                          <a:spcPts val="0"/>
                        </a:spcBef>
                        <a:spcAft>
                          <a:spcPts val="0"/>
                        </a:spcAft>
                      </a:pPr>
                      <a:r>
                        <a:rPr lang="en-US" sz="1400">
                          <a:latin typeface="Times New Roman"/>
                          <a:ea typeface="Calibri"/>
                          <a:cs typeface="Times New Roman"/>
                        </a:rPr>
                        <a:t>Check box</a:t>
                      </a:r>
                      <a:endParaRPr lang="en-US" sz="14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a:latin typeface="Times New Roman"/>
                          <a:ea typeface="Calibri"/>
                          <a:cs typeface="Times New Roman"/>
                        </a:rPr>
                        <a:t>When the user clicks on the checkbox, it displays the tenure, the amount invested and rate of interest as entered.</a:t>
                      </a:r>
                      <a:endParaRPr lang="en-US" sz="1400">
                        <a:latin typeface="Calibri"/>
                        <a:ea typeface="Calibri"/>
                        <a:cs typeface="Times New Roman"/>
                      </a:endParaRPr>
                    </a:p>
                  </a:txBody>
                  <a:tcPr marL="68580" marR="68580" marT="0" marB="0"/>
                </a:tc>
              </a:tr>
              <a:tr h="826418">
                <a:tc>
                  <a:txBody>
                    <a:bodyPr/>
                    <a:lstStyle/>
                    <a:p>
                      <a:pPr marL="0" marR="0">
                        <a:lnSpc>
                          <a:spcPct val="115000"/>
                        </a:lnSpc>
                        <a:spcBef>
                          <a:spcPts val="0"/>
                        </a:spcBef>
                        <a:spcAft>
                          <a:spcPts val="0"/>
                        </a:spcAft>
                      </a:pPr>
                      <a:r>
                        <a:rPr lang="en-US" sz="1400" b="1" dirty="0">
                          <a:solidFill>
                            <a:schemeClr val="accent3"/>
                          </a:solidFill>
                          <a:latin typeface="Times New Roman"/>
                          <a:ea typeface="Calibri"/>
                          <a:cs typeface="Times New Roman"/>
                        </a:rPr>
                        <a:t>Invested amount</a:t>
                      </a:r>
                      <a:endParaRPr lang="en-US" sz="1400" b="1" dirty="0">
                        <a:solidFill>
                          <a:schemeClr val="accent3"/>
                        </a:solidFill>
                        <a:latin typeface="Calibri"/>
                        <a:ea typeface="Calibri"/>
                        <a:cs typeface="Times New Roman"/>
                      </a:endParaRPr>
                    </a:p>
                  </a:txBody>
                  <a:tcPr marL="68580" marR="68580" marT="0" marB="0">
                    <a:solidFill>
                      <a:schemeClr val="accent1"/>
                    </a:solidFill>
                  </a:tcPr>
                </a:tc>
                <a:tc>
                  <a:txBody>
                    <a:bodyPr/>
                    <a:lstStyle/>
                    <a:p>
                      <a:pPr marL="0" marR="0">
                        <a:lnSpc>
                          <a:spcPct val="115000"/>
                        </a:lnSpc>
                        <a:spcBef>
                          <a:spcPts val="0"/>
                        </a:spcBef>
                        <a:spcAft>
                          <a:spcPts val="0"/>
                        </a:spcAft>
                      </a:pPr>
                      <a:r>
                        <a:rPr lang="en-US" sz="1400">
                          <a:latin typeface="Times New Roman"/>
                          <a:ea typeface="Calibri"/>
                          <a:cs typeface="Times New Roman"/>
                        </a:rPr>
                        <a:t>Textview</a:t>
                      </a:r>
                      <a:endParaRPr lang="en-US" sz="14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a:latin typeface="Times New Roman"/>
                          <a:ea typeface="Calibri"/>
                          <a:cs typeface="Times New Roman"/>
                        </a:rPr>
                        <a:t>It displays the total amount invested for a particular duration.</a:t>
                      </a:r>
                      <a:endParaRPr lang="en-US" sz="1400">
                        <a:latin typeface="Calibri"/>
                        <a:ea typeface="Calibri"/>
                        <a:cs typeface="Times New Roman"/>
                      </a:endParaRPr>
                    </a:p>
                  </a:txBody>
                  <a:tcPr marL="68580" marR="68580" marT="0" marB="0"/>
                </a:tc>
              </a:tr>
              <a:tr h="826418">
                <a:tc>
                  <a:txBody>
                    <a:bodyPr/>
                    <a:lstStyle/>
                    <a:p>
                      <a:pPr marL="0" marR="0">
                        <a:lnSpc>
                          <a:spcPct val="115000"/>
                        </a:lnSpc>
                        <a:spcBef>
                          <a:spcPts val="0"/>
                        </a:spcBef>
                        <a:spcAft>
                          <a:spcPts val="0"/>
                        </a:spcAft>
                      </a:pPr>
                      <a:r>
                        <a:rPr lang="en-US" sz="1400" b="1" dirty="0">
                          <a:solidFill>
                            <a:schemeClr val="accent3"/>
                          </a:solidFill>
                          <a:latin typeface="Times New Roman"/>
                          <a:ea typeface="Calibri"/>
                          <a:cs typeface="Times New Roman"/>
                        </a:rPr>
                        <a:t>Total interest</a:t>
                      </a:r>
                      <a:endParaRPr lang="en-US" sz="1400" b="1" dirty="0">
                        <a:solidFill>
                          <a:schemeClr val="accent3"/>
                        </a:solidFill>
                        <a:latin typeface="Calibri"/>
                        <a:ea typeface="Calibri"/>
                        <a:cs typeface="Times New Roman"/>
                      </a:endParaRPr>
                    </a:p>
                  </a:txBody>
                  <a:tcPr marL="68580" marR="68580" marT="0" marB="0">
                    <a:solidFill>
                      <a:schemeClr val="accent1"/>
                    </a:solidFill>
                  </a:tcPr>
                </a:tc>
                <a:tc>
                  <a:txBody>
                    <a:bodyPr/>
                    <a:lstStyle/>
                    <a:p>
                      <a:pPr marL="0" marR="0">
                        <a:lnSpc>
                          <a:spcPct val="115000"/>
                        </a:lnSpc>
                        <a:spcBef>
                          <a:spcPts val="0"/>
                        </a:spcBef>
                        <a:spcAft>
                          <a:spcPts val="0"/>
                        </a:spcAft>
                      </a:pPr>
                      <a:r>
                        <a:rPr lang="en-US" sz="1400">
                          <a:latin typeface="Times New Roman"/>
                          <a:ea typeface="Calibri"/>
                          <a:cs typeface="Times New Roman"/>
                        </a:rPr>
                        <a:t>Textview</a:t>
                      </a:r>
                      <a:endParaRPr lang="en-US" sz="14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a:latin typeface="Times New Roman"/>
                          <a:ea typeface="Calibri"/>
                          <a:cs typeface="Times New Roman"/>
                        </a:rPr>
                        <a:t>It displays the interest amount (levied on the amount deposited)</a:t>
                      </a:r>
                      <a:endParaRPr lang="en-US" sz="1400">
                        <a:latin typeface="Calibri"/>
                        <a:ea typeface="Calibri"/>
                        <a:cs typeface="Times New Roman"/>
                      </a:endParaRPr>
                    </a:p>
                  </a:txBody>
                  <a:tcPr marL="68580" marR="68580" marT="0" marB="0"/>
                </a:tc>
              </a:tr>
              <a:tr h="826418">
                <a:tc>
                  <a:txBody>
                    <a:bodyPr/>
                    <a:lstStyle/>
                    <a:p>
                      <a:pPr marL="0" marR="0">
                        <a:lnSpc>
                          <a:spcPct val="115000"/>
                        </a:lnSpc>
                        <a:spcBef>
                          <a:spcPts val="0"/>
                        </a:spcBef>
                        <a:spcAft>
                          <a:spcPts val="0"/>
                        </a:spcAft>
                      </a:pPr>
                      <a:r>
                        <a:rPr lang="en-US" sz="1400" b="1" dirty="0">
                          <a:solidFill>
                            <a:schemeClr val="accent3"/>
                          </a:solidFill>
                          <a:latin typeface="Times New Roman"/>
                          <a:ea typeface="Calibri"/>
                          <a:cs typeface="Times New Roman"/>
                        </a:rPr>
                        <a:t>Returns</a:t>
                      </a:r>
                      <a:endParaRPr lang="en-US" sz="1400" b="1" dirty="0">
                        <a:solidFill>
                          <a:schemeClr val="accent3"/>
                        </a:solidFill>
                        <a:latin typeface="Calibri"/>
                        <a:ea typeface="Calibri"/>
                        <a:cs typeface="Times New Roman"/>
                      </a:endParaRPr>
                    </a:p>
                  </a:txBody>
                  <a:tcPr marL="68580" marR="68580" marT="0" marB="0">
                    <a:solidFill>
                      <a:schemeClr val="accent1"/>
                    </a:solidFill>
                  </a:tcPr>
                </a:tc>
                <a:tc>
                  <a:txBody>
                    <a:bodyPr/>
                    <a:lstStyle/>
                    <a:p>
                      <a:pPr marL="0" marR="0">
                        <a:lnSpc>
                          <a:spcPct val="115000"/>
                        </a:lnSpc>
                        <a:spcBef>
                          <a:spcPts val="0"/>
                        </a:spcBef>
                        <a:spcAft>
                          <a:spcPts val="0"/>
                        </a:spcAft>
                      </a:pPr>
                      <a:r>
                        <a:rPr lang="en-US" sz="1400">
                          <a:latin typeface="Times New Roman"/>
                          <a:ea typeface="Calibri"/>
                          <a:cs typeface="Times New Roman"/>
                        </a:rPr>
                        <a:t>Textview</a:t>
                      </a:r>
                      <a:endParaRPr lang="en-US" sz="14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dirty="0">
                          <a:latin typeface="Times New Roman"/>
                          <a:ea typeface="Calibri"/>
                          <a:cs typeface="Times New Roman"/>
                        </a:rPr>
                        <a:t>It displays the total amount that is received (i.e. principal amount+ interest)</a:t>
                      </a:r>
                      <a:endParaRPr lang="en-US" sz="1400" dirty="0">
                        <a:latin typeface="Calibri"/>
                        <a:ea typeface="Calibri"/>
                        <a:cs typeface="Times New Roman"/>
                      </a:endParaRPr>
                    </a:p>
                  </a:txBody>
                  <a:tcPr marL="68580" marR="68580"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36</a:t>
            </a:fld>
            <a:endParaRPr lang="en-US" altLang="en-US" sz="1200" dirty="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altLang="en-US" dirty="0" smtClean="0">
                <a:solidFill>
                  <a:srgbClr val="FF0000"/>
                </a:solidFill>
                <a:latin typeface="Verdana" pitchFamily="34" charset="0"/>
                <a:ea typeface="Verdana" pitchFamily="34" charset="0"/>
              </a:rPr>
              <a:t>Wealth Analysis-3</a:t>
            </a:r>
            <a:endParaRPr lang="en-US" dirty="0"/>
          </a:p>
        </p:txBody>
      </p:sp>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37</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pic>
        <p:nvPicPr>
          <p:cNvPr id="1026" name="Picture 2" descr="C:\Users\acer\Desktop\ss wealth analysis.png"/>
          <p:cNvPicPr>
            <a:picLocks noGrp="1" noChangeAspect="1" noChangeArrowheads="1"/>
          </p:cNvPicPr>
          <p:nvPr>
            <p:ph idx="1"/>
          </p:nvPr>
        </p:nvPicPr>
        <p:blipFill>
          <a:blip r:embed="rId2" cstate="print"/>
          <a:srcRect/>
          <a:stretch>
            <a:fillRect/>
          </a:stretch>
        </p:blipFill>
        <p:spPr bwMode="auto">
          <a:xfrm>
            <a:off x="3276600" y="1371600"/>
            <a:ext cx="2743200" cy="4698999"/>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6" name="Content Placeholder 5"/>
          <p:cNvGraphicFramePr>
            <a:graphicFrameLocks noGrp="1"/>
          </p:cNvGraphicFramePr>
          <p:nvPr>
            <p:ph idx="1"/>
          </p:nvPr>
        </p:nvGraphicFramePr>
        <p:xfrm>
          <a:off x="457200" y="914400"/>
          <a:ext cx="8229600" cy="4724399"/>
        </p:xfrm>
        <a:graphic>
          <a:graphicData uri="http://schemas.openxmlformats.org/drawingml/2006/table">
            <a:tbl>
              <a:tblPr firstRow="1" bandRow="1">
                <a:tableStyleId>{5C22544A-7EE6-4342-B048-85BDC9FD1C3A}</a:tableStyleId>
              </a:tblPr>
              <a:tblGrid>
                <a:gridCol w="2362200"/>
                <a:gridCol w="2438400"/>
                <a:gridCol w="3429000"/>
              </a:tblGrid>
              <a:tr h="492055">
                <a:tc>
                  <a:txBody>
                    <a:bodyPr/>
                    <a:lstStyle/>
                    <a:p>
                      <a:pPr marL="0" marR="0">
                        <a:lnSpc>
                          <a:spcPct val="115000"/>
                        </a:lnSpc>
                        <a:spcBef>
                          <a:spcPts val="0"/>
                        </a:spcBef>
                        <a:spcAft>
                          <a:spcPts val="0"/>
                        </a:spcAft>
                      </a:pPr>
                      <a:r>
                        <a:rPr lang="en-US" sz="1600" b="1" dirty="0">
                          <a:solidFill>
                            <a:schemeClr val="accent3"/>
                          </a:solidFill>
                          <a:latin typeface="Verdana" pitchFamily="34" charset="0"/>
                          <a:ea typeface="Verdana" pitchFamily="34" charset="0"/>
                          <a:cs typeface="Times New Roman"/>
                        </a:rPr>
                        <a:t>Data/</a:t>
                      </a:r>
                      <a:r>
                        <a:rPr lang="en-US" sz="1600" b="1" dirty="0" err="1">
                          <a:solidFill>
                            <a:schemeClr val="accent3"/>
                          </a:solidFill>
                          <a:latin typeface="Verdana" pitchFamily="34" charset="0"/>
                          <a:ea typeface="Verdana" pitchFamily="34" charset="0"/>
                          <a:cs typeface="Times New Roman"/>
                        </a:rPr>
                        <a:t>ui</a:t>
                      </a:r>
                      <a:r>
                        <a:rPr lang="en-US" sz="1600" b="1" dirty="0">
                          <a:solidFill>
                            <a:schemeClr val="accent3"/>
                          </a:solidFill>
                          <a:latin typeface="Verdana" pitchFamily="34" charset="0"/>
                          <a:ea typeface="Verdana" pitchFamily="34" charset="0"/>
                          <a:cs typeface="Times New Roman"/>
                        </a:rPr>
                        <a:t> elements</a:t>
                      </a:r>
                    </a:p>
                  </a:txBody>
                  <a:tcPr marL="68580" marR="68580" marT="0" marB="0"/>
                </a:tc>
                <a:tc>
                  <a:txBody>
                    <a:bodyPr/>
                    <a:lstStyle/>
                    <a:p>
                      <a:pPr marL="0" marR="0">
                        <a:lnSpc>
                          <a:spcPct val="115000"/>
                        </a:lnSpc>
                        <a:spcBef>
                          <a:spcPts val="0"/>
                        </a:spcBef>
                        <a:spcAft>
                          <a:spcPts val="0"/>
                        </a:spcAft>
                      </a:pPr>
                      <a:r>
                        <a:rPr lang="en-US" sz="1600" dirty="0">
                          <a:latin typeface="Verdana" pitchFamily="34" charset="0"/>
                          <a:ea typeface="Verdana" pitchFamily="34" charset="0"/>
                          <a:cs typeface="Times New Roman"/>
                        </a:rPr>
                        <a:t>Data considerations</a:t>
                      </a:r>
                    </a:p>
                  </a:txBody>
                  <a:tcPr marL="68580" marR="68580" marT="0" marB="0"/>
                </a:tc>
                <a:tc>
                  <a:txBody>
                    <a:bodyPr/>
                    <a:lstStyle/>
                    <a:p>
                      <a:pPr marL="0" marR="0">
                        <a:lnSpc>
                          <a:spcPct val="115000"/>
                        </a:lnSpc>
                        <a:spcBef>
                          <a:spcPts val="0"/>
                        </a:spcBef>
                        <a:spcAft>
                          <a:spcPts val="0"/>
                        </a:spcAft>
                      </a:pPr>
                      <a:r>
                        <a:rPr lang="en-US" sz="1600" dirty="0">
                          <a:latin typeface="Verdana" pitchFamily="34" charset="0"/>
                          <a:ea typeface="Verdana" pitchFamily="34" charset="0"/>
                          <a:cs typeface="Times New Roman"/>
                        </a:rPr>
                        <a:t>Behavior considerations</a:t>
                      </a:r>
                    </a:p>
                  </a:txBody>
                  <a:tcPr marL="68580" marR="68580" marT="0" marB="0"/>
                </a:tc>
              </a:tr>
              <a:tr h="976696">
                <a:tc>
                  <a:txBody>
                    <a:bodyPr/>
                    <a:lstStyle/>
                    <a:p>
                      <a:pPr marL="0" marR="0">
                        <a:lnSpc>
                          <a:spcPct val="115000"/>
                        </a:lnSpc>
                        <a:spcBef>
                          <a:spcPts val="0"/>
                        </a:spcBef>
                        <a:spcAft>
                          <a:spcPts val="0"/>
                        </a:spcAft>
                      </a:pPr>
                      <a:r>
                        <a:rPr lang="en-US" sz="1400" b="1" dirty="0">
                          <a:solidFill>
                            <a:schemeClr val="accent3"/>
                          </a:solidFill>
                          <a:latin typeface="Times New Roman"/>
                          <a:ea typeface="Calibri"/>
                          <a:cs typeface="Times New Roman"/>
                        </a:rPr>
                        <a:t>Recurring deposit(RD)</a:t>
                      </a:r>
                      <a:endParaRPr lang="en-US" sz="1400" b="1" dirty="0">
                        <a:solidFill>
                          <a:schemeClr val="accent3"/>
                        </a:solidFill>
                        <a:latin typeface="Calibri"/>
                        <a:ea typeface="Calibri"/>
                        <a:cs typeface="Times New Roman"/>
                      </a:endParaRPr>
                    </a:p>
                  </a:txBody>
                  <a:tcPr marL="68580" marR="68580" marT="0" marB="0">
                    <a:solidFill>
                      <a:schemeClr val="accent1"/>
                    </a:solidFill>
                  </a:tcPr>
                </a:tc>
                <a:tc>
                  <a:txBody>
                    <a:bodyPr/>
                    <a:lstStyle/>
                    <a:p>
                      <a:pPr marL="0" marR="0">
                        <a:lnSpc>
                          <a:spcPct val="115000"/>
                        </a:lnSpc>
                        <a:spcBef>
                          <a:spcPts val="0"/>
                        </a:spcBef>
                        <a:spcAft>
                          <a:spcPts val="0"/>
                        </a:spcAft>
                      </a:pPr>
                      <a:r>
                        <a:rPr lang="en-US" sz="1400">
                          <a:latin typeface="Times New Roman"/>
                          <a:ea typeface="Calibri"/>
                          <a:cs typeface="Times New Roman"/>
                        </a:rPr>
                        <a:t>Checkbox</a:t>
                      </a:r>
                      <a:endParaRPr lang="en-US" sz="14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a:latin typeface="Times New Roman"/>
                          <a:ea typeface="Calibri"/>
                          <a:cs typeface="Times New Roman"/>
                        </a:rPr>
                        <a:t>When the user clicks on the checkbox, it displays the tenure, the amount invested and rate of interest as entered.</a:t>
                      </a:r>
                      <a:endParaRPr lang="en-US" sz="1400">
                        <a:latin typeface="Calibri"/>
                        <a:ea typeface="Calibri"/>
                        <a:cs typeface="Times New Roman"/>
                      </a:endParaRPr>
                    </a:p>
                  </a:txBody>
                  <a:tcPr marL="68580" marR="68580" marT="0" marB="0"/>
                </a:tc>
              </a:tr>
              <a:tr h="651129">
                <a:tc>
                  <a:txBody>
                    <a:bodyPr/>
                    <a:lstStyle/>
                    <a:p>
                      <a:pPr marL="0" marR="0">
                        <a:lnSpc>
                          <a:spcPct val="115000"/>
                        </a:lnSpc>
                        <a:spcBef>
                          <a:spcPts val="0"/>
                        </a:spcBef>
                        <a:spcAft>
                          <a:spcPts val="0"/>
                        </a:spcAft>
                      </a:pPr>
                      <a:r>
                        <a:rPr lang="en-US" sz="1400" b="1" dirty="0">
                          <a:solidFill>
                            <a:schemeClr val="accent3"/>
                          </a:solidFill>
                          <a:latin typeface="Times New Roman"/>
                          <a:ea typeface="Calibri"/>
                          <a:cs typeface="Times New Roman"/>
                        </a:rPr>
                        <a:t>Invested amount</a:t>
                      </a:r>
                      <a:endParaRPr lang="en-US" sz="1400" b="1" dirty="0">
                        <a:solidFill>
                          <a:schemeClr val="accent3"/>
                        </a:solidFill>
                        <a:latin typeface="Calibri"/>
                        <a:ea typeface="Calibri"/>
                        <a:cs typeface="Times New Roman"/>
                      </a:endParaRPr>
                    </a:p>
                  </a:txBody>
                  <a:tcPr marL="68580" marR="68580" marT="0" marB="0">
                    <a:solidFill>
                      <a:schemeClr val="accent1"/>
                    </a:solidFill>
                  </a:tcPr>
                </a:tc>
                <a:tc>
                  <a:txBody>
                    <a:bodyPr/>
                    <a:lstStyle/>
                    <a:p>
                      <a:pPr marL="0" marR="0">
                        <a:lnSpc>
                          <a:spcPct val="115000"/>
                        </a:lnSpc>
                        <a:spcBef>
                          <a:spcPts val="0"/>
                        </a:spcBef>
                        <a:spcAft>
                          <a:spcPts val="0"/>
                        </a:spcAft>
                      </a:pPr>
                      <a:r>
                        <a:rPr lang="en-US" sz="1400" dirty="0" err="1">
                          <a:latin typeface="Times New Roman"/>
                          <a:ea typeface="Calibri"/>
                          <a:cs typeface="Times New Roman"/>
                        </a:rPr>
                        <a:t>Textview</a:t>
                      </a:r>
                      <a:endParaRPr lang="en-US" sz="1400" dirty="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a:latin typeface="Times New Roman"/>
                          <a:ea typeface="Calibri"/>
                          <a:cs typeface="Times New Roman"/>
                        </a:rPr>
                        <a:t>It displays the total amount invested for a particular duration.</a:t>
                      </a:r>
                      <a:endParaRPr lang="en-US" sz="1400">
                        <a:latin typeface="Calibri"/>
                        <a:ea typeface="Calibri"/>
                        <a:cs typeface="Times New Roman"/>
                      </a:endParaRPr>
                    </a:p>
                  </a:txBody>
                  <a:tcPr marL="68580" marR="68580" marT="0" marB="0"/>
                </a:tc>
              </a:tr>
              <a:tr h="651129">
                <a:tc>
                  <a:txBody>
                    <a:bodyPr/>
                    <a:lstStyle/>
                    <a:p>
                      <a:pPr marL="0" marR="0">
                        <a:lnSpc>
                          <a:spcPct val="115000"/>
                        </a:lnSpc>
                        <a:spcBef>
                          <a:spcPts val="0"/>
                        </a:spcBef>
                        <a:spcAft>
                          <a:spcPts val="0"/>
                        </a:spcAft>
                      </a:pPr>
                      <a:r>
                        <a:rPr lang="en-US" sz="1400" b="1">
                          <a:solidFill>
                            <a:schemeClr val="accent3"/>
                          </a:solidFill>
                          <a:latin typeface="Times New Roman"/>
                          <a:ea typeface="Calibri"/>
                          <a:cs typeface="Times New Roman"/>
                        </a:rPr>
                        <a:t>Total interest</a:t>
                      </a:r>
                      <a:endParaRPr lang="en-US" sz="1400" b="1">
                        <a:solidFill>
                          <a:schemeClr val="accent3"/>
                        </a:solidFill>
                        <a:latin typeface="Calibri"/>
                        <a:ea typeface="Calibri"/>
                        <a:cs typeface="Times New Roman"/>
                      </a:endParaRPr>
                    </a:p>
                  </a:txBody>
                  <a:tcPr marL="68580" marR="68580" marT="0" marB="0">
                    <a:solidFill>
                      <a:schemeClr val="accent1"/>
                    </a:solidFill>
                  </a:tcPr>
                </a:tc>
                <a:tc>
                  <a:txBody>
                    <a:bodyPr/>
                    <a:lstStyle/>
                    <a:p>
                      <a:pPr marL="0" marR="0">
                        <a:lnSpc>
                          <a:spcPct val="115000"/>
                        </a:lnSpc>
                        <a:spcBef>
                          <a:spcPts val="0"/>
                        </a:spcBef>
                        <a:spcAft>
                          <a:spcPts val="0"/>
                        </a:spcAft>
                      </a:pPr>
                      <a:r>
                        <a:rPr lang="en-US" sz="1400" dirty="0" err="1">
                          <a:latin typeface="Times New Roman"/>
                          <a:ea typeface="Calibri"/>
                          <a:cs typeface="Times New Roman"/>
                        </a:rPr>
                        <a:t>Textview</a:t>
                      </a:r>
                      <a:endParaRPr lang="en-US" sz="1400" dirty="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a:latin typeface="Times New Roman"/>
                          <a:ea typeface="Calibri"/>
                          <a:cs typeface="Times New Roman"/>
                        </a:rPr>
                        <a:t>It displays the interest amount (levied on the amount deposited)</a:t>
                      </a:r>
                      <a:endParaRPr lang="en-US" sz="1400">
                        <a:latin typeface="Calibri"/>
                        <a:ea typeface="Calibri"/>
                        <a:cs typeface="Times New Roman"/>
                      </a:endParaRPr>
                    </a:p>
                  </a:txBody>
                  <a:tcPr marL="68580" marR="68580" marT="0" marB="0"/>
                </a:tc>
              </a:tr>
              <a:tr h="651129">
                <a:tc>
                  <a:txBody>
                    <a:bodyPr/>
                    <a:lstStyle/>
                    <a:p>
                      <a:pPr marL="0" marR="0">
                        <a:lnSpc>
                          <a:spcPct val="115000"/>
                        </a:lnSpc>
                        <a:spcBef>
                          <a:spcPts val="0"/>
                        </a:spcBef>
                        <a:spcAft>
                          <a:spcPts val="0"/>
                        </a:spcAft>
                      </a:pPr>
                      <a:r>
                        <a:rPr lang="en-US" sz="1400" b="1">
                          <a:solidFill>
                            <a:schemeClr val="accent3"/>
                          </a:solidFill>
                          <a:latin typeface="Times New Roman"/>
                          <a:ea typeface="Calibri"/>
                          <a:cs typeface="Times New Roman"/>
                        </a:rPr>
                        <a:t>Returns</a:t>
                      </a:r>
                      <a:endParaRPr lang="en-US" sz="1400" b="1">
                        <a:solidFill>
                          <a:schemeClr val="accent3"/>
                        </a:solidFill>
                        <a:latin typeface="Calibri"/>
                        <a:ea typeface="Calibri"/>
                        <a:cs typeface="Times New Roman"/>
                      </a:endParaRPr>
                    </a:p>
                  </a:txBody>
                  <a:tcPr marL="68580" marR="68580" marT="0" marB="0">
                    <a:solidFill>
                      <a:schemeClr val="accent1"/>
                    </a:solidFill>
                  </a:tcPr>
                </a:tc>
                <a:tc>
                  <a:txBody>
                    <a:bodyPr/>
                    <a:lstStyle/>
                    <a:p>
                      <a:pPr marL="0" marR="0">
                        <a:lnSpc>
                          <a:spcPct val="115000"/>
                        </a:lnSpc>
                        <a:spcBef>
                          <a:spcPts val="0"/>
                        </a:spcBef>
                        <a:spcAft>
                          <a:spcPts val="0"/>
                        </a:spcAft>
                      </a:pPr>
                      <a:r>
                        <a:rPr lang="en-US" sz="1400" dirty="0" err="1">
                          <a:latin typeface="Times New Roman"/>
                          <a:ea typeface="Calibri"/>
                          <a:cs typeface="Times New Roman"/>
                        </a:rPr>
                        <a:t>Textview</a:t>
                      </a:r>
                      <a:endParaRPr lang="en-US" sz="1400" dirty="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dirty="0">
                          <a:latin typeface="Times New Roman"/>
                          <a:ea typeface="Calibri"/>
                          <a:cs typeface="Times New Roman"/>
                        </a:rPr>
                        <a:t>It displays the total amount that is received (i.e. principal amount+ interest).</a:t>
                      </a:r>
                      <a:endParaRPr lang="en-US" sz="1400" dirty="0">
                        <a:latin typeface="Calibri"/>
                        <a:ea typeface="Calibri"/>
                        <a:cs typeface="Times New Roman"/>
                      </a:endParaRPr>
                    </a:p>
                  </a:txBody>
                  <a:tcPr marL="68580" marR="68580" marT="0" marB="0"/>
                </a:tc>
              </a:tr>
              <a:tr h="1302261">
                <a:tc>
                  <a:txBody>
                    <a:bodyPr/>
                    <a:lstStyle/>
                    <a:p>
                      <a:pPr marL="0" marR="0">
                        <a:lnSpc>
                          <a:spcPct val="115000"/>
                        </a:lnSpc>
                        <a:spcBef>
                          <a:spcPts val="0"/>
                        </a:spcBef>
                        <a:spcAft>
                          <a:spcPts val="0"/>
                        </a:spcAft>
                      </a:pPr>
                      <a:r>
                        <a:rPr lang="en-US" sz="1400" b="1">
                          <a:solidFill>
                            <a:schemeClr val="accent3"/>
                          </a:solidFill>
                          <a:latin typeface="Times New Roman"/>
                          <a:ea typeface="Calibri"/>
                          <a:cs typeface="Times New Roman"/>
                        </a:rPr>
                        <a:t>Calculate</a:t>
                      </a:r>
                      <a:endParaRPr lang="en-US" sz="1400" b="1">
                        <a:solidFill>
                          <a:schemeClr val="accent3"/>
                        </a:solidFill>
                        <a:latin typeface="Calibri"/>
                        <a:ea typeface="Calibri"/>
                        <a:cs typeface="Times New Roman"/>
                      </a:endParaRPr>
                    </a:p>
                  </a:txBody>
                  <a:tcPr marL="68580" marR="68580" marT="0" marB="0">
                    <a:solidFill>
                      <a:schemeClr val="accent1"/>
                    </a:solidFill>
                  </a:tcPr>
                </a:tc>
                <a:tc>
                  <a:txBody>
                    <a:bodyPr/>
                    <a:lstStyle/>
                    <a:p>
                      <a:pPr marL="0" marR="0">
                        <a:lnSpc>
                          <a:spcPct val="115000"/>
                        </a:lnSpc>
                        <a:spcBef>
                          <a:spcPts val="0"/>
                        </a:spcBef>
                        <a:spcAft>
                          <a:spcPts val="0"/>
                        </a:spcAft>
                      </a:pPr>
                      <a:r>
                        <a:rPr lang="en-US" sz="1400">
                          <a:latin typeface="Times New Roman"/>
                          <a:ea typeface="Calibri"/>
                          <a:cs typeface="Times New Roman"/>
                        </a:rPr>
                        <a:t>Button</a:t>
                      </a:r>
                      <a:endParaRPr lang="en-US" sz="140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dirty="0">
                          <a:latin typeface="Times New Roman"/>
                          <a:ea typeface="Calibri"/>
                          <a:cs typeface="Times New Roman"/>
                        </a:rPr>
                        <a:t>On users click, it displays the your total current wealth in hand (invested amount in total)and the total amount you own(the total returns).</a:t>
                      </a:r>
                      <a:endParaRPr lang="en-US" sz="1400" dirty="0">
                        <a:latin typeface="Calibri"/>
                        <a:ea typeface="Calibri"/>
                        <a:cs typeface="Times New Roman"/>
                      </a:endParaRPr>
                    </a:p>
                  </a:txBody>
                  <a:tcPr marL="68580" marR="68580"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38</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4" name="Title 1048813"/>
          <p:cNvSpPr>
            <a:spLocks noGrp="1"/>
          </p:cNvSpPr>
          <p:nvPr>
            <p:ph type="title"/>
          </p:nvPr>
        </p:nvSpPr>
        <p:spPr>
          <a:xfrm>
            <a:off x="457200" y="274637"/>
            <a:ext cx="8229600" cy="868362"/>
          </a:xfrm>
          <a:prstGeom prst="rect">
            <a:avLst/>
          </a:prstGeom>
          <a:noFill/>
          <a:ln>
            <a:noFill/>
          </a:ln>
        </p:spPr>
        <p:txBody>
          <a:bodyPr vert="horz" lIns="91440" tIns="45720" rIns="91440" bIns="45720" anchor="ctr"/>
          <a:lstStyle>
            <a:lvl1pPr marL="0" indent="0" algn="ctr" rtl="0" fontAlgn="base" latinLnBrk="1">
              <a:lnSpc>
                <a:spcPct val="100000"/>
              </a:lnSpc>
              <a:spcBef>
                <a:spcPct val="0"/>
              </a:spcBef>
              <a:spcAft>
                <a:spcPct val="0"/>
              </a:spcAft>
              <a:buFontTx/>
              <a:buNone/>
              <a:defRPr sz="4400" b="0" i="0" u="none" baseline="0">
                <a:solidFill>
                  <a:schemeClr val="dk1"/>
                </a:solidFill>
                <a:latin typeface="Calibri" pitchFamily="34" charset="0"/>
                <a:sym typeface="Calibri" pitchFamily="34" charset="0"/>
              </a:defRPr>
            </a:lvl1pPr>
          </a:lstStyle>
          <a:p>
            <a:pPr lvl="0" eaLnBrk="1" latinLnBrk="1" hangingPunct="1"/>
            <a:r>
              <a:rPr lang="en-US" altLang="en-US" sz="4000" dirty="0">
                <a:solidFill>
                  <a:srgbClr val="FF0000"/>
                </a:solidFill>
                <a:latin typeface="Verdana" pitchFamily="34" charset="0"/>
                <a:ea typeface="Verdana" pitchFamily="34" charset="0"/>
              </a:rPr>
              <a:t>Financial Goals</a:t>
            </a:r>
          </a:p>
        </p:txBody>
      </p:sp>
      <p:pic>
        <p:nvPicPr>
          <p:cNvPr id="2097167" name="Content Placeholder 2097166"/>
          <p:cNvPicPr>
            <a:picLocks noGrp="1"/>
          </p:cNvPicPr>
          <p:nvPr>
            <p:ph idx="1"/>
          </p:nvPr>
        </p:nvPicPr>
        <p:blipFill>
          <a:blip r:embed="rId2" cstate="print"/>
          <a:srcRect/>
          <a:stretch>
            <a:fillRect/>
          </a:stretch>
        </p:blipFill>
        <p:spPr>
          <a:xfrm>
            <a:off x="3200400" y="1219200"/>
            <a:ext cx="2743200" cy="4873752"/>
          </a:xfrm>
          <a:prstGeom prst="rect">
            <a:avLst/>
          </a:prstGeom>
          <a:noFill/>
          <a:ln w="9525" cap="flat" cmpd="sng">
            <a:solidFill>
              <a:srgbClr val="376092">
                <a:alpha val="100000"/>
              </a:srgbClr>
            </a:solidFill>
            <a:prstDash val="solid"/>
            <a:round/>
          </a:ln>
        </p:spPr>
      </p:pic>
      <p:sp>
        <p:nvSpPr>
          <p:cNvPr id="1048815" name="TextBox 1048814"/>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8816" name="TextBox 1048815"/>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39</a:t>
            </a:fld>
            <a:endParaRPr lang="en-US" altLang="en-US" sz="1200">
              <a:solidFill>
                <a:srgbClr val="898989"/>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latin typeface="Verdana" pitchFamily="34" charset="0"/>
                <a:ea typeface="Verdana" pitchFamily="34" charset="0"/>
              </a:rPr>
              <a:t>INTRODUCTION</a:t>
            </a:r>
            <a:endParaRPr lang="en-US" dirty="0"/>
          </a:p>
        </p:txBody>
      </p:sp>
      <p:sp>
        <p:nvSpPr>
          <p:cNvPr id="3" name="Content Placeholder 2"/>
          <p:cNvSpPr>
            <a:spLocks noGrp="1"/>
          </p:cNvSpPr>
          <p:nvPr>
            <p:ph idx="1"/>
          </p:nvPr>
        </p:nvSpPr>
        <p:spPr>
          <a:xfrm>
            <a:off x="457200" y="1295400"/>
            <a:ext cx="8229600" cy="4876800"/>
          </a:xfrm>
        </p:spPr>
        <p:txBody>
          <a:bodyPr/>
          <a:lstStyle/>
          <a:p>
            <a:pPr>
              <a:buFont typeface="Wingdings" pitchFamily="2" charset="2"/>
              <a:buChar char="Ø"/>
            </a:pPr>
            <a:r>
              <a:rPr lang="en-US" altLang="en-US" sz="1800" dirty="0" smtClean="0">
                <a:latin typeface="Times New Roman" pitchFamily="18" charset="0"/>
                <a:cs typeface="Times New Roman" pitchFamily="18" charset="0"/>
              </a:rPr>
              <a:t>Managing </a:t>
            </a:r>
            <a:r>
              <a:rPr lang="en-US" altLang="en-US" sz="1800" dirty="0" smtClean="0">
                <a:latin typeface="Times New Roman" pitchFamily="18" charset="0"/>
                <a:cs typeface="Times New Roman" pitchFamily="18" charset="0"/>
              </a:rPr>
              <a:t>the present and future goals</a:t>
            </a:r>
            <a:r>
              <a:rPr lang="en-US" altLang="en-US" dirty="0" smtClean="0">
                <a:latin typeface="Times New Roman" pitchFamily="18" charset="0"/>
                <a:cs typeface="Times New Roman" pitchFamily="18" charset="0"/>
              </a:rPr>
              <a:t>.</a:t>
            </a:r>
          </a:p>
          <a:p>
            <a:pPr>
              <a:buFont typeface="Wingdings" pitchFamily="2" charset="2"/>
              <a:buChar char="Ø"/>
            </a:pPr>
            <a:r>
              <a:rPr lang="en-US" altLang="en-US" sz="1800" dirty="0" smtClean="0">
                <a:latin typeface="Times New Roman" pitchFamily="18" charset="0"/>
                <a:cs typeface="Times New Roman" pitchFamily="18" charset="0"/>
              </a:rPr>
              <a:t>Financial planning is the process of planning, accessing, setting, reviewing your                      financial goals for future as well as present terms.</a:t>
            </a:r>
          </a:p>
          <a:p>
            <a:pPr>
              <a:buFont typeface="Wingdings" pitchFamily="2" charset="2"/>
              <a:buChar char="Ø"/>
            </a:pPr>
            <a:r>
              <a:rPr lang="en-US" altLang="en-US" sz="1800" dirty="0" smtClean="0">
                <a:latin typeface="Times New Roman" pitchFamily="18" charset="0"/>
                <a:cs typeface="Times New Roman" pitchFamily="18" charset="0"/>
              </a:rPr>
              <a:t>Its not only about the investment criteria or the building wealth portion but also to             maintain and setting up everyday spending limit, planning for retirement, setting up         home loans, planning for a family, planning for children’s education, setting up life           insurance, accessing the amount of wealth that resides with oneself, making plans to achieve a certain amount of financial goal and much more. All of these facets are interconnected for a financial plan.</a:t>
            </a:r>
          </a:p>
          <a:p>
            <a:pPr lvl="0">
              <a:buFont typeface="Wingdings" pitchFamily="2" charset="2"/>
              <a:buChar char="Ø"/>
            </a:pPr>
            <a:r>
              <a:rPr lang="en-US" altLang="en-US" sz="1800" dirty="0" smtClean="0">
                <a:latin typeface="Times New Roman" pitchFamily="18" charset="0"/>
                <a:cs typeface="Times New Roman" pitchFamily="18" charset="0"/>
              </a:rPr>
              <a:t> Financial plans help you make more realistic plans, evaluate better alternatives and to give a thought in various perspectives and taking effective and essential decisions accordingly.</a:t>
            </a:r>
          </a:p>
          <a:p>
            <a:pPr>
              <a:buFont typeface="Wingdings" pitchFamily="2" charset="2"/>
              <a:buChar char="Ø"/>
            </a:pPr>
            <a:endParaRPr lang="en-US" altLang="en-US" sz="1800" dirty="0" smtClean="0">
              <a:latin typeface="Times New Roman" pitchFamily="18" charset="0"/>
              <a:cs typeface="Times New Roman" pitchFamily="18" charset="0"/>
            </a:endParaRPr>
          </a:p>
          <a:p>
            <a:pPr>
              <a:buFont typeface="Wingdings" pitchFamily="2" charset="2"/>
              <a:buChar char="Ø"/>
            </a:pPr>
            <a:endParaRPr lang="en-US" dirty="0"/>
          </a:p>
        </p:txBody>
      </p:sp>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4</a:t>
            </a:fld>
            <a:endParaRPr lang="en-US" altLang="en-US" sz="1200">
              <a:solidFill>
                <a:srgbClr val="898989"/>
              </a:solidFill>
            </a:endParaRPr>
          </a:p>
        </p:txBody>
      </p:sp>
      <p:sp>
        <p:nvSpPr>
          <p:cNvPr id="5" name="Footer Placeholder 4"/>
          <p:cNvSpPr>
            <a:spLocks noGrp="1"/>
          </p:cNvSpPr>
          <p:nvPr>
            <p:ph type="ftr" sz="quarter" idx="3"/>
          </p:nvPr>
        </p:nvSpPr>
        <p:spPr>
          <a:xfrm>
            <a:off x="3124200" y="6492875"/>
            <a:ext cx="2895600" cy="365125"/>
          </a:xfrm>
        </p:spPr>
        <p:txBody>
          <a:bodyPr/>
          <a:lstStyle/>
          <a:p>
            <a:pPr algn="ctr"/>
            <a:r>
              <a:rPr lang="en-US" altLang="en-US" sz="1200" dirty="0" smtClean="0">
                <a:solidFill>
                  <a:srgbClr val="898989"/>
                </a:solidFill>
              </a:rPr>
              <a:t>FINANCIAL PLANNER</a:t>
            </a:r>
          </a:p>
          <a:p>
            <a:pPr lvl="0" algn="ct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7" name="Title 1048816"/>
          <p:cNvSpPr>
            <a:spLocks noGrp="1"/>
          </p:cNvSpPr>
          <p:nvPr>
            <p:ph type="title"/>
          </p:nvPr>
        </p:nvSpPr>
        <p:spPr>
          <a:xfrm>
            <a:off x="457200" y="274637"/>
            <a:ext cx="8229600" cy="944562"/>
          </a:xfrm>
          <a:prstGeom prst="rect">
            <a:avLst/>
          </a:prstGeom>
          <a:noFill/>
          <a:ln>
            <a:noFill/>
          </a:ln>
        </p:spPr>
        <p:txBody>
          <a:bodyPr vert="horz" lIns="91440" tIns="45720" rIns="91440" bIns="45720" anchor="ctr"/>
          <a:lstStyle>
            <a:lvl1pPr marL="0" indent="0" algn="ctr" rtl="0" fontAlgn="base" latinLnBrk="1">
              <a:lnSpc>
                <a:spcPct val="100000"/>
              </a:lnSpc>
              <a:spcBef>
                <a:spcPct val="0"/>
              </a:spcBef>
              <a:spcAft>
                <a:spcPct val="0"/>
              </a:spcAft>
              <a:buFontTx/>
              <a:buNone/>
              <a:defRPr sz="4400" b="0" i="0" u="none" baseline="0">
                <a:solidFill>
                  <a:schemeClr val="dk1"/>
                </a:solidFill>
                <a:latin typeface="Calibri" pitchFamily="34" charset="0"/>
                <a:sym typeface="Calibri" pitchFamily="34" charset="0"/>
              </a:defRPr>
            </a:lvl1pPr>
          </a:lstStyle>
          <a:p>
            <a:pPr lvl="0" eaLnBrk="1" latinLnBrk="1" hangingPunct="1"/>
            <a:r>
              <a:rPr lang="en-US" altLang="en-US" sz="4000" dirty="0">
                <a:solidFill>
                  <a:srgbClr val="FF0000"/>
                </a:solidFill>
                <a:latin typeface="Verdana" pitchFamily="34" charset="0"/>
                <a:ea typeface="Verdana" pitchFamily="34" charset="0"/>
              </a:rPr>
              <a:t>Retirement </a:t>
            </a:r>
            <a:r>
              <a:rPr lang="en-US" altLang="en-US" sz="4000" dirty="0" smtClean="0">
                <a:solidFill>
                  <a:srgbClr val="FF0000"/>
                </a:solidFill>
                <a:latin typeface="Verdana" pitchFamily="34" charset="0"/>
                <a:ea typeface="Verdana" pitchFamily="34" charset="0"/>
              </a:rPr>
              <a:t>Plan-1</a:t>
            </a:r>
            <a:endParaRPr lang="en-US" altLang="en-US" sz="4000" dirty="0">
              <a:solidFill>
                <a:srgbClr val="FF0000"/>
              </a:solidFill>
              <a:latin typeface="Verdana" pitchFamily="34" charset="0"/>
              <a:ea typeface="Verdana" pitchFamily="34" charset="0"/>
            </a:endParaRPr>
          </a:p>
        </p:txBody>
      </p:sp>
      <p:pic>
        <p:nvPicPr>
          <p:cNvPr id="2097168" name="Content Placeholder 2097167"/>
          <p:cNvPicPr>
            <a:picLocks noGrp="1"/>
          </p:cNvPicPr>
          <p:nvPr>
            <p:ph idx="1"/>
          </p:nvPr>
        </p:nvPicPr>
        <p:blipFill>
          <a:blip r:embed="rId2" cstate="print"/>
          <a:srcRect/>
          <a:stretch>
            <a:fillRect/>
          </a:stretch>
        </p:blipFill>
        <p:spPr>
          <a:xfrm>
            <a:off x="3124200" y="1295400"/>
            <a:ext cx="2743200" cy="4873752"/>
          </a:xfrm>
          <a:prstGeom prst="rect">
            <a:avLst/>
          </a:prstGeom>
          <a:noFill/>
          <a:ln w="9525" cap="flat" cmpd="sng">
            <a:solidFill>
              <a:srgbClr val="376092">
                <a:alpha val="100000"/>
              </a:srgbClr>
            </a:solidFill>
            <a:prstDash val="solid"/>
            <a:round/>
          </a:ln>
        </p:spPr>
      </p:pic>
      <p:sp>
        <p:nvSpPr>
          <p:cNvPr id="1048818" name="TextBox 1048817"/>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8819" name="TextBox 1048818"/>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40</a:t>
            </a:fld>
            <a:endParaRPr lang="en-US" altLang="en-US" sz="1200">
              <a:solidFill>
                <a:srgbClr val="898989"/>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rgbClr val="FF0000"/>
                </a:solidFill>
                <a:latin typeface="Verdana" pitchFamily="34" charset="0"/>
                <a:ea typeface="Verdana" pitchFamily="34" charset="0"/>
              </a:rPr>
              <a:t>Retirement Plan-2</a:t>
            </a:r>
            <a:endParaRPr lang="en-US" dirty="0"/>
          </a:p>
        </p:txBody>
      </p:sp>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41</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pic>
        <p:nvPicPr>
          <p:cNvPr id="6" name="Content Placeholder 5"/>
          <p:cNvPicPr>
            <a:picLocks noGrp="1"/>
          </p:cNvPicPr>
          <p:nvPr>
            <p:ph idx="1"/>
          </p:nvPr>
        </p:nvPicPr>
        <p:blipFill>
          <a:blip r:embed="rId2" cstate="print"/>
          <a:srcRect/>
          <a:stretch>
            <a:fillRect/>
          </a:stretch>
        </p:blipFill>
        <p:spPr>
          <a:xfrm>
            <a:off x="3276600" y="1447800"/>
            <a:ext cx="2743200" cy="4873752"/>
          </a:xfrm>
          <a:prstGeom prst="rect">
            <a:avLst/>
          </a:prstGeom>
          <a:noFill/>
          <a:ln w="9525" cap="flat" cmpd="sng">
            <a:solidFill>
              <a:srgbClr val="376092">
                <a:alpha val="100000"/>
              </a:srgbClr>
            </a:solidFill>
            <a:prstDash val="solid"/>
            <a:rou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altLang="en-US" dirty="0" smtClean="0">
                <a:solidFill>
                  <a:srgbClr val="FF0000"/>
                </a:solidFill>
                <a:latin typeface="Verdana" pitchFamily="34" charset="0"/>
                <a:ea typeface="Verdana" pitchFamily="34" charset="0"/>
              </a:rPr>
              <a:t>Retirement Plan-3</a:t>
            </a:r>
            <a:endParaRPr lang="en-US" dirty="0"/>
          </a:p>
        </p:txBody>
      </p:sp>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42</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pic>
        <p:nvPicPr>
          <p:cNvPr id="6" name="Content Placeholder 5"/>
          <p:cNvPicPr>
            <a:picLocks noGrp="1"/>
          </p:cNvPicPr>
          <p:nvPr>
            <p:ph idx="1"/>
          </p:nvPr>
        </p:nvPicPr>
        <p:blipFill>
          <a:blip r:embed="rId2" cstate="print"/>
          <a:srcRect/>
          <a:stretch>
            <a:fillRect/>
          </a:stretch>
        </p:blipFill>
        <p:spPr>
          <a:xfrm>
            <a:off x="3276600" y="1371600"/>
            <a:ext cx="2743200" cy="4873752"/>
          </a:xfrm>
          <a:prstGeom prst="rect">
            <a:avLst/>
          </a:prstGeom>
          <a:noFill/>
          <a:ln w="9525" cap="flat" cmpd="sng">
            <a:solidFill>
              <a:srgbClr val="376092">
                <a:alpha val="100000"/>
              </a:srgbClr>
            </a:solidFill>
            <a:prstDash val="solid"/>
            <a:rou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08" name="Table 4194307"/>
          <p:cNvGraphicFramePr>
            <a:graphicFrameLocks/>
          </p:cNvGraphicFramePr>
          <p:nvPr/>
        </p:nvGraphicFramePr>
        <p:xfrm>
          <a:off x="228600" y="838200"/>
          <a:ext cx="8686800" cy="5398199"/>
        </p:xfrm>
        <a:graphic>
          <a:graphicData uri="http://schemas.openxmlformats.org/drawingml/2006/table">
            <a:tbl>
              <a:tblPr/>
              <a:tblGrid>
                <a:gridCol w="2895600"/>
                <a:gridCol w="2590800"/>
                <a:gridCol w="3200400"/>
              </a:tblGrid>
              <a:tr h="685800">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Data/UI element</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Data considerations</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Behavior considerations</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r>
              <a:tr h="597530">
                <a:tc>
                  <a:txBody>
                    <a:bodyPr/>
                    <a:lstStyle/>
                    <a:p>
                      <a:pPr lvl="0" algn="l" eaLnBrk="1" latinLnBrk="1" hangingPunct="1">
                        <a:lnSpc>
                          <a:spcPct val="115000"/>
                        </a:lnSpc>
                      </a:pPr>
                      <a:r>
                        <a:rPr lang="en-US" altLang="en-US" sz="1400" b="1" dirty="0">
                          <a:solidFill>
                            <a:srgbClr val="FFFFFF"/>
                          </a:solidFill>
                          <a:latin typeface="Times New Roman" pitchFamily="18" charset="0"/>
                          <a:cs typeface="Times New Roman" pitchFamily="18" charset="0"/>
                        </a:rPr>
                        <a:t>Current age</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a:solidFill>
                            <a:srgbClr val="000000"/>
                          </a:solidFill>
                          <a:latin typeface="Times New Roman" pitchFamily="18" charset="0"/>
                          <a:cs typeface="Times New Roman" pitchFamily="18" charset="0"/>
                        </a:rPr>
                        <a:t>edittext</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Mandatory </a:t>
                      </a:r>
                      <a:r>
                        <a:rPr lang="en-US" altLang="en-US" sz="1400" b="0" dirty="0" smtClean="0">
                          <a:solidFill>
                            <a:srgbClr val="000000"/>
                          </a:solidFill>
                          <a:latin typeface="Times New Roman" pitchFamily="18" charset="0"/>
                          <a:cs typeface="Times New Roman" pitchFamily="18" charset="0"/>
                        </a:rPr>
                        <a:t>field. it </a:t>
                      </a:r>
                      <a:r>
                        <a:rPr lang="en-US" altLang="en-US" sz="1400" b="0" dirty="0">
                          <a:solidFill>
                            <a:srgbClr val="000000"/>
                          </a:solidFill>
                          <a:latin typeface="Times New Roman" pitchFamily="18" charset="0"/>
                          <a:cs typeface="Times New Roman" pitchFamily="18" charset="0"/>
                        </a:rPr>
                        <a:t>displays the current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age </a:t>
                      </a:r>
                      <a:r>
                        <a:rPr lang="en-US" altLang="en-US" sz="1400" b="0" dirty="0">
                          <a:solidFill>
                            <a:srgbClr val="000000"/>
                          </a:solidFill>
                          <a:latin typeface="Times New Roman" pitchFamily="18" charset="0"/>
                          <a:cs typeface="Times New Roman" pitchFamily="18" charset="0"/>
                        </a:rPr>
                        <a:t>of the user as entered.</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r>
              <a:tr h="597530">
                <a:tc>
                  <a:txBody>
                    <a:bodyPr/>
                    <a:lstStyle/>
                    <a:p>
                      <a:pPr lvl="0" algn="l" eaLnBrk="1" latinLnBrk="1" hangingPunct="1">
                        <a:lnSpc>
                          <a:spcPct val="115000"/>
                        </a:lnSpc>
                      </a:pPr>
                      <a:r>
                        <a:rPr lang="en-US" altLang="en-US" sz="1400" b="1" dirty="0">
                          <a:solidFill>
                            <a:srgbClr val="FFFFFF"/>
                          </a:solidFill>
                          <a:latin typeface="Times New Roman" pitchFamily="18" charset="0"/>
                          <a:cs typeface="Times New Roman" pitchFamily="18" charset="0"/>
                        </a:rPr>
                        <a:t>Retirement age</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err="1">
                          <a:solidFill>
                            <a:srgbClr val="000000"/>
                          </a:solidFill>
                          <a:latin typeface="Times New Roman" pitchFamily="18" charset="0"/>
                          <a:cs typeface="Times New Roman" pitchFamily="18" charset="0"/>
                        </a:rPr>
                        <a:t>edittext</a:t>
                      </a:r>
                      <a:endParaRPr lang="en-US" altLang="en-US" sz="1400" b="0" dirty="0">
                        <a:solidFill>
                          <a:srgbClr val="000000"/>
                        </a:solidFill>
                        <a:latin typeface="Times New Roman" pitchFamily="18" charset="0"/>
                        <a:cs typeface="Times New Roman" pitchFamily="18" charset="0"/>
                      </a:endParaRP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Mandatory </a:t>
                      </a:r>
                      <a:r>
                        <a:rPr lang="en-US" altLang="en-US" sz="1400" b="0" dirty="0" smtClean="0">
                          <a:solidFill>
                            <a:srgbClr val="000000"/>
                          </a:solidFill>
                          <a:latin typeface="Times New Roman" pitchFamily="18" charset="0"/>
                          <a:cs typeface="Times New Roman" pitchFamily="18" charset="0"/>
                        </a:rPr>
                        <a:t>field. it </a:t>
                      </a:r>
                      <a:r>
                        <a:rPr lang="en-US" altLang="en-US" sz="1400" b="0" dirty="0">
                          <a:solidFill>
                            <a:srgbClr val="000000"/>
                          </a:solidFill>
                          <a:latin typeface="Times New Roman" pitchFamily="18" charset="0"/>
                          <a:cs typeface="Times New Roman" pitchFamily="18" charset="0"/>
                        </a:rPr>
                        <a:t>displays the retirement age of the user as entered.</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r>
              <a:tr h="1020226">
                <a:tc>
                  <a:txBody>
                    <a:bodyPr/>
                    <a:lstStyle/>
                    <a:p>
                      <a:pPr lvl="0" algn="l" eaLnBrk="1" latinLnBrk="1" hangingPunct="1">
                        <a:lnSpc>
                          <a:spcPct val="115000"/>
                        </a:lnSpc>
                      </a:pPr>
                      <a:r>
                        <a:rPr lang="en-US" altLang="en-US" sz="1400" b="1" dirty="0">
                          <a:solidFill>
                            <a:srgbClr val="FFFFFF"/>
                          </a:solidFill>
                          <a:latin typeface="Times New Roman" pitchFamily="18" charset="0"/>
                          <a:cs typeface="Times New Roman" pitchFamily="18" charset="0"/>
                        </a:rPr>
                        <a:t>Monthly expenses after retirement</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err="1">
                          <a:solidFill>
                            <a:srgbClr val="000000"/>
                          </a:solidFill>
                          <a:latin typeface="Times New Roman" pitchFamily="18" charset="0"/>
                          <a:cs typeface="Times New Roman" pitchFamily="18" charset="0"/>
                        </a:rPr>
                        <a:t>exietext</a:t>
                      </a:r>
                      <a:endParaRPr lang="en-US" altLang="en-US" sz="1400" b="0" dirty="0">
                        <a:solidFill>
                          <a:srgbClr val="000000"/>
                        </a:solidFill>
                        <a:latin typeface="Times New Roman" pitchFamily="18" charset="0"/>
                        <a:cs typeface="Times New Roman" pitchFamily="18" charset="0"/>
                      </a:endParaRP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Mandatory </a:t>
                      </a:r>
                      <a:r>
                        <a:rPr lang="en-US" altLang="en-US" sz="1400" b="0" dirty="0" smtClean="0">
                          <a:solidFill>
                            <a:srgbClr val="000000"/>
                          </a:solidFill>
                          <a:latin typeface="Times New Roman" pitchFamily="18" charset="0"/>
                          <a:cs typeface="Times New Roman" pitchFamily="18" charset="0"/>
                        </a:rPr>
                        <a:t>field.</a:t>
                      </a:r>
                      <a:r>
                        <a:rPr lang="en-US" altLang="en-US" sz="1400" b="0" baseline="0" dirty="0" smtClean="0">
                          <a:solidFill>
                            <a:srgbClr val="000000"/>
                          </a:solidFill>
                          <a:latin typeface="Times New Roman" pitchFamily="18" charset="0"/>
                          <a:cs typeface="Times New Roman" pitchFamily="18" charset="0"/>
                        </a:rPr>
                        <a:t> </a:t>
                      </a:r>
                      <a:r>
                        <a:rPr lang="en-US" altLang="en-US" sz="1400" b="0" dirty="0" smtClean="0">
                          <a:solidFill>
                            <a:srgbClr val="000000"/>
                          </a:solidFill>
                          <a:latin typeface="Times New Roman" pitchFamily="18" charset="0"/>
                          <a:cs typeface="Times New Roman" pitchFamily="18" charset="0"/>
                        </a:rPr>
                        <a:t>it </a:t>
                      </a:r>
                      <a:r>
                        <a:rPr lang="en-US" altLang="en-US" sz="1400" b="0" dirty="0">
                          <a:solidFill>
                            <a:srgbClr val="000000"/>
                          </a:solidFill>
                          <a:latin typeface="Times New Roman" pitchFamily="18" charset="0"/>
                          <a:cs typeface="Times New Roman" pitchFamily="18" charset="0"/>
                        </a:rPr>
                        <a:t>displays the </a:t>
                      </a:r>
                      <a:r>
                        <a:rPr lang="en-US" altLang="en-US" sz="1400" b="0" dirty="0" smtClean="0">
                          <a:solidFill>
                            <a:srgbClr val="000000"/>
                          </a:solidFill>
                          <a:latin typeface="Times New Roman" pitchFamily="18" charset="0"/>
                          <a:cs typeface="Times New Roman" pitchFamily="18" charset="0"/>
                        </a:rPr>
                        <a:t>monthly</a:t>
                      </a: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 </a:t>
                      </a:r>
                      <a:r>
                        <a:rPr lang="en-US" altLang="en-US" sz="1400" b="0" dirty="0">
                          <a:solidFill>
                            <a:srgbClr val="000000"/>
                          </a:solidFill>
                          <a:latin typeface="Times New Roman" pitchFamily="18" charset="0"/>
                          <a:cs typeface="Times New Roman" pitchFamily="18" charset="0"/>
                        </a:rPr>
                        <a:t>expenses that are actually needed or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rather </a:t>
                      </a:r>
                      <a:r>
                        <a:rPr lang="en-US" altLang="en-US" sz="1400" b="0" dirty="0">
                          <a:solidFill>
                            <a:srgbClr val="000000"/>
                          </a:solidFill>
                          <a:latin typeface="Times New Roman" pitchFamily="18" charset="0"/>
                          <a:cs typeface="Times New Roman" pitchFamily="18" charset="0"/>
                        </a:rPr>
                        <a:t>desired to have after retirement as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Entered.</a:t>
                      </a:r>
                      <a:endParaRPr lang="en-US" altLang="en-US" sz="1400" b="0" dirty="0">
                        <a:solidFill>
                          <a:srgbClr val="000000"/>
                        </a:solidFill>
                        <a:latin typeface="Times New Roman" pitchFamily="18" charset="0"/>
                        <a:cs typeface="Times New Roman" pitchFamily="18" charset="0"/>
                      </a:endParaRP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r>
              <a:tr h="1143000">
                <a:tc>
                  <a:txBody>
                    <a:bodyPr/>
                    <a:lstStyle/>
                    <a:p>
                      <a:pPr lvl="0" algn="l" eaLnBrk="1" latinLnBrk="1" hangingPunct="1">
                        <a:lnSpc>
                          <a:spcPct val="115000"/>
                        </a:lnSpc>
                      </a:pPr>
                      <a:r>
                        <a:rPr lang="en-US" altLang="en-US" sz="1400" b="1" dirty="0">
                          <a:solidFill>
                            <a:srgbClr val="FFFFFF"/>
                          </a:solidFill>
                          <a:latin typeface="Times New Roman" pitchFamily="18" charset="0"/>
                          <a:cs typeface="Times New Roman" pitchFamily="18" charset="0"/>
                        </a:rPr>
                        <a:t>Go</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button</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On users click, it proceeds further to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calculate </a:t>
                      </a:r>
                      <a:r>
                        <a:rPr lang="en-US" altLang="en-US" sz="1400" b="0" dirty="0">
                          <a:solidFill>
                            <a:srgbClr val="000000"/>
                          </a:solidFill>
                          <a:latin typeface="Times New Roman" pitchFamily="18" charset="0"/>
                          <a:cs typeface="Times New Roman" pitchFamily="18" charset="0"/>
                        </a:rPr>
                        <a:t>how much money is </a:t>
                      </a:r>
                      <a:r>
                        <a:rPr lang="en-US" altLang="en-US" sz="1400" b="0" dirty="0" smtClean="0">
                          <a:solidFill>
                            <a:srgbClr val="000000"/>
                          </a:solidFill>
                          <a:latin typeface="Times New Roman" pitchFamily="18" charset="0"/>
                          <a:cs typeface="Times New Roman" pitchFamily="18" charset="0"/>
                        </a:rPr>
                        <a:t>actually</a:t>
                      </a: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 required </a:t>
                      </a:r>
                      <a:r>
                        <a:rPr lang="en-US" altLang="en-US" sz="1400" b="0" dirty="0">
                          <a:solidFill>
                            <a:srgbClr val="000000"/>
                          </a:solidFill>
                          <a:latin typeface="Times New Roman" pitchFamily="18" charset="0"/>
                          <a:cs typeface="Times New Roman" pitchFamily="18" charset="0"/>
                        </a:rPr>
                        <a:t>in ordered to get that much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amount </a:t>
                      </a:r>
                      <a:r>
                        <a:rPr lang="en-US" altLang="en-US" sz="1400" b="0" dirty="0">
                          <a:solidFill>
                            <a:srgbClr val="000000"/>
                          </a:solidFill>
                          <a:latin typeface="Times New Roman" pitchFamily="18" charset="0"/>
                          <a:cs typeface="Times New Roman" pitchFamily="18" charset="0"/>
                        </a:rPr>
                        <a:t>of </a:t>
                      </a:r>
                      <a:r>
                        <a:rPr lang="en-US" altLang="en-US" sz="1400" b="0" dirty="0" smtClean="0">
                          <a:solidFill>
                            <a:srgbClr val="000000"/>
                          </a:solidFill>
                          <a:latin typeface="Times New Roman" pitchFamily="18" charset="0"/>
                          <a:cs typeface="Times New Roman" pitchFamily="18" charset="0"/>
                        </a:rPr>
                        <a:t>desired monthly expenses after retirement.</a:t>
                      </a:r>
                      <a:endParaRPr lang="en-US" altLang="en-US" sz="1400" b="0" dirty="0">
                        <a:solidFill>
                          <a:srgbClr val="000000"/>
                        </a:solidFill>
                        <a:latin typeface="Times New Roman" pitchFamily="18" charset="0"/>
                        <a:cs typeface="Times New Roman" pitchFamily="18" charset="0"/>
                      </a:endParaRP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r>
              <a:tr h="1289914">
                <a:tc>
                  <a:txBody>
                    <a:bodyPr/>
                    <a:lstStyle/>
                    <a:p>
                      <a:pPr lvl="0" algn="l" eaLnBrk="1" latinLnBrk="1" hangingPunct="1">
                        <a:lnSpc>
                          <a:spcPct val="115000"/>
                        </a:lnSpc>
                      </a:pPr>
                      <a:r>
                        <a:rPr lang="en-US" altLang="en-US" sz="1400" b="1" dirty="0">
                          <a:solidFill>
                            <a:srgbClr val="FFFFFF"/>
                          </a:solidFill>
                          <a:latin typeface="Times New Roman" pitchFamily="18" charset="0"/>
                          <a:cs typeface="Times New Roman" pitchFamily="18" charset="0"/>
                        </a:rPr>
                        <a:t>Next</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button</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On users click, it displays the result based on the monthly investment that is required to achieve that much amount. and also displays a pie chart, showing two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legnedaries:1.equity </a:t>
                      </a:r>
                      <a:r>
                        <a:rPr lang="en-US" altLang="en-US" sz="1400" b="0" dirty="0" smtClean="0">
                          <a:solidFill>
                            <a:srgbClr val="000000"/>
                          </a:solidFill>
                          <a:latin typeface="Times New Roman" pitchFamily="18" charset="0"/>
                          <a:cs typeface="Times New Roman" pitchFamily="18" charset="0"/>
                        </a:rPr>
                        <a:t>2.debt.</a:t>
                      </a:r>
                      <a:endParaRPr lang="en-US" altLang="en-US" sz="1400" b="0" dirty="0">
                        <a:solidFill>
                          <a:srgbClr val="000000"/>
                        </a:solidFill>
                        <a:latin typeface="Times New Roman" pitchFamily="18" charset="0"/>
                        <a:cs typeface="Times New Roman" pitchFamily="18" charset="0"/>
                      </a:endParaRP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r>
            </a:tbl>
          </a:graphicData>
        </a:graphic>
      </p:graphicFrame>
      <p:sp>
        <p:nvSpPr>
          <p:cNvPr id="1048849" name="TextBox 1048848"/>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8850" name="TextBox 1048849"/>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43</a:t>
            </a:fld>
            <a:endParaRPr lang="en-US" altLang="en-US" sz="1200">
              <a:solidFill>
                <a:srgbClr val="898989"/>
              </a:solidFill>
            </a:endParaRPr>
          </a:p>
        </p:txBody>
      </p:sp>
      <p:sp>
        <p:nvSpPr>
          <p:cNvPr id="1048851" name="Rectangle 1048850"/>
          <p:cNvSpPr/>
          <p:nvPr/>
        </p:nvSpPr>
        <p:spPr>
          <a:xfrm>
            <a:off x="533400" y="152400"/>
            <a:ext cx="8305800" cy="1138773"/>
          </a:xfrm>
          <a:prstGeom prst="rect">
            <a:avLst/>
          </a:prstGeom>
          <a:noFill/>
          <a:ln>
            <a:noFill/>
          </a:ln>
        </p:spPr>
        <p:txBody>
          <a:bodyPr vert="horz" wrap="square" lIns="91440" tIns="45720" rIns="91440" bIns="45720" anchor="t">
            <a:spAutoFit/>
          </a:bodyP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ctr">
              <a:spcBef>
                <a:spcPct val="0"/>
              </a:spcBef>
              <a:buFontTx/>
              <a:buNone/>
            </a:pPr>
            <a:r>
              <a:rPr lang="en-US" altLang="en-US" sz="4000" dirty="0">
                <a:solidFill>
                  <a:srgbClr val="4F81BD"/>
                </a:solidFill>
                <a:latin typeface="Verdana" pitchFamily="34" charset="0"/>
                <a:ea typeface="Verdana" pitchFamily="34" charset="0"/>
              </a:rPr>
              <a:t>Retirement Plan </a:t>
            </a:r>
            <a:r>
              <a:rPr lang="en-US" altLang="en-US" sz="4000" dirty="0" smtClean="0">
                <a:solidFill>
                  <a:srgbClr val="4F81BD"/>
                </a:solidFill>
                <a:latin typeface="Verdana" pitchFamily="34" charset="0"/>
                <a:ea typeface="Verdana" pitchFamily="34" charset="0"/>
              </a:rPr>
              <a:t>Specifications:</a:t>
            </a:r>
            <a:r>
              <a:rPr dirty="0"/>
              <a:t/>
            </a:r>
            <a:br>
              <a:rPr dirty="0"/>
            </a:br>
            <a:endParaRPr lang="en-US" altLang="en-US" sz="1400" b="1" dirty="0">
              <a:solidFill>
                <a:srgbClr val="4F81BD"/>
              </a:solidFill>
              <a:ea typeface="Times New Roman" pitchFamily="18" charset="0"/>
            </a:endParaRPr>
          </a:p>
          <a:p>
            <a:pPr marL="0" lvl="0" indent="0" algn="ctr">
              <a:spcBef>
                <a:spcPct val="0"/>
              </a:spcBef>
              <a:buFontTx/>
              <a:buNone/>
            </a:pPr>
            <a:endParaRPr lang="en-US" altLang="en-US" sz="14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2" name="Title 1048851"/>
          <p:cNvSpPr>
            <a:spLocks noGrp="1"/>
          </p:cNvSpPr>
          <p:nvPr>
            <p:ph type="title"/>
          </p:nvPr>
        </p:nvSpPr>
        <p:spPr>
          <a:xfrm>
            <a:off x="990600" y="228600"/>
            <a:ext cx="7054850" cy="995362"/>
          </a:xfrm>
          <a:prstGeom prst="rect">
            <a:avLst/>
          </a:prstGeom>
          <a:noFill/>
          <a:ln>
            <a:noFill/>
          </a:ln>
        </p:spPr>
        <p:txBody>
          <a:bodyPr vert="horz" lIns="91440" tIns="45720" rIns="91440" bIns="45720" anchor="ctr"/>
          <a:lstStyle>
            <a:lvl1pPr marL="0" indent="0" algn="ctr" rtl="0" fontAlgn="base" latinLnBrk="1">
              <a:lnSpc>
                <a:spcPct val="100000"/>
              </a:lnSpc>
              <a:spcBef>
                <a:spcPct val="0"/>
              </a:spcBef>
              <a:spcAft>
                <a:spcPct val="0"/>
              </a:spcAft>
              <a:buFontTx/>
              <a:buNone/>
              <a:defRPr sz="4400" b="0" i="0" u="none" baseline="0">
                <a:solidFill>
                  <a:schemeClr val="dk1"/>
                </a:solidFill>
                <a:latin typeface="Calibri" pitchFamily="34" charset="0"/>
                <a:sym typeface="Calibri" pitchFamily="34" charset="0"/>
              </a:defRPr>
            </a:lvl1pPr>
          </a:lstStyle>
          <a:p>
            <a:pPr lvl="0" eaLnBrk="1" latinLnBrk="1" hangingPunct="1"/>
            <a:r>
              <a:rPr lang="en-US" altLang="en-US" sz="4000" dirty="0">
                <a:solidFill>
                  <a:srgbClr val="FF0000"/>
                </a:solidFill>
                <a:latin typeface="Verdana" pitchFamily="34" charset="0"/>
                <a:ea typeface="Verdana" pitchFamily="34" charset="0"/>
              </a:rPr>
              <a:t>House </a:t>
            </a:r>
            <a:r>
              <a:rPr lang="en-US" altLang="en-US" sz="4000" dirty="0" smtClean="0">
                <a:solidFill>
                  <a:srgbClr val="FF0000"/>
                </a:solidFill>
                <a:latin typeface="Verdana" pitchFamily="34" charset="0"/>
                <a:ea typeface="Verdana" pitchFamily="34" charset="0"/>
              </a:rPr>
              <a:t>Plan-1</a:t>
            </a:r>
            <a:endParaRPr lang="en-US" altLang="en-US" sz="4000" dirty="0">
              <a:solidFill>
                <a:srgbClr val="FF0000"/>
              </a:solidFill>
              <a:latin typeface="Verdana" pitchFamily="34" charset="0"/>
              <a:ea typeface="Verdana" pitchFamily="34" charset="0"/>
            </a:endParaRPr>
          </a:p>
        </p:txBody>
      </p:sp>
      <p:pic>
        <p:nvPicPr>
          <p:cNvPr id="2097171" name="Content Placeholder 2097170"/>
          <p:cNvPicPr>
            <a:picLocks noGrp="1"/>
          </p:cNvPicPr>
          <p:nvPr>
            <p:ph idx="1"/>
          </p:nvPr>
        </p:nvPicPr>
        <p:blipFill>
          <a:blip r:embed="rId2" cstate="print"/>
          <a:srcRect/>
          <a:stretch>
            <a:fillRect/>
          </a:stretch>
        </p:blipFill>
        <p:spPr>
          <a:xfrm>
            <a:off x="3124200" y="1295400"/>
            <a:ext cx="2743200" cy="4873752"/>
          </a:xfrm>
          <a:prstGeom prst="rect">
            <a:avLst/>
          </a:prstGeom>
          <a:noFill/>
          <a:ln w="9525" cap="flat" cmpd="sng">
            <a:solidFill>
              <a:srgbClr val="376092">
                <a:alpha val="100000"/>
              </a:srgbClr>
            </a:solidFill>
            <a:prstDash val="solid"/>
            <a:round/>
          </a:ln>
        </p:spPr>
      </p:pic>
      <p:sp>
        <p:nvSpPr>
          <p:cNvPr id="1048853" name="TextBox 1048852"/>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8854" name="TextBox 1048853"/>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44</a:t>
            </a:fld>
            <a:endParaRPr lang="en-US" altLang="en-US" sz="1200">
              <a:solidFill>
                <a:srgbClr val="898989"/>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09" name="Table 4194308"/>
          <p:cNvGraphicFramePr>
            <a:graphicFrameLocks/>
          </p:cNvGraphicFramePr>
          <p:nvPr/>
        </p:nvGraphicFramePr>
        <p:xfrm>
          <a:off x="457200" y="1066800"/>
          <a:ext cx="8305800" cy="4648200"/>
        </p:xfrm>
        <a:graphic>
          <a:graphicData uri="http://schemas.openxmlformats.org/drawingml/2006/table">
            <a:tbl>
              <a:tblPr/>
              <a:tblGrid>
                <a:gridCol w="2768600"/>
                <a:gridCol w="2587477"/>
                <a:gridCol w="2949723"/>
              </a:tblGrid>
              <a:tr h="838200">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Data/UI elements</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Data considerations</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Behavior considerations</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r>
              <a:tr h="808617">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Apartment price</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a:solidFill>
                            <a:srgbClr val="000000"/>
                          </a:solidFill>
                          <a:latin typeface="Times New Roman" pitchFamily="18" charset="0"/>
                          <a:ea typeface="Calibri" pitchFamily="34" charset="0"/>
                        </a:rPr>
                        <a:t>Text entry field</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Mandatory field. It displays the price </a:t>
                      </a:r>
                      <a:endParaRPr lang="en-US" altLang="en-US" sz="1400" b="0" dirty="0" smtClean="0">
                        <a:solidFill>
                          <a:srgbClr val="000000"/>
                        </a:solidFill>
                        <a:latin typeface="Times New Roman" pitchFamily="18" charset="0"/>
                        <a:ea typeface="Calibri" pitchFamily="34"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of </a:t>
                      </a:r>
                      <a:r>
                        <a:rPr lang="en-US" altLang="en-US" sz="1400" b="0" dirty="0">
                          <a:solidFill>
                            <a:srgbClr val="000000"/>
                          </a:solidFill>
                          <a:latin typeface="Times New Roman" pitchFamily="18" charset="0"/>
                          <a:ea typeface="Calibri" pitchFamily="34" charset="0"/>
                        </a:rPr>
                        <a:t>the apartment as entered.</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r>
              <a:tr h="808617">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Down payment</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a:solidFill>
                            <a:srgbClr val="000000"/>
                          </a:solidFill>
                          <a:latin typeface="Times New Roman" pitchFamily="18" charset="0"/>
                          <a:ea typeface="Calibri" pitchFamily="34" charset="0"/>
                        </a:rPr>
                        <a:t>Text entry field</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a:solidFill>
                            <a:srgbClr val="000000"/>
                          </a:solidFill>
                          <a:latin typeface="Times New Roman" pitchFamily="18" charset="0"/>
                          <a:ea typeface="Calibri" pitchFamily="34" charset="0"/>
                        </a:rPr>
                        <a:t>Mandatory field.it displays the amount that  is to be paid in advance.</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r>
              <a:tr h="648466">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In how many years you want to </a:t>
                      </a:r>
                      <a:endParaRPr lang="en-US" altLang="en-US" sz="1400" b="1" dirty="0" smtClean="0">
                        <a:solidFill>
                          <a:srgbClr val="FFFFFF"/>
                        </a:solidFill>
                        <a:latin typeface="Times New Roman" pitchFamily="18" charset="0"/>
                        <a:ea typeface="Calibri" pitchFamily="34" charset="0"/>
                      </a:endParaRPr>
                    </a:p>
                    <a:p>
                      <a:pPr lvl="0" algn="l" eaLnBrk="1" latinLnBrk="1" hangingPunct="1">
                        <a:lnSpc>
                          <a:spcPct val="115000"/>
                        </a:lnSpc>
                      </a:pPr>
                      <a:r>
                        <a:rPr lang="en-US" altLang="en-US" sz="1400" b="1" dirty="0" smtClean="0">
                          <a:solidFill>
                            <a:srgbClr val="FFFFFF"/>
                          </a:solidFill>
                          <a:latin typeface="Times New Roman" pitchFamily="18" charset="0"/>
                          <a:ea typeface="Calibri" pitchFamily="34" charset="0"/>
                        </a:rPr>
                        <a:t>buy </a:t>
                      </a:r>
                      <a:r>
                        <a:rPr lang="en-US" altLang="en-US" sz="1400" b="1" dirty="0">
                          <a:solidFill>
                            <a:srgbClr val="FFFFFF"/>
                          </a:solidFill>
                          <a:latin typeface="Times New Roman" pitchFamily="18" charset="0"/>
                          <a:ea typeface="Calibri" pitchFamily="34" charset="0"/>
                        </a:rPr>
                        <a:t>the house?</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Text entry field</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Mandatory </a:t>
                      </a:r>
                      <a:r>
                        <a:rPr lang="en-US" altLang="en-US" sz="1400" b="0" dirty="0" smtClean="0">
                          <a:solidFill>
                            <a:srgbClr val="000000"/>
                          </a:solidFill>
                          <a:latin typeface="Times New Roman" pitchFamily="18" charset="0"/>
                          <a:ea typeface="Calibri" pitchFamily="34" charset="0"/>
                        </a:rPr>
                        <a:t>field. it </a:t>
                      </a:r>
                      <a:r>
                        <a:rPr lang="en-US" altLang="en-US" sz="1400" b="0" dirty="0">
                          <a:solidFill>
                            <a:srgbClr val="000000"/>
                          </a:solidFill>
                          <a:latin typeface="Times New Roman" pitchFamily="18" charset="0"/>
                          <a:ea typeface="Calibri" pitchFamily="34" charset="0"/>
                        </a:rPr>
                        <a:t>displays the tenure </a:t>
                      </a:r>
                      <a:endParaRPr lang="en-US" altLang="en-US" sz="1400" b="0" dirty="0" smtClean="0">
                        <a:solidFill>
                          <a:srgbClr val="000000"/>
                        </a:solidFill>
                        <a:latin typeface="Times New Roman" pitchFamily="18" charset="0"/>
                        <a:ea typeface="Calibri" pitchFamily="34"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as </a:t>
                      </a:r>
                      <a:r>
                        <a:rPr lang="en-US" altLang="en-US" sz="1400" b="0" dirty="0">
                          <a:solidFill>
                            <a:srgbClr val="000000"/>
                          </a:solidFill>
                          <a:latin typeface="Times New Roman" pitchFamily="18" charset="0"/>
                          <a:ea typeface="Calibri" pitchFamily="34" charset="0"/>
                        </a:rPr>
                        <a:t>entered.</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r>
              <a:tr h="1544300">
                <a:tc>
                  <a:txBody>
                    <a:bodyPr/>
                    <a:lstStyle/>
                    <a:p>
                      <a:pPr lvl="0" algn="l" eaLnBrk="1" latinLnBrk="1" hangingPunct="1">
                        <a:lnSpc>
                          <a:spcPct val="115000"/>
                        </a:lnSpc>
                      </a:pPr>
                      <a:r>
                        <a:rPr lang="en-US" altLang="en-US" sz="1400" b="1">
                          <a:solidFill>
                            <a:srgbClr val="FFFFFF"/>
                          </a:solidFill>
                          <a:latin typeface="Times New Roman" pitchFamily="18" charset="0"/>
                          <a:ea typeface="Calibri" pitchFamily="34" charset="0"/>
                        </a:rPr>
                        <a:t>Ok</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Button</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On users click, it displays that in how many years(as per the tenure entered) ,how much monthly investment is </a:t>
                      </a:r>
                      <a:endParaRPr lang="en-US" altLang="en-US" sz="1400" b="0" dirty="0" smtClean="0">
                        <a:solidFill>
                          <a:srgbClr val="000000"/>
                        </a:solidFill>
                        <a:latin typeface="Times New Roman" pitchFamily="18" charset="0"/>
                        <a:ea typeface="Calibri" pitchFamily="34"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required  </a:t>
                      </a:r>
                      <a:r>
                        <a:rPr lang="en-US" altLang="en-US" sz="1400" b="0" dirty="0">
                          <a:solidFill>
                            <a:srgbClr val="000000"/>
                          </a:solidFill>
                          <a:latin typeface="Times New Roman" pitchFamily="18" charset="0"/>
                          <a:ea typeface="Calibri" pitchFamily="34" charset="0"/>
                        </a:rPr>
                        <a:t>to make the threshold of the down payment.</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r>
            </a:tbl>
          </a:graphicData>
        </a:graphic>
      </p:graphicFrame>
      <p:sp>
        <p:nvSpPr>
          <p:cNvPr id="1048900" name="TextBox 1048899"/>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8901" name="TextBox 1048900"/>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45</a:t>
            </a:fld>
            <a:endParaRPr lang="en-US" altLang="en-US" sz="1200">
              <a:solidFill>
                <a:srgbClr val="898989"/>
              </a:solidFill>
            </a:endParaRPr>
          </a:p>
        </p:txBody>
      </p:sp>
      <p:sp>
        <p:nvSpPr>
          <p:cNvPr id="1048902" name="Rectangle 1048901"/>
          <p:cNvSpPr/>
          <p:nvPr/>
        </p:nvSpPr>
        <p:spPr>
          <a:xfrm>
            <a:off x="1066800" y="-47798"/>
            <a:ext cx="7924800" cy="959197"/>
          </a:xfrm>
          <a:prstGeom prst="rect">
            <a:avLst/>
          </a:prstGeom>
          <a:noFill/>
          <a:ln>
            <a:noFill/>
          </a:ln>
        </p:spPr>
        <p:txBody>
          <a:bodyPr vert="horz" wrap="square" lIns="0" tIns="126960" rIns="0" bIns="0" anchor="ctr">
            <a:spAutoFit/>
          </a:bodyP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ctr">
              <a:spcBef>
                <a:spcPct val="0"/>
              </a:spcBef>
              <a:buFontTx/>
              <a:buNone/>
            </a:pPr>
            <a:r>
              <a:rPr lang="en-US" altLang="en-US" sz="4000" dirty="0">
                <a:solidFill>
                  <a:srgbClr val="4F81BD"/>
                </a:solidFill>
                <a:latin typeface="Verdana" pitchFamily="34" charset="0"/>
                <a:ea typeface="Verdana" pitchFamily="34" charset="0"/>
              </a:rPr>
              <a:t>House Plan Specifications:</a:t>
            </a:r>
          </a:p>
          <a:p>
            <a:pPr marL="0" lvl="0" indent="0" algn="ctr">
              <a:spcBef>
                <a:spcPct val="0"/>
              </a:spcBef>
              <a:buFontTx/>
              <a:buNone/>
            </a:pPr>
            <a:endParaRPr lang="en-US" altLang="en-US" sz="1400" dirty="0">
              <a:latin typeface="Arial" pitchFamily="34"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rgbClr val="FF0000"/>
                </a:solidFill>
                <a:latin typeface="Verdana" pitchFamily="34" charset="0"/>
                <a:ea typeface="Verdana" pitchFamily="34" charset="0"/>
              </a:rPr>
              <a:t>House Plan-2</a:t>
            </a:r>
            <a:endParaRPr lang="en-US" dirty="0"/>
          </a:p>
        </p:txBody>
      </p:sp>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46</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pic>
        <p:nvPicPr>
          <p:cNvPr id="6" name="Content Placeholder 5"/>
          <p:cNvPicPr>
            <a:picLocks noGrp="1"/>
          </p:cNvPicPr>
          <p:nvPr>
            <p:ph idx="1"/>
          </p:nvPr>
        </p:nvPicPr>
        <p:blipFill>
          <a:blip r:embed="rId2" cstate="print"/>
          <a:srcRect/>
          <a:stretch>
            <a:fillRect/>
          </a:stretch>
        </p:blipFill>
        <p:spPr>
          <a:xfrm>
            <a:off x="3276600" y="1295400"/>
            <a:ext cx="2743200" cy="4873752"/>
          </a:xfrm>
          <a:prstGeom prst="rect">
            <a:avLst/>
          </a:prstGeom>
          <a:noFill/>
          <a:ln w="9525" cap="flat" cmpd="sng">
            <a:solidFill>
              <a:srgbClr val="376092">
                <a:alpha val="100000"/>
              </a:srgbClr>
            </a:solidFill>
            <a:prstDash val="solid"/>
            <a:rou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nvPr>
        </p:nvGraphicFramePr>
        <p:xfrm>
          <a:off x="457200" y="762000"/>
          <a:ext cx="8229600" cy="5133416"/>
        </p:xfrm>
        <a:graphic>
          <a:graphicData uri="http://schemas.openxmlformats.org/drawingml/2006/table">
            <a:tbl>
              <a:tblPr firstRow="1" bandRow="1">
                <a:tableStyleId>{5C22544A-7EE6-4342-B048-85BDC9FD1C3A}</a:tableStyleId>
              </a:tblPr>
              <a:tblGrid>
                <a:gridCol w="2743200"/>
                <a:gridCol w="2514600"/>
                <a:gridCol w="2971800"/>
              </a:tblGrid>
              <a:tr h="1095610">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Data/UI elements</a:t>
                      </a:r>
                    </a:p>
                  </a:txBody>
                  <a:tcPr marL="68580" marR="68580" marT="0" marB="0"/>
                </a:tc>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Data considerations</a:t>
                      </a:r>
                    </a:p>
                  </a:txBody>
                  <a:tcPr marL="68580" marR="68580" marT="0" marB="0"/>
                </a:tc>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Behavior considerations</a:t>
                      </a:r>
                    </a:p>
                  </a:txBody>
                  <a:tcPr marL="68580" marR="68580" marT="0" marB="0"/>
                </a:tc>
              </a:tr>
              <a:tr h="1164010">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Calculate EMI</a:t>
                      </a:r>
                    </a:p>
                  </a:txBody>
                  <a:tcPr marL="68580" marR="68580" marT="0" marB="0">
                    <a:solidFill>
                      <a:schemeClr val="accent1"/>
                    </a:solidFill>
                  </a:tcPr>
                </a:tc>
                <a:tc>
                  <a:txBody>
                    <a:bodyPr/>
                    <a:lstStyle/>
                    <a:p>
                      <a:pPr lvl="0" algn="l" eaLnBrk="1" latinLnBrk="1" hangingPunct="1">
                        <a:lnSpc>
                          <a:spcPct val="115000"/>
                        </a:lnSpc>
                      </a:pPr>
                      <a:r>
                        <a:rPr lang="en-US" altLang="en-US" sz="1400" b="0">
                          <a:solidFill>
                            <a:srgbClr val="000000"/>
                          </a:solidFill>
                          <a:latin typeface="Times New Roman" pitchFamily="18" charset="0"/>
                          <a:ea typeface="Calibri" pitchFamily="34" charset="0"/>
                        </a:rPr>
                        <a:t>Button</a:t>
                      </a:r>
                    </a:p>
                  </a:txBody>
                  <a:tcPr marL="68580" marR="68580"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On users click, it displays the monthly deposit that is need to make in order </a:t>
                      </a:r>
                      <a:endParaRPr lang="en-US" altLang="en-US" sz="1400" b="0" dirty="0" smtClean="0">
                        <a:solidFill>
                          <a:srgbClr val="000000"/>
                        </a:solidFill>
                        <a:latin typeface="Times New Roman" pitchFamily="18" charset="0"/>
                        <a:ea typeface="Calibri" pitchFamily="34"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to </a:t>
                      </a:r>
                      <a:r>
                        <a:rPr lang="en-US" altLang="en-US" sz="1400" b="0" dirty="0">
                          <a:solidFill>
                            <a:srgbClr val="000000"/>
                          </a:solidFill>
                          <a:latin typeface="Times New Roman" pitchFamily="18" charset="0"/>
                          <a:ea typeface="Calibri" pitchFamily="34" charset="0"/>
                        </a:rPr>
                        <a:t>pay back the apartment </a:t>
                      </a:r>
                      <a:r>
                        <a:rPr lang="en-US" altLang="en-US" sz="1400" b="0" dirty="0" smtClean="0">
                          <a:solidFill>
                            <a:srgbClr val="000000"/>
                          </a:solidFill>
                          <a:latin typeface="Times New Roman" pitchFamily="18" charset="0"/>
                          <a:ea typeface="Calibri" pitchFamily="34" charset="0"/>
                        </a:rPr>
                        <a:t>price (apart</a:t>
                      </a:r>
                      <a:endParaRPr lang="en-US" altLang="en-US" sz="1400" b="0" dirty="0" smtClean="0">
                        <a:solidFill>
                          <a:srgbClr val="000000"/>
                        </a:solidFill>
                        <a:latin typeface="Times New Roman" pitchFamily="18" charset="0"/>
                        <a:ea typeface="Calibri" pitchFamily="34"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 </a:t>
                      </a:r>
                      <a:r>
                        <a:rPr lang="en-US" altLang="en-US" sz="1400" b="0" dirty="0">
                          <a:solidFill>
                            <a:srgbClr val="000000"/>
                          </a:solidFill>
                          <a:latin typeface="Times New Roman" pitchFamily="18" charset="0"/>
                          <a:ea typeface="Calibri" pitchFamily="34" charset="0"/>
                        </a:rPr>
                        <a:t>from the down payment) </a:t>
                      </a:r>
                    </a:p>
                  </a:txBody>
                  <a:tcPr marL="68580" marR="68580" marT="0" marB="0"/>
                </a:tc>
              </a:tr>
              <a:tr h="776008">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Rate of interest(%)</a:t>
                      </a:r>
                    </a:p>
                  </a:txBody>
                  <a:tcPr marL="68580" marR="68580" marT="0" marB="0">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Text entry field</a:t>
                      </a:r>
                    </a:p>
                  </a:txBody>
                  <a:tcPr marL="68580" marR="68580"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Mandatory </a:t>
                      </a:r>
                      <a:r>
                        <a:rPr lang="en-US" altLang="en-US" sz="1400" b="0" dirty="0" smtClean="0">
                          <a:solidFill>
                            <a:srgbClr val="000000"/>
                          </a:solidFill>
                          <a:latin typeface="Times New Roman" pitchFamily="18" charset="0"/>
                          <a:ea typeface="Calibri" pitchFamily="34" charset="0"/>
                        </a:rPr>
                        <a:t>field. it </a:t>
                      </a:r>
                      <a:r>
                        <a:rPr lang="en-US" altLang="en-US" sz="1400" b="0" dirty="0">
                          <a:solidFill>
                            <a:srgbClr val="000000"/>
                          </a:solidFill>
                          <a:latin typeface="Times New Roman" pitchFamily="18" charset="0"/>
                          <a:ea typeface="Calibri" pitchFamily="34" charset="0"/>
                        </a:rPr>
                        <a:t>displays the rate of </a:t>
                      </a:r>
                      <a:endParaRPr lang="en-US" altLang="en-US" sz="1400" b="0" dirty="0" smtClean="0">
                        <a:solidFill>
                          <a:srgbClr val="000000"/>
                        </a:solidFill>
                        <a:latin typeface="Times New Roman" pitchFamily="18" charset="0"/>
                        <a:ea typeface="Calibri" pitchFamily="34"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interest </a:t>
                      </a:r>
                      <a:r>
                        <a:rPr lang="en-US" altLang="en-US" sz="1400" b="0" dirty="0">
                          <a:solidFill>
                            <a:srgbClr val="000000"/>
                          </a:solidFill>
                          <a:latin typeface="Times New Roman" pitchFamily="18" charset="0"/>
                          <a:ea typeface="Calibri" pitchFamily="34" charset="0"/>
                        </a:rPr>
                        <a:t>i.e. levied on the amount.</a:t>
                      </a:r>
                    </a:p>
                  </a:txBody>
                  <a:tcPr marL="68580" marR="68580" marT="0" marB="0"/>
                </a:tc>
              </a:tr>
              <a:tr h="545772">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Duration(year)</a:t>
                      </a:r>
                    </a:p>
                  </a:txBody>
                  <a:tcPr marL="68580" marR="68580" marT="0" marB="0">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Text entry field</a:t>
                      </a:r>
                    </a:p>
                  </a:txBody>
                  <a:tcPr marL="68580" marR="68580" marT="0" marB="0"/>
                </a:tc>
                <a:tc>
                  <a:txBody>
                    <a:bodyPr/>
                    <a:lstStyle/>
                    <a:p>
                      <a:pPr lvl="0" algn="l" eaLnBrk="1" latinLnBrk="1" hangingPunct="1">
                        <a:lnSpc>
                          <a:spcPct val="115000"/>
                        </a:lnSpc>
                      </a:pPr>
                      <a:r>
                        <a:rPr lang="en-US" altLang="en-US" sz="1400" b="0">
                          <a:solidFill>
                            <a:srgbClr val="000000"/>
                          </a:solidFill>
                          <a:latin typeface="Times New Roman" pitchFamily="18" charset="0"/>
                          <a:ea typeface="Calibri" pitchFamily="34" charset="0"/>
                        </a:rPr>
                        <a:t>It displays the tenure as entered.</a:t>
                      </a:r>
                    </a:p>
                  </a:txBody>
                  <a:tcPr marL="68580" marR="68580" marT="0" marB="0"/>
                </a:tc>
              </a:tr>
              <a:tr h="776008">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For the rest</a:t>
                      </a:r>
                    </a:p>
                  </a:txBody>
                  <a:tcPr marL="68580" marR="68580" marT="0" marB="0">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Text entry field</a:t>
                      </a:r>
                    </a:p>
                  </a:txBody>
                  <a:tcPr marL="68580" marR="68580"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It displays the amount </a:t>
                      </a:r>
                      <a:r>
                        <a:rPr lang="en-US" altLang="en-US" sz="1400" b="0" baseline="0" dirty="0" smtClean="0">
                          <a:solidFill>
                            <a:srgbClr val="000000"/>
                          </a:solidFill>
                          <a:latin typeface="Times New Roman" pitchFamily="18" charset="0"/>
                          <a:ea typeface="Calibri" pitchFamily="34" charset="0"/>
                        </a:rPr>
                        <a:t> </a:t>
                      </a:r>
                      <a:r>
                        <a:rPr lang="en-US" altLang="en-US" sz="1400" b="0" dirty="0" smtClean="0">
                          <a:solidFill>
                            <a:srgbClr val="000000"/>
                          </a:solidFill>
                          <a:latin typeface="Times New Roman" pitchFamily="18" charset="0"/>
                          <a:ea typeface="Calibri" pitchFamily="34" charset="0"/>
                        </a:rPr>
                        <a:t>EMI required </a:t>
                      </a: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to </a:t>
                      </a:r>
                      <a:r>
                        <a:rPr lang="en-US" altLang="en-US" sz="1400" b="0" dirty="0">
                          <a:solidFill>
                            <a:srgbClr val="000000"/>
                          </a:solidFill>
                          <a:latin typeface="Times New Roman" pitchFamily="18" charset="0"/>
                          <a:ea typeface="Calibri" pitchFamily="34" charset="0"/>
                        </a:rPr>
                        <a:t>pay the rest amount.</a:t>
                      </a:r>
                    </a:p>
                  </a:txBody>
                  <a:tcPr marL="68580" marR="68580" marT="0" marB="0"/>
                </a:tc>
              </a:tr>
              <a:tr h="776008">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Calculate</a:t>
                      </a:r>
                    </a:p>
                  </a:txBody>
                  <a:tcPr marL="68580" marR="68580" marT="0" marB="0">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Button</a:t>
                      </a:r>
                    </a:p>
                  </a:txBody>
                  <a:tcPr marL="68580" marR="68580"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On users click, it displays the </a:t>
                      </a:r>
                      <a:r>
                        <a:rPr lang="en-US" altLang="en-US" sz="1400" b="0" dirty="0" smtClean="0">
                          <a:solidFill>
                            <a:srgbClr val="000000"/>
                          </a:solidFill>
                          <a:latin typeface="Times New Roman" pitchFamily="18" charset="0"/>
                          <a:ea typeface="Calibri" pitchFamily="34" charset="0"/>
                        </a:rPr>
                        <a:t>EMI</a:t>
                      </a:r>
                      <a:r>
                        <a:rPr lang="en-US" altLang="en-US" sz="1400" b="0" baseline="0" dirty="0" smtClean="0">
                          <a:solidFill>
                            <a:srgbClr val="000000"/>
                          </a:solidFill>
                          <a:latin typeface="Times New Roman" pitchFamily="18" charset="0"/>
                          <a:ea typeface="Calibri" pitchFamily="34" charset="0"/>
                        </a:rPr>
                        <a:t>    </a:t>
                      </a: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result </a:t>
                      </a:r>
                      <a:r>
                        <a:rPr lang="en-US" altLang="en-US" sz="1400" b="0" dirty="0">
                          <a:solidFill>
                            <a:srgbClr val="000000"/>
                          </a:solidFill>
                          <a:latin typeface="Times New Roman" pitchFamily="18" charset="0"/>
                          <a:ea typeface="Calibri" pitchFamily="34" charset="0"/>
                        </a:rPr>
                        <a:t>based on the above details </a:t>
                      </a:r>
                      <a:r>
                        <a:rPr lang="en-US" altLang="en-US" sz="1400" b="0" dirty="0" smtClean="0">
                          <a:solidFill>
                            <a:srgbClr val="000000"/>
                          </a:solidFill>
                          <a:latin typeface="Times New Roman" pitchFamily="18" charset="0"/>
                          <a:ea typeface="Calibri" pitchFamily="34" charset="0"/>
                        </a:rPr>
                        <a:t>filled</a:t>
                      </a:r>
                      <a:endParaRPr lang="en-US" altLang="en-US" sz="1400" b="0" dirty="0">
                        <a:solidFill>
                          <a:srgbClr val="000000"/>
                        </a:solidFill>
                        <a:latin typeface="Times New Roman" pitchFamily="18" charset="0"/>
                        <a:ea typeface="Calibri" pitchFamily="34" charset="0"/>
                      </a:endParaRPr>
                    </a:p>
                  </a:txBody>
                  <a:tcPr marL="68580" marR="68580"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47</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3" name="Title 1048902"/>
          <p:cNvSpPr>
            <a:spLocks noGrp="1"/>
          </p:cNvSpPr>
          <p:nvPr>
            <p:ph type="title"/>
          </p:nvPr>
        </p:nvSpPr>
        <p:spPr>
          <a:xfrm>
            <a:off x="990600" y="304800"/>
            <a:ext cx="7054850" cy="995362"/>
          </a:xfrm>
          <a:prstGeom prst="rect">
            <a:avLst/>
          </a:prstGeom>
          <a:noFill/>
          <a:ln>
            <a:noFill/>
          </a:ln>
        </p:spPr>
        <p:txBody>
          <a:bodyPr vert="horz" lIns="91440" tIns="45720" rIns="91440" bIns="45720" anchor="ctr"/>
          <a:lstStyle>
            <a:lvl1pPr marL="0" indent="0" algn="ctr" rtl="0" fontAlgn="base" latinLnBrk="1">
              <a:lnSpc>
                <a:spcPct val="100000"/>
              </a:lnSpc>
              <a:spcBef>
                <a:spcPct val="0"/>
              </a:spcBef>
              <a:spcAft>
                <a:spcPct val="0"/>
              </a:spcAft>
              <a:buFontTx/>
              <a:buNone/>
              <a:defRPr sz="4400" b="0" i="0" u="none" baseline="0">
                <a:solidFill>
                  <a:schemeClr val="dk1"/>
                </a:solidFill>
                <a:latin typeface="Calibri" pitchFamily="34" charset="0"/>
                <a:sym typeface="Calibri" pitchFamily="34" charset="0"/>
              </a:defRPr>
            </a:lvl1pPr>
          </a:lstStyle>
          <a:p>
            <a:pPr lvl="0" eaLnBrk="1" latinLnBrk="1" hangingPunct="1"/>
            <a:r>
              <a:rPr lang="en-US" altLang="en-US" sz="4000" dirty="0">
                <a:solidFill>
                  <a:srgbClr val="FF0000"/>
                </a:solidFill>
                <a:latin typeface="Verdana" pitchFamily="34" charset="0"/>
                <a:ea typeface="Verdana" pitchFamily="34" charset="0"/>
              </a:rPr>
              <a:t>Financial </a:t>
            </a:r>
            <a:r>
              <a:rPr lang="en-US" altLang="en-US" sz="4000" dirty="0" smtClean="0">
                <a:solidFill>
                  <a:srgbClr val="FF0000"/>
                </a:solidFill>
                <a:latin typeface="Verdana" pitchFamily="34" charset="0"/>
                <a:ea typeface="Verdana" pitchFamily="34" charset="0"/>
              </a:rPr>
              <a:t>Target-1</a:t>
            </a:r>
            <a:endParaRPr lang="en-US" altLang="en-US" sz="4000" dirty="0">
              <a:solidFill>
                <a:srgbClr val="FF0000"/>
              </a:solidFill>
              <a:latin typeface="Verdana" pitchFamily="34" charset="0"/>
              <a:ea typeface="Verdana" pitchFamily="34" charset="0"/>
            </a:endParaRPr>
          </a:p>
        </p:txBody>
      </p:sp>
      <p:pic>
        <p:nvPicPr>
          <p:cNvPr id="2097173" name="Content Placeholder 2097172"/>
          <p:cNvPicPr>
            <a:picLocks noGrp="1"/>
          </p:cNvPicPr>
          <p:nvPr>
            <p:ph idx="1"/>
          </p:nvPr>
        </p:nvPicPr>
        <p:blipFill>
          <a:blip r:embed="rId2" cstate="print"/>
          <a:srcRect/>
          <a:stretch>
            <a:fillRect/>
          </a:stretch>
        </p:blipFill>
        <p:spPr>
          <a:xfrm>
            <a:off x="3200399" y="1295400"/>
            <a:ext cx="2743200" cy="4873752"/>
          </a:xfrm>
          <a:prstGeom prst="rect">
            <a:avLst/>
          </a:prstGeom>
          <a:noFill/>
          <a:ln w="9525" cap="flat" cmpd="sng">
            <a:solidFill>
              <a:srgbClr val="376092">
                <a:alpha val="100000"/>
              </a:srgbClr>
            </a:solidFill>
            <a:prstDash val="solid"/>
            <a:round/>
          </a:ln>
        </p:spPr>
      </p:pic>
      <p:sp>
        <p:nvSpPr>
          <p:cNvPr id="1048904" name="TextBox 1048903"/>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8905" name="TextBox 1048904"/>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48</a:t>
            </a:fld>
            <a:endParaRPr lang="en-US" altLang="en-US" sz="1200">
              <a:solidFill>
                <a:srgbClr val="898989"/>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rgbClr val="FF0000"/>
                </a:solidFill>
                <a:latin typeface="Verdana" pitchFamily="34" charset="0"/>
                <a:ea typeface="Verdana" pitchFamily="34" charset="0"/>
              </a:rPr>
              <a:t>Financial Target-2</a:t>
            </a:r>
            <a:endParaRPr lang="en-US" dirty="0"/>
          </a:p>
        </p:txBody>
      </p:sp>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49</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pic>
        <p:nvPicPr>
          <p:cNvPr id="6" name="Content Placeholder 2097173"/>
          <p:cNvPicPr>
            <a:picLocks noGrp="1"/>
          </p:cNvPicPr>
          <p:nvPr>
            <p:ph idx="1"/>
          </p:nvPr>
        </p:nvPicPr>
        <p:blipFill>
          <a:blip r:embed="rId2" cstate="print"/>
          <a:srcRect/>
          <a:stretch>
            <a:fillRect/>
          </a:stretch>
        </p:blipFill>
        <p:spPr>
          <a:xfrm>
            <a:off x="3276599" y="1447799"/>
            <a:ext cx="2743200" cy="4873752"/>
          </a:xfrm>
          <a:prstGeom prst="rect">
            <a:avLst/>
          </a:prstGeom>
          <a:noFill/>
          <a:ln w="9525" cap="flat" cmpd="sng">
            <a:solidFill>
              <a:srgbClr val="376092">
                <a:alpha val="100000"/>
              </a:srgbClr>
            </a:solidFill>
            <a:prstDash val="solid"/>
            <a:rou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Title 1048598"/>
          <p:cNvSpPr>
            <a:spLocks noGrp="1"/>
          </p:cNvSpPr>
          <p:nvPr>
            <p:ph type="title"/>
          </p:nvPr>
        </p:nvSpPr>
        <p:spPr>
          <a:xfrm>
            <a:off x="533400" y="0"/>
            <a:ext cx="8229600" cy="1143000"/>
          </a:xfrm>
          <a:prstGeom prst="rect">
            <a:avLst/>
          </a:prstGeom>
          <a:noFill/>
          <a:ln>
            <a:noFill/>
          </a:ln>
        </p:spPr>
        <p:txBody>
          <a:bodyPr vert="horz" lIns="91440" tIns="45720" rIns="91440" bIns="45720" anchor="ctr"/>
          <a:lstStyle>
            <a:lvl1pPr marL="0" indent="0" algn="ctr" rtl="0" fontAlgn="base" latinLnBrk="1">
              <a:lnSpc>
                <a:spcPct val="100000"/>
              </a:lnSpc>
              <a:spcBef>
                <a:spcPct val="0"/>
              </a:spcBef>
              <a:spcAft>
                <a:spcPct val="0"/>
              </a:spcAft>
              <a:buFontTx/>
              <a:buNone/>
              <a:defRPr sz="4400" b="0" i="0" u="none" baseline="0">
                <a:solidFill>
                  <a:schemeClr val="dk1"/>
                </a:solidFill>
                <a:latin typeface="Calibri" pitchFamily="34" charset="0"/>
                <a:sym typeface="Calibri" pitchFamily="34" charset="0"/>
              </a:defRPr>
            </a:lvl1pPr>
          </a:lstStyle>
          <a:p>
            <a:pPr lvl="0" eaLnBrk="1" latinLnBrk="1" hangingPunct="1"/>
            <a:r>
              <a:rPr lang="en-US" altLang="en-US" sz="4000" dirty="0">
                <a:solidFill>
                  <a:srgbClr val="FF0000"/>
                </a:solidFill>
                <a:latin typeface="Verdana" pitchFamily="34" charset="0"/>
                <a:ea typeface="Verdana" pitchFamily="34" charset="0"/>
              </a:rPr>
              <a:t>NEED FOR THE SYSTEM?</a:t>
            </a:r>
          </a:p>
        </p:txBody>
      </p:sp>
      <p:sp>
        <p:nvSpPr>
          <p:cNvPr id="1048600" name="Content Placeholder 1048599"/>
          <p:cNvSpPr>
            <a:spLocks noGrp="1"/>
          </p:cNvSpPr>
          <p:nvPr>
            <p:ph idx="1"/>
          </p:nvPr>
        </p:nvSpPr>
        <p:spPr>
          <a:xfrm>
            <a:off x="228600" y="1219200"/>
            <a:ext cx="8610600" cy="4724400"/>
          </a:xfrm>
          <a:prstGeom prst="rect">
            <a:avLst/>
          </a:prstGeom>
          <a:noFill/>
          <a:ln>
            <a:noFill/>
          </a:ln>
        </p:spPr>
        <p:txBody>
          <a:bodyPr vert="horz" lIns="91440" tIns="45720" rIns="91440" bIns="45720" anchor="t"/>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lvl="1" eaLnBrk="1" latinLnBrk="1" hangingPunct="1">
              <a:buFont typeface="Wingdings" pitchFamily="2" charset="2"/>
              <a:buChar char="Ø"/>
            </a:pPr>
            <a:r>
              <a:rPr lang="en-US" altLang="en-US" sz="1800" dirty="0">
                <a:latin typeface="Times New Roman" pitchFamily="18" charset="0"/>
                <a:ea typeface="Verdana" pitchFamily="34" charset="0"/>
                <a:cs typeface="Times New Roman" pitchFamily="18" charset="0"/>
              </a:rPr>
              <a:t>This app helps to access the finances and make a plan accordingly in order to assist </a:t>
            </a:r>
            <a:r>
              <a:rPr lang="en-US" altLang="en-US" sz="1800" dirty="0" smtClean="0">
                <a:latin typeface="Times New Roman" pitchFamily="18" charset="0"/>
                <a:ea typeface="Verdana" pitchFamily="34" charset="0"/>
                <a:cs typeface="Times New Roman" pitchFamily="18" charset="0"/>
              </a:rPr>
              <a:t> in </a:t>
            </a:r>
            <a:r>
              <a:rPr lang="en-US" altLang="en-US" sz="1800" dirty="0">
                <a:latin typeface="Times New Roman" pitchFamily="18" charset="0"/>
                <a:ea typeface="Verdana" pitchFamily="34" charset="0"/>
                <a:cs typeface="Times New Roman" pitchFamily="18" charset="0"/>
              </a:rPr>
              <a:t>any situation</a:t>
            </a:r>
            <a:r>
              <a:rPr lang="en-US" altLang="en-US" sz="1800" dirty="0" smtClean="0">
                <a:latin typeface="Times New Roman" pitchFamily="18" charset="0"/>
                <a:ea typeface="Verdana" pitchFamily="34" charset="0"/>
                <a:cs typeface="Times New Roman" pitchFamily="18" charset="0"/>
              </a:rPr>
              <a:t>.</a:t>
            </a:r>
            <a:endParaRPr lang="en-US" altLang="en-US" sz="1800" dirty="0">
              <a:latin typeface="Times New Roman" pitchFamily="18" charset="0"/>
              <a:ea typeface="Verdana" pitchFamily="34" charset="0"/>
              <a:cs typeface="Times New Roman" pitchFamily="18" charset="0"/>
            </a:endParaRPr>
          </a:p>
          <a:p>
            <a:pPr lvl="1" eaLnBrk="1" latinLnBrk="1" hangingPunct="1">
              <a:buFont typeface="Wingdings" pitchFamily="2" charset="2"/>
              <a:buChar char="Ø"/>
            </a:pPr>
            <a:r>
              <a:rPr lang="en-US" altLang="en-US" sz="1800" dirty="0">
                <a:latin typeface="Times New Roman" pitchFamily="18" charset="0"/>
                <a:ea typeface="Verdana" pitchFamily="34" charset="0"/>
                <a:cs typeface="Times New Roman" pitchFamily="18" charset="0"/>
              </a:rPr>
              <a:t>Everyone has a long-term or short term goal. So there must be adequate amount of money in order to accomplish those financial futuristic goals, hence, this app </a:t>
            </a:r>
            <a:r>
              <a:rPr lang="en-US" altLang="en-US" sz="1800" dirty="0" smtClean="0">
                <a:latin typeface="Times New Roman" pitchFamily="18" charset="0"/>
                <a:ea typeface="Verdana" pitchFamily="34" charset="0"/>
                <a:cs typeface="Times New Roman" pitchFamily="18" charset="0"/>
              </a:rPr>
              <a:t>help   </a:t>
            </a:r>
            <a:r>
              <a:rPr lang="en-US" altLang="en-US" sz="1800" dirty="0">
                <a:latin typeface="Times New Roman" pitchFamily="18" charset="0"/>
                <a:ea typeface="Verdana" pitchFamily="34" charset="0"/>
                <a:cs typeface="Times New Roman" pitchFamily="18" charset="0"/>
              </a:rPr>
              <a:t>to set a proper financial  goal for plotting through various courses</a:t>
            </a:r>
            <a:r>
              <a:rPr lang="en-US" altLang="en-US" sz="1800" dirty="0" smtClean="0">
                <a:latin typeface="Times New Roman" pitchFamily="18" charset="0"/>
                <a:ea typeface="Verdana" pitchFamily="34" charset="0"/>
                <a:cs typeface="Times New Roman" pitchFamily="18" charset="0"/>
              </a:rPr>
              <a:t>.</a:t>
            </a:r>
            <a:endParaRPr lang="en-US" altLang="en-US" sz="1800" dirty="0">
              <a:latin typeface="Times New Roman" pitchFamily="18" charset="0"/>
              <a:ea typeface="Verdana" pitchFamily="34" charset="0"/>
              <a:cs typeface="Times New Roman" pitchFamily="18" charset="0"/>
            </a:endParaRPr>
          </a:p>
          <a:p>
            <a:pPr lvl="1" eaLnBrk="1" latinLnBrk="1" hangingPunct="1">
              <a:buFont typeface="Wingdings" pitchFamily="2" charset="2"/>
              <a:buChar char="Ø"/>
            </a:pPr>
            <a:r>
              <a:rPr lang="en-US" altLang="en-US" sz="1800" dirty="0">
                <a:latin typeface="Times New Roman" pitchFamily="18" charset="0"/>
                <a:ea typeface="Verdana" pitchFamily="34" charset="0"/>
                <a:cs typeface="Times New Roman" pitchFamily="18" charset="0"/>
              </a:rPr>
              <a:t>This app helps to plan your finances in accordance that it funds you in any situation whether in bad or worse unexpected situation. </a:t>
            </a:r>
          </a:p>
          <a:p>
            <a:pPr lvl="1" eaLnBrk="1" latinLnBrk="1" hangingPunct="1">
              <a:buFont typeface="Wingdings" pitchFamily="2" charset="2"/>
              <a:buChar char="Ø"/>
            </a:pPr>
            <a:r>
              <a:rPr lang="en-US" altLang="en-US" sz="1800" dirty="0">
                <a:latin typeface="Times New Roman" pitchFamily="18" charset="0"/>
                <a:ea typeface="Verdana" pitchFamily="34" charset="0"/>
                <a:cs typeface="Times New Roman" pitchFamily="18" charset="0"/>
              </a:rPr>
              <a:t>It helps to Track and monitor as well as manage the portfolio depicting the amount incomings and outgoings of the money invested and the amount actually withhold </a:t>
            </a:r>
            <a:r>
              <a:rPr lang="en-US" altLang="en-US" sz="1800" dirty="0" smtClean="0">
                <a:latin typeface="Times New Roman" pitchFamily="18" charset="0"/>
                <a:ea typeface="Verdana" pitchFamily="34" charset="0"/>
                <a:cs typeface="Times New Roman" pitchFamily="18" charset="0"/>
              </a:rPr>
              <a:t>  and </a:t>
            </a:r>
            <a:r>
              <a:rPr lang="en-US" altLang="en-US" sz="1800" dirty="0">
                <a:latin typeface="Times New Roman" pitchFamily="18" charset="0"/>
                <a:ea typeface="Verdana" pitchFamily="34" charset="0"/>
                <a:cs typeface="Times New Roman" pitchFamily="18" charset="0"/>
              </a:rPr>
              <a:t>the similarly the returns on </a:t>
            </a:r>
            <a:r>
              <a:rPr lang="en-US" altLang="en-US" sz="1800" dirty="0" smtClean="0">
                <a:latin typeface="Times New Roman" pitchFamily="18" charset="0"/>
                <a:ea typeface="Verdana" pitchFamily="34" charset="0"/>
                <a:cs typeface="Times New Roman" pitchFamily="18" charset="0"/>
              </a:rPr>
              <a:t>it</a:t>
            </a:r>
            <a:r>
              <a:rPr lang="en-US" altLang="en-US" sz="1800" dirty="0" smtClean="0">
                <a:latin typeface="Times New Roman" pitchFamily="18" charset="0"/>
                <a:ea typeface="Verdana" pitchFamily="34" charset="0"/>
                <a:cs typeface="Times New Roman" pitchFamily="18" charset="0"/>
              </a:rPr>
              <a:t>.</a:t>
            </a:r>
            <a:endParaRPr lang="en-US" altLang="en-US" sz="1800" dirty="0">
              <a:latin typeface="Times New Roman" pitchFamily="18" charset="0"/>
              <a:ea typeface="Verdana" pitchFamily="34" charset="0"/>
              <a:cs typeface="Times New Roman" pitchFamily="18" charset="0"/>
            </a:endParaRPr>
          </a:p>
          <a:p>
            <a:pPr lvl="1" eaLnBrk="1" latinLnBrk="1" hangingPunct="1">
              <a:buFont typeface="Wingdings" pitchFamily="2" charset="2"/>
              <a:buChar char="Ø"/>
            </a:pPr>
            <a:r>
              <a:rPr lang="en-US" altLang="en-US" sz="1800" dirty="0">
                <a:latin typeface="Times New Roman" pitchFamily="18" charset="0"/>
                <a:ea typeface="Verdana" pitchFamily="34" charset="0"/>
                <a:cs typeface="Times New Roman" pitchFamily="18" charset="0"/>
              </a:rPr>
              <a:t>It displays accurate results by neglecting the tedious mathematical calculations </a:t>
            </a:r>
            <a:r>
              <a:rPr lang="en-US" altLang="en-US" sz="1800" dirty="0" smtClean="0">
                <a:latin typeface="Times New Roman" pitchFamily="18" charset="0"/>
                <a:ea typeface="Verdana" pitchFamily="34" charset="0"/>
                <a:cs typeface="Times New Roman" pitchFamily="18" charset="0"/>
              </a:rPr>
              <a:t>     manually </a:t>
            </a:r>
            <a:r>
              <a:rPr lang="en-US" altLang="en-US" sz="1800" dirty="0">
                <a:latin typeface="Times New Roman" pitchFamily="18" charset="0"/>
                <a:ea typeface="Verdana" pitchFamily="34" charset="0"/>
                <a:cs typeface="Times New Roman" pitchFamily="18" charset="0"/>
              </a:rPr>
              <a:t>with a quick response in no time.</a:t>
            </a:r>
          </a:p>
        </p:txBody>
      </p:sp>
      <p:sp>
        <p:nvSpPr>
          <p:cNvPr id="1048601" name="TextBox 1048600"/>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8602" name="TextBox 1048601"/>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5</a:t>
            </a:fld>
            <a:endParaRPr lang="en-US" altLang="en-US" sz="1200">
              <a:solidFill>
                <a:srgbClr val="898989"/>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rgbClr val="FF0000"/>
                </a:solidFill>
                <a:latin typeface="Verdana" pitchFamily="34" charset="0"/>
                <a:ea typeface="Verdana" pitchFamily="34" charset="0"/>
              </a:rPr>
              <a:t>Financial Target-3</a:t>
            </a:r>
            <a:endParaRPr lang="en-US" dirty="0"/>
          </a:p>
        </p:txBody>
      </p:sp>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50</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pic>
        <p:nvPicPr>
          <p:cNvPr id="6" name="Content Placeholder 5"/>
          <p:cNvPicPr>
            <a:picLocks noGrp="1"/>
          </p:cNvPicPr>
          <p:nvPr>
            <p:ph idx="1"/>
          </p:nvPr>
        </p:nvPicPr>
        <p:blipFill>
          <a:blip r:embed="rId2" cstate="print"/>
          <a:srcRect/>
          <a:stretch>
            <a:fillRect/>
          </a:stretch>
        </p:blipFill>
        <p:spPr>
          <a:xfrm>
            <a:off x="3276600" y="1371600"/>
            <a:ext cx="2743200" cy="4873752"/>
          </a:xfrm>
          <a:prstGeom prst="rect">
            <a:avLst/>
          </a:prstGeom>
          <a:noFill/>
          <a:ln w="9525" cap="flat" cmpd="sng">
            <a:solidFill>
              <a:srgbClr val="376092">
                <a:alpha val="100000"/>
              </a:srgbClr>
            </a:solidFill>
            <a:prstDash val="solid"/>
            <a:rou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rgbClr val="FF0000"/>
                </a:solidFill>
                <a:latin typeface="Verdana" pitchFamily="34" charset="0"/>
                <a:ea typeface="Verdana" pitchFamily="34" charset="0"/>
              </a:rPr>
              <a:t>Financial Target-4</a:t>
            </a:r>
            <a:endParaRPr lang="en-US" dirty="0"/>
          </a:p>
        </p:txBody>
      </p:sp>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51</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pic>
        <p:nvPicPr>
          <p:cNvPr id="6" name="Content Placeholder 5"/>
          <p:cNvPicPr>
            <a:picLocks noGrp="1"/>
          </p:cNvPicPr>
          <p:nvPr>
            <p:ph idx="1"/>
          </p:nvPr>
        </p:nvPicPr>
        <p:blipFill>
          <a:blip r:embed="rId2" cstate="print"/>
          <a:srcRect/>
          <a:stretch>
            <a:fillRect/>
          </a:stretch>
        </p:blipFill>
        <p:spPr>
          <a:xfrm>
            <a:off x="3352800" y="1371600"/>
            <a:ext cx="2743200" cy="4873752"/>
          </a:xfrm>
          <a:prstGeom prst="rect">
            <a:avLst/>
          </a:prstGeom>
          <a:noFill/>
          <a:ln w="9525" cap="flat" cmpd="sng">
            <a:solidFill>
              <a:srgbClr val="376092">
                <a:alpha val="100000"/>
              </a:srgbClr>
            </a:solidFill>
            <a:prstDash val="solid"/>
            <a:rou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7"/>
            <a:ext cx="9144000" cy="1143000"/>
          </a:xfrm>
        </p:spPr>
        <p:txBody>
          <a:bodyPr/>
          <a:lstStyle/>
          <a:p>
            <a:pPr lvl="0"/>
            <a:r>
              <a:rPr lang="en-US" altLang="en-US" dirty="0" smtClean="0">
                <a:solidFill>
                  <a:schemeClr val="accent1"/>
                </a:solidFill>
                <a:latin typeface="Verdana" pitchFamily="34" charset="0"/>
                <a:ea typeface="Verdana" pitchFamily="34" charset="0"/>
              </a:rPr>
              <a:t>Financial </a:t>
            </a:r>
            <a:r>
              <a:rPr lang="en-US" altLang="en-US" dirty="0" smtClean="0">
                <a:solidFill>
                  <a:schemeClr val="accent1"/>
                </a:solidFill>
                <a:latin typeface="Verdana" pitchFamily="34" charset="0"/>
                <a:ea typeface="Verdana" pitchFamily="34" charset="0"/>
              </a:rPr>
              <a:t>Target </a:t>
            </a:r>
            <a:r>
              <a:rPr lang="en-US" altLang="en-US" dirty="0" smtClean="0">
                <a:solidFill>
                  <a:schemeClr val="accent1"/>
                </a:solidFill>
                <a:latin typeface="Verdana" pitchFamily="34" charset="0"/>
                <a:ea typeface="Verdana" pitchFamily="34" charset="0"/>
              </a:rPr>
              <a:t>Specifications:</a:t>
            </a:r>
            <a:br>
              <a:rPr lang="en-US" altLang="en-US" dirty="0" smtClean="0">
                <a:solidFill>
                  <a:schemeClr val="accent1"/>
                </a:solidFill>
                <a:latin typeface="Verdana" pitchFamily="34" charset="0"/>
                <a:ea typeface="Verdana" pitchFamily="34" charset="0"/>
              </a:rPr>
            </a:br>
            <a:endParaRPr lang="en-US" dirty="0">
              <a:solidFill>
                <a:schemeClr val="accent1"/>
              </a:solidFill>
            </a:endParaRPr>
          </a:p>
        </p:txBody>
      </p:sp>
      <p:graphicFrame>
        <p:nvGraphicFramePr>
          <p:cNvPr id="6" name="Content Placeholder 5"/>
          <p:cNvGraphicFramePr>
            <a:graphicFrameLocks noGrp="1"/>
          </p:cNvGraphicFramePr>
          <p:nvPr>
            <p:ph idx="1"/>
          </p:nvPr>
        </p:nvGraphicFramePr>
        <p:xfrm>
          <a:off x="457200" y="1066800"/>
          <a:ext cx="8382000" cy="5257800"/>
        </p:xfrm>
        <a:graphic>
          <a:graphicData uri="http://schemas.openxmlformats.org/drawingml/2006/table">
            <a:tbl>
              <a:tblPr firstRow="1" bandRow="1">
                <a:tableStyleId>{5C22544A-7EE6-4342-B048-85BDC9FD1C3A}</a:tableStyleId>
              </a:tblPr>
              <a:tblGrid>
                <a:gridCol w="2514600"/>
                <a:gridCol w="2743200"/>
                <a:gridCol w="3124200"/>
              </a:tblGrid>
              <a:tr h="533400">
                <a:tc>
                  <a:txBody>
                    <a:bodyPr/>
                    <a:lstStyle/>
                    <a:p>
                      <a:pPr marL="0" marR="0">
                        <a:lnSpc>
                          <a:spcPct val="115000"/>
                        </a:lnSpc>
                        <a:spcBef>
                          <a:spcPts val="0"/>
                        </a:spcBef>
                        <a:spcAft>
                          <a:spcPts val="0"/>
                        </a:spcAft>
                      </a:pPr>
                      <a:r>
                        <a:rPr lang="en-US" sz="1600" b="1" dirty="0">
                          <a:solidFill>
                            <a:schemeClr val="accent3"/>
                          </a:solidFill>
                          <a:latin typeface="Verdana" pitchFamily="34" charset="0"/>
                          <a:ea typeface="Verdana" pitchFamily="34" charset="0"/>
                          <a:cs typeface="Times New Roman"/>
                        </a:rPr>
                        <a:t>Data/</a:t>
                      </a:r>
                      <a:r>
                        <a:rPr lang="en-US" sz="1600" b="1" dirty="0" err="1">
                          <a:solidFill>
                            <a:schemeClr val="accent3"/>
                          </a:solidFill>
                          <a:latin typeface="Verdana" pitchFamily="34" charset="0"/>
                          <a:ea typeface="Verdana" pitchFamily="34" charset="0"/>
                          <a:cs typeface="Times New Roman"/>
                        </a:rPr>
                        <a:t>ui</a:t>
                      </a:r>
                      <a:r>
                        <a:rPr lang="en-US" sz="1600" b="1" dirty="0">
                          <a:solidFill>
                            <a:schemeClr val="accent3"/>
                          </a:solidFill>
                          <a:latin typeface="Verdana" pitchFamily="34" charset="0"/>
                          <a:ea typeface="Verdana" pitchFamily="34" charset="0"/>
                          <a:cs typeface="Times New Roman"/>
                        </a:rPr>
                        <a:t> elements</a:t>
                      </a:r>
                    </a:p>
                  </a:txBody>
                  <a:tcPr marL="68580" marR="68580" marT="0" marB="0"/>
                </a:tc>
                <a:tc>
                  <a:txBody>
                    <a:bodyPr/>
                    <a:lstStyle/>
                    <a:p>
                      <a:pPr marL="0" marR="0">
                        <a:lnSpc>
                          <a:spcPct val="115000"/>
                        </a:lnSpc>
                        <a:spcBef>
                          <a:spcPts val="0"/>
                        </a:spcBef>
                        <a:spcAft>
                          <a:spcPts val="0"/>
                        </a:spcAft>
                      </a:pPr>
                      <a:r>
                        <a:rPr lang="en-US" sz="1600" b="1" dirty="0">
                          <a:latin typeface="Verdana" pitchFamily="34" charset="0"/>
                          <a:ea typeface="Verdana" pitchFamily="34" charset="0"/>
                          <a:cs typeface="Times New Roman"/>
                        </a:rPr>
                        <a:t>Data considerations</a:t>
                      </a:r>
                    </a:p>
                  </a:txBody>
                  <a:tcPr marL="68580" marR="68580" marT="0" marB="0"/>
                </a:tc>
                <a:tc>
                  <a:txBody>
                    <a:bodyPr/>
                    <a:lstStyle/>
                    <a:p>
                      <a:pPr marL="0" marR="0">
                        <a:lnSpc>
                          <a:spcPct val="115000"/>
                        </a:lnSpc>
                        <a:spcBef>
                          <a:spcPts val="0"/>
                        </a:spcBef>
                        <a:spcAft>
                          <a:spcPts val="0"/>
                        </a:spcAft>
                      </a:pPr>
                      <a:r>
                        <a:rPr lang="en-US" sz="1600" b="1" dirty="0">
                          <a:latin typeface="Verdana" pitchFamily="34" charset="0"/>
                          <a:ea typeface="Verdana" pitchFamily="34" charset="0"/>
                          <a:cs typeface="Times New Roman"/>
                        </a:rPr>
                        <a:t>Behavior considerations</a:t>
                      </a:r>
                    </a:p>
                  </a:txBody>
                  <a:tcPr marL="68580" marR="68580" marT="0" marB="0"/>
                </a:tc>
              </a:tr>
              <a:tr h="609600">
                <a:tc>
                  <a:txBody>
                    <a:bodyPr/>
                    <a:lstStyle/>
                    <a:p>
                      <a:pPr marL="0" marR="0">
                        <a:lnSpc>
                          <a:spcPct val="115000"/>
                        </a:lnSpc>
                        <a:spcBef>
                          <a:spcPts val="0"/>
                        </a:spcBef>
                        <a:spcAft>
                          <a:spcPts val="0"/>
                        </a:spcAft>
                      </a:pPr>
                      <a:r>
                        <a:rPr lang="en-US" sz="1400" b="1" dirty="0">
                          <a:solidFill>
                            <a:schemeClr val="accent3"/>
                          </a:solidFill>
                          <a:latin typeface="Times New Roman"/>
                          <a:ea typeface="Calibri"/>
                          <a:cs typeface="Times New Roman"/>
                        </a:rPr>
                        <a:t>Target</a:t>
                      </a:r>
                      <a:endParaRPr lang="en-US" sz="1400" b="1" dirty="0">
                        <a:solidFill>
                          <a:schemeClr val="accent3"/>
                        </a:solidFill>
                        <a:latin typeface="Calibri"/>
                        <a:ea typeface="Calibri"/>
                        <a:cs typeface="Times New Roman"/>
                      </a:endParaRPr>
                    </a:p>
                  </a:txBody>
                  <a:tcPr marL="68580" marR="68580" marT="0" marB="0">
                    <a:solidFill>
                      <a:schemeClr val="accent1"/>
                    </a:solidFill>
                  </a:tcPr>
                </a:tc>
                <a:tc>
                  <a:txBody>
                    <a:bodyPr/>
                    <a:lstStyle/>
                    <a:p>
                      <a:pPr marL="0" marR="0">
                        <a:lnSpc>
                          <a:spcPct val="115000"/>
                        </a:lnSpc>
                        <a:spcBef>
                          <a:spcPts val="0"/>
                        </a:spcBef>
                        <a:spcAft>
                          <a:spcPts val="0"/>
                        </a:spcAft>
                      </a:pPr>
                      <a:r>
                        <a:rPr lang="en-US" sz="1400" b="0" dirty="0">
                          <a:latin typeface="Times New Roman"/>
                          <a:ea typeface="Calibri"/>
                          <a:cs typeface="Times New Roman"/>
                        </a:rPr>
                        <a:t>Text entry field</a:t>
                      </a:r>
                      <a:endParaRPr lang="en-US" sz="1400" b="0" dirty="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b="0" dirty="0">
                          <a:latin typeface="Times New Roman"/>
                          <a:ea typeface="Calibri"/>
                          <a:cs typeface="Times New Roman"/>
                        </a:rPr>
                        <a:t>Mandatory </a:t>
                      </a:r>
                      <a:r>
                        <a:rPr lang="en-US" sz="1400" b="0" dirty="0" err="1">
                          <a:latin typeface="Times New Roman"/>
                          <a:ea typeface="Calibri"/>
                          <a:cs typeface="Times New Roman"/>
                        </a:rPr>
                        <a:t>field.it</a:t>
                      </a:r>
                      <a:r>
                        <a:rPr lang="en-US" sz="1400" b="0" dirty="0">
                          <a:latin typeface="Times New Roman"/>
                          <a:ea typeface="Calibri"/>
                          <a:cs typeface="Times New Roman"/>
                        </a:rPr>
                        <a:t> displays the amount that is needed in future.</a:t>
                      </a:r>
                      <a:endParaRPr lang="en-US" sz="1400" b="0" dirty="0">
                        <a:latin typeface="Calibri"/>
                        <a:ea typeface="Calibri"/>
                        <a:cs typeface="Times New Roman"/>
                      </a:endParaRPr>
                    </a:p>
                  </a:txBody>
                  <a:tcPr marL="68580" marR="68580" marT="0" marB="0"/>
                </a:tc>
              </a:tr>
              <a:tr h="1066800">
                <a:tc>
                  <a:txBody>
                    <a:bodyPr/>
                    <a:lstStyle/>
                    <a:p>
                      <a:pPr marL="0" marR="0">
                        <a:lnSpc>
                          <a:spcPct val="115000"/>
                        </a:lnSpc>
                        <a:spcBef>
                          <a:spcPts val="0"/>
                        </a:spcBef>
                        <a:spcAft>
                          <a:spcPts val="0"/>
                        </a:spcAft>
                      </a:pPr>
                      <a:r>
                        <a:rPr lang="en-US" sz="1400" b="1" dirty="0">
                          <a:solidFill>
                            <a:schemeClr val="accent3"/>
                          </a:solidFill>
                          <a:latin typeface="Times New Roman"/>
                          <a:ea typeface="Calibri"/>
                          <a:cs typeface="Times New Roman"/>
                        </a:rPr>
                        <a:t>In how many years would you want to achieve the target?</a:t>
                      </a:r>
                      <a:endParaRPr lang="en-US" sz="1400" b="1" dirty="0">
                        <a:solidFill>
                          <a:schemeClr val="accent3"/>
                        </a:solidFill>
                        <a:latin typeface="Calibri"/>
                        <a:ea typeface="Calibri"/>
                        <a:cs typeface="Times New Roman"/>
                      </a:endParaRPr>
                    </a:p>
                  </a:txBody>
                  <a:tcPr marL="68580" marR="68580" marT="0" marB="0">
                    <a:solidFill>
                      <a:schemeClr val="accent1"/>
                    </a:solidFill>
                  </a:tcPr>
                </a:tc>
                <a:tc>
                  <a:txBody>
                    <a:bodyPr/>
                    <a:lstStyle/>
                    <a:p>
                      <a:pPr marL="0" marR="0">
                        <a:lnSpc>
                          <a:spcPct val="115000"/>
                        </a:lnSpc>
                        <a:spcBef>
                          <a:spcPts val="0"/>
                        </a:spcBef>
                        <a:spcAft>
                          <a:spcPts val="0"/>
                        </a:spcAft>
                      </a:pPr>
                      <a:r>
                        <a:rPr lang="en-US" sz="1400" b="0" dirty="0">
                          <a:latin typeface="Times New Roman"/>
                          <a:ea typeface="Calibri"/>
                          <a:cs typeface="Times New Roman"/>
                        </a:rPr>
                        <a:t>Text entry field</a:t>
                      </a:r>
                      <a:endParaRPr lang="en-US" sz="1400" b="0" dirty="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b="0" dirty="0">
                          <a:latin typeface="Times New Roman"/>
                          <a:ea typeface="Calibri"/>
                          <a:cs typeface="Times New Roman"/>
                        </a:rPr>
                        <a:t>Mandatory </a:t>
                      </a:r>
                      <a:r>
                        <a:rPr lang="en-US" sz="1400" b="0" dirty="0" err="1">
                          <a:latin typeface="Times New Roman"/>
                          <a:ea typeface="Calibri"/>
                          <a:cs typeface="Times New Roman"/>
                        </a:rPr>
                        <a:t>field.it</a:t>
                      </a:r>
                      <a:r>
                        <a:rPr lang="en-US" sz="1400" b="0" dirty="0">
                          <a:latin typeface="Times New Roman"/>
                          <a:ea typeface="Calibri"/>
                          <a:cs typeface="Times New Roman"/>
                        </a:rPr>
                        <a:t> displays the tenure period that is required to get that much amount of money as specified. </a:t>
                      </a:r>
                      <a:endParaRPr lang="en-US" sz="1400" b="0" dirty="0">
                        <a:latin typeface="Calibri"/>
                        <a:ea typeface="Calibri"/>
                        <a:cs typeface="Times New Roman"/>
                      </a:endParaRPr>
                    </a:p>
                  </a:txBody>
                  <a:tcPr marL="68580" marR="68580" marT="0" marB="0"/>
                </a:tc>
              </a:tr>
              <a:tr h="838200">
                <a:tc>
                  <a:txBody>
                    <a:bodyPr/>
                    <a:lstStyle/>
                    <a:p>
                      <a:pPr marL="0" marR="0">
                        <a:lnSpc>
                          <a:spcPct val="115000"/>
                        </a:lnSpc>
                        <a:spcBef>
                          <a:spcPts val="0"/>
                        </a:spcBef>
                        <a:spcAft>
                          <a:spcPts val="0"/>
                        </a:spcAft>
                      </a:pPr>
                      <a:r>
                        <a:rPr lang="en-US" sz="1400" b="1" dirty="0">
                          <a:solidFill>
                            <a:schemeClr val="accent3"/>
                          </a:solidFill>
                          <a:latin typeface="Times New Roman"/>
                          <a:ea typeface="Calibri"/>
                          <a:cs typeface="Times New Roman"/>
                        </a:rPr>
                        <a:t>Ok</a:t>
                      </a:r>
                      <a:endParaRPr lang="en-US" sz="1400" b="1" dirty="0">
                        <a:solidFill>
                          <a:schemeClr val="accent3"/>
                        </a:solidFill>
                        <a:latin typeface="Calibri"/>
                        <a:ea typeface="Calibri"/>
                        <a:cs typeface="Times New Roman"/>
                      </a:endParaRPr>
                    </a:p>
                  </a:txBody>
                  <a:tcPr marL="68580" marR="68580" marT="0" marB="0">
                    <a:solidFill>
                      <a:schemeClr val="accent1"/>
                    </a:solidFill>
                  </a:tcPr>
                </a:tc>
                <a:tc>
                  <a:txBody>
                    <a:bodyPr/>
                    <a:lstStyle/>
                    <a:p>
                      <a:pPr marL="0" marR="0">
                        <a:lnSpc>
                          <a:spcPct val="115000"/>
                        </a:lnSpc>
                        <a:spcBef>
                          <a:spcPts val="0"/>
                        </a:spcBef>
                        <a:spcAft>
                          <a:spcPts val="0"/>
                        </a:spcAft>
                      </a:pPr>
                      <a:r>
                        <a:rPr lang="en-US" sz="1400" b="0" dirty="0">
                          <a:latin typeface="Times New Roman"/>
                          <a:ea typeface="Calibri"/>
                          <a:cs typeface="Times New Roman"/>
                        </a:rPr>
                        <a:t>Button</a:t>
                      </a:r>
                      <a:endParaRPr lang="en-US" sz="1400" b="0" dirty="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b="0">
                          <a:latin typeface="Times New Roman"/>
                          <a:ea typeface="Calibri"/>
                          <a:cs typeface="Times New Roman"/>
                        </a:rPr>
                        <a:t>On users click, various schemes are displayed indicating various rate of interests provided by them.</a:t>
                      </a:r>
                      <a:endParaRPr lang="en-US" sz="1400" b="0">
                        <a:latin typeface="Calibri"/>
                        <a:ea typeface="Calibri"/>
                        <a:cs typeface="Times New Roman"/>
                      </a:endParaRPr>
                    </a:p>
                  </a:txBody>
                  <a:tcPr marL="68580" marR="68580" marT="0" marB="0"/>
                </a:tc>
              </a:tr>
              <a:tr h="1066800">
                <a:tc>
                  <a:txBody>
                    <a:bodyPr/>
                    <a:lstStyle/>
                    <a:p>
                      <a:pPr marL="0" marR="0">
                        <a:lnSpc>
                          <a:spcPct val="115000"/>
                        </a:lnSpc>
                        <a:spcBef>
                          <a:spcPts val="0"/>
                        </a:spcBef>
                        <a:spcAft>
                          <a:spcPts val="0"/>
                        </a:spcAft>
                      </a:pPr>
                      <a:r>
                        <a:rPr lang="en-US" sz="1400" b="1" dirty="0">
                          <a:solidFill>
                            <a:schemeClr val="accent3"/>
                          </a:solidFill>
                          <a:latin typeface="Times New Roman"/>
                          <a:ea typeface="Calibri"/>
                          <a:cs typeface="Times New Roman"/>
                        </a:rPr>
                        <a:t>Start invest</a:t>
                      </a:r>
                      <a:endParaRPr lang="en-US" sz="1400" b="1" dirty="0">
                        <a:solidFill>
                          <a:schemeClr val="accent3"/>
                        </a:solidFill>
                        <a:latin typeface="Calibri"/>
                        <a:ea typeface="Calibri"/>
                        <a:cs typeface="Times New Roman"/>
                      </a:endParaRPr>
                    </a:p>
                  </a:txBody>
                  <a:tcPr marL="68580" marR="68580" marT="0" marB="0">
                    <a:solidFill>
                      <a:schemeClr val="accent1"/>
                    </a:solidFill>
                  </a:tcPr>
                </a:tc>
                <a:tc>
                  <a:txBody>
                    <a:bodyPr/>
                    <a:lstStyle/>
                    <a:p>
                      <a:pPr marL="0" marR="0">
                        <a:lnSpc>
                          <a:spcPct val="115000"/>
                        </a:lnSpc>
                        <a:spcBef>
                          <a:spcPts val="0"/>
                        </a:spcBef>
                        <a:spcAft>
                          <a:spcPts val="0"/>
                        </a:spcAft>
                      </a:pPr>
                      <a:r>
                        <a:rPr lang="en-US" sz="1400" b="0" dirty="0">
                          <a:latin typeface="Times New Roman"/>
                          <a:ea typeface="Calibri"/>
                          <a:cs typeface="Times New Roman"/>
                        </a:rPr>
                        <a:t>Button</a:t>
                      </a:r>
                      <a:endParaRPr lang="en-US" sz="1400" b="0" dirty="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b="0" dirty="0">
                          <a:latin typeface="Times New Roman"/>
                          <a:ea typeface="Calibri"/>
                          <a:cs typeface="Times New Roman"/>
                        </a:rPr>
                        <a:t>On users click, it displays how much amount id needed to invest monthly and it redirects to the website browser.</a:t>
                      </a:r>
                      <a:endParaRPr lang="en-US" sz="1400" b="0" dirty="0">
                        <a:latin typeface="Calibri"/>
                        <a:ea typeface="Calibri"/>
                        <a:cs typeface="Times New Roman"/>
                      </a:endParaRPr>
                    </a:p>
                  </a:txBody>
                  <a:tcPr marL="68580" marR="68580" marT="0" marB="0"/>
                </a:tc>
              </a:tr>
              <a:tr h="533400">
                <a:tc>
                  <a:txBody>
                    <a:bodyPr/>
                    <a:lstStyle/>
                    <a:p>
                      <a:pPr marL="0" marR="0">
                        <a:lnSpc>
                          <a:spcPct val="115000"/>
                        </a:lnSpc>
                        <a:spcBef>
                          <a:spcPts val="0"/>
                        </a:spcBef>
                        <a:spcAft>
                          <a:spcPts val="0"/>
                        </a:spcAft>
                      </a:pPr>
                      <a:r>
                        <a:rPr lang="en-US" sz="1400" b="1" dirty="0">
                          <a:solidFill>
                            <a:schemeClr val="accent3"/>
                          </a:solidFill>
                          <a:latin typeface="Times New Roman"/>
                          <a:ea typeface="Calibri"/>
                          <a:cs typeface="Times New Roman"/>
                        </a:rPr>
                        <a:t>Buy fund</a:t>
                      </a:r>
                      <a:endParaRPr lang="en-US" sz="1400" b="1" dirty="0">
                        <a:solidFill>
                          <a:schemeClr val="accent3"/>
                        </a:solidFill>
                        <a:latin typeface="Calibri"/>
                        <a:ea typeface="Calibri"/>
                        <a:cs typeface="Times New Roman"/>
                      </a:endParaRPr>
                    </a:p>
                  </a:txBody>
                  <a:tcPr marL="68580" marR="68580" marT="0" marB="0">
                    <a:solidFill>
                      <a:schemeClr val="accent1"/>
                    </a:solidFill>
                  </a:tcPr>
                </a:tc>
                <a:tc>
                  <a:txBody>
                    <a:bodyPr/>
                    <a:lstStyle/>
                    <a:p>
                      <a:pPr marL="0" marR="0">
                        <a:lnSpc>
                          <a:spcPct val="115000"/>
                        </a:lnSpc>
                        <a:spcBef>
                          <a:spcPts val="0"/>
                        </a:spcBef>
                        <a:spcAft>
                          <a:spcPts val="0"/>
                        </a:spcAft>
                      </a:pPr>
                      <a:r>
                        <a:rPr lang="en-US" sz="1400" b="0">
                          <a:latin typeface="Times New Roman"/>
                          <a:ea typeface="Calibri"/>
                          <a:cs typeface="Times New Roman"/>
                        </a:rPr>
                        <a:t>Button</a:t>
                      </a:r>
                      <a:endParaRPr lang="en-US" sz="1400" b="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b="0" dirty="0">
                          <a:latin typeface="Times New Roman"/>
                          <a:ea typeface="Calibri"/>
                          <a:cs typeface="Times New Roman"/>
                        </a:rPr>
                        <a:t>on users click it helps to buy the fund.</a:t>
                      </a:r>
                      <a:endParaRPr lang="en-US" sz="1400" b="0" dirty="0">
                        <a:latin typeface="Calibri"/>
                        <a:ea typeface="Calibri"/>
                        <a:cs typeface="Times New Roman"/>
                      </a:endParaRPr>
                    </a:p>
                  </a:txBody>
                  <a:tcPr marL="68580" marR="68580" marT="0" marB="0"/>
                </a:tc>
              </a:tr>
              <a:tr h="609600">
                <a:tc>
                  <a:txBody>
                    <a:bodyPr/>
                    <a:lstStyle/>
                    <a:p>
                      <a:pPr marL="0" marR="0">
                        <a:lnSpc>
                          <a:spcPct val="115000"/>
                        </a:lnSpc>
                        <a:spcBef>
                          <a:spcPts val="0"/>
                        </a:spcBef>
                        <a:spcAft>
                          <a:spcPts val="0"/>
                        </a:spcAft>
                      </a:pPr>
                      <a:r>
                        <a:rPr lang="en-US" sz="1400" b="1" dirty="0">
                          <a:solidFill>
                            <a:schemeClr val="accent3"/>
                          </a:solidFill>
                          <a:latin typeface="Times New Roman"/>
                          <a:ea typeface="Calibri"/>
                          <a:cs typeface="Times New Roman"/>
                        </a:rPr>
                        <a:t>Start SIP</a:t>
                      </a:r>
                      <a:endParaRPr lang="en-US" sz="1400" b="1" dirty="0">
                        <a:solidFill>
                          <a:schemeClr val="accent3"/>
                        </a:solidFill>
                        <a:latin typeface="Calibri"/>
                        <a:ea typeface="Calibri"/>
                        <a:cs typeface="Times New Roman"/>
                      </a:endParaRPr>
                    </a:p>
                  </a:txBody>
                  <a:tcPr marL="68580" marR="68580" marT="0" marB="0">
                    <a:solidFill>
                      <a:schemeClr val="accent1"/>
                    </a:solidFill>
                  </a:tcPr>
                </a:tc>
                <a:tc>
                  <a:txBody>
                    <a:bodyPr/>
                    <a:lstStyle/>
                    <a:p>
                      <a:pPr marL="0" marR="0">
                        <a:lnSpc>
                          <a:spcPct val="115000"/>
                        </a:lnSpc>
                        <a:spcBef>
                          <a:spcPts val="0"/>
                        </a:spcBef>
                        <a:spcAft>
                          <a:spcPts val="0"/>
                        </a:spcAft>
                      </a:pPr>
                      <a:r>
                        <a:rPr lang="en-US" sz="1400" b="0">
                          <a:latin typeface="Times New Roman"/>
                          <a:ea typeface="Calibri"/>
                          <a:cs typeface="Times New Roman"/>
                        </a:rPr>
                        <a:t>Button</a:t>
                      </a:r>
                      <a:endParaRPr lang="en-US" sz="1400" b="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b="0" dirty="0">
                          <a:latin typeface="Times New Roman"/>
                          <a:ea typeface="Calibri"/>
                          <a:cs typeface="Times New Roman"/>
                        </a:rPr>
                        <a:t>On users click it redirects the page to buy the SIP.</a:t>
                      </a:r>
                      <a:endParaRPr lang="en-US" sz="1400" b="0" dirty="0">
                        <a:latin typeface="Calibri"/>
                        <a:ea typeface="Calibri"/>
                        <a:cs typeface="Times New Roman"/>
                      </a:endParaRPr>
                    </a:p>
                  </a:txBody>
                  <a:tcPr marL="68580" marR="68580"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52</a:t>
            </a:fld>
            <a:endParaRPr lang="en-US" altLang="en-US" sz="1200" dirty="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8" name="Title 1048907"/>
          <p:cNvSpPr>
            <a:spLocks noGrp="1"/>
          </p:cNvSpPr>
          <p:nvPr>
            <p:ph type="title"/>
          </p:nvPr>
        </p:nvSpPr>
        <p:spPr>
          <a:xfrm>
            <a:off x="457200" y="274637"/>
            <a:ext cx="8229600" cy="792162"/>
          </a:xfrm>
          <a:prstGeom prst="rect">
            <a:avLst/>
          </a:prstGeom>
          <a:noFill/>
          <a:ln>
            <a:noFill/>
          </a:ln>
        </p:spPr>
        <p:txBody>
          <a:bodyPr vert="horz" lIns="91440" tIns="45720" rIns="91440" bIns="45720" anchor="ctr"/>
          <a:lstStyle>
            <a:lvl1pPr marL="0" indent="0" algn="ctr" rtl="0" fontAlgn="base" latinLnBrk="1">
              <a:lnSpc>
                <a:spcPct val="100000"/>
              </a:lnSpc>
              <a:spcBef>
                <a:spcPct val="0"/>
              </a:spcBef>
              <a:spcAft>
                <a:spcPct val="0"/>
              </a:spcAft>
              <a:buFontTx/>
              <a:buNone/>
              <a:defRPr sz="4400" b="0" i="0" u="none" baseline="0">
                <a:solidFill>
                  <a:schemeClr val="dk1"/>
                </a:solidFill>
                <a:latin typeface="Calibri" pitchFamily="34" charset="0"/>
                <a:sym typeface="Calibri" pitchFamily="34" charset="0"/>
              </a:defRPr>
            </a:lvl1pPr>
          </a:lstStyle>
          <a:p>
            <a:pPr lvl="0" eaLnBrk="1" latinLnBrk="1" hangingPunct="1"/>
            <a:r>
              <a:rPr lang="en-US" altLang="en-US" sz="4000" dirty="0" smtClean="0">
                <a:solidFill>
                  <a:srgbClr val="FF0000"/>
                </a:solidFill>
                <a:latin typeface="Verdana" pitchFamily="34" charset="0"/>
                <a:ea typeface="Verdana" pitchFamily="34" charset="0"/>
              </a:rPr>
              <a:t>Systematic Investment Plan-1</a:t>
            </a:r>
            <a:endParaRPr lang="en-US" altLang="en-US" sz="4000" dirty="0">
              <a:solidFill>
                <a:srgbClr val="FF0000"/>
              </a:solidFill>
              <a:latin typeface="Verdana" pitchFamily="34" charset="0"/>
              <a:ea typeface="Verdana" pitchFamily="34" charset="0"/>
            </a:endParaRPr>
          </a:p>
        </p:txBody>
      </p:sp>
      <p:pic>
        <p:nvPicPr>
          <p:cNvPr id="2097177" name="Content Placeholder 2097176"/>
          <p:cNvPicPr>
            <a:picLocks noGrp="1"/>
          </p:cNvPicPr>
          <p:nvPr>
            <p:ph idx="1"/>
          </p:nvPr>
        </p:nvPicPr>
        <p:blipFill>
          <a:blip r:embed="rId2" cstate="print"/>
          <a:srcRect/>
          <a:stretch>
            <a:fillRect/>
          </a:stretch>
        </p:blipFill>
        <p:spPr>
          <a:xfrm>
            <a:off x="3200400" y="1295400"/>
            <a:ext cx="2743200" cy="4873752"/>
          </a:xfrm>
          <a:prstGeom prst="rect">
            <a:avLst/>
          </a:prstGeom>
          <a:noFill/>
          <a:ln w="9525" cap="flat" cmpd="sng">
            <a:solidFill>
              <a:srgbClr val="376092">
                <a:alpha val="100000"/>
              </a:srgbClr>
            </a:solidFill>
            <a:prstDash val="solid"/>
            <a:round/>
          </a:ln>
        </p:spPr>
      </p:pic>
      <p:sp>
        <p:nvSpPr>
          <p:cNvPr id="1048909" name="TextBox 1048908"/>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8910" name="TextBox 1048909"/>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53</a:t>
            </a:fld>
            <a:endParaRPr lang="en-US" altLang="en-US" sz="1200">
              <a:solidFill>
                <a:srgbClr val="898989"/>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10" name="Table 4194309"/>
          <p:cNvGraphicFramePr>
            <a:graphicFrameLocks/>
          </p:cNvGraphicFramePr>
          <p:nvPr/>
        </p:nvGraphicFramePr>
        <p:xfrm>
          <a:off x="457200" y="1524001"/>
          <a:ext cx="8305800" cy="4414038"/>
        </p:xfrm>
        <a:graphic>
          <a:graphicData uri="http://schemas.openxmlformats.org/drawingml/2006/table">
            <a:tbl>
              <a:tblPr/>
              <a:tblGrid>
                <a:gridCol w="2768600"/>
                <a:gridCol w="2610394"/>
                <a:gridCol w="2926806"/>
              </a:tblGrid>
              <a:tr h="804316">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Data/UI element</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Data considerations</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Behavior considerations</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r>
              <a:tr h="901156">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Monthly deposit</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Text entry field</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a:solidFill>
                            <a:srgbClr val="000000"/>
                          </a:solidFill>
                          <a:latin typeface="Times New Roman" pitchFamily="18" charset="0"/>
                          <a:ea typeface="Calibri" pitchFamily="34" charset="0"/>
                        </a:rPr>
                        <a:t>Mandatory field. Displays the amount that is deposited monthly as entered.</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r>
              <a:tr h="905832">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Expected yearly return (%)</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a:solidFill>
                            <a:srgbClr val="000000"/>
                          </a:solidFill>
                          <a:latin typeface="Times New Roman" pitchFamily="18" charset="0"/>
                          <a:ea typeface="Calibri" pitchFamily="34" charset="0"/>
                        </a:rPr>
                        <a:t>Text entry field</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Mandatory field. Displays the rate of </a:t>
                      </a:r>
                      <a:endParaRPr lang="en-US" altLang="en-US" sz="1400" b="0" dirty="0" smtClean="0">
                        <a:solidFill>
                          <a:srgbClr val="000000"/>
                        </a:solidFill>
                        <a:latin typeface="Times New Roman" pitchFamily="18" charset="0"/>
                        <a:ea typeface="Calibri" pitchFamily="34"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interest </a:t>
                      </a:r>
                      <a:r>
                        <a:rPr lang="en-US" altLang="en-US" sz="1400" b="0" dirty="0" smtClean="0">
                          <a:solidFill>
                            <a:srgbClr val="000000"/>
                          </a:solidFill>
                          <a:latin typeface="Times New Roman" pitchFamily="18" charset="0"/>
                          <a:ea typeface="Calibri" pitchFamily="34" charset="0"/>
                        </a:rPr>
                        <a:t>as </a:t>
                      </a:r>
                      <a:r>
                        <a:rPr lang="en-US" altLang="en-US" sz="1400" b="0" dirty="0">
                          <a:solidFill>
                            <a:srgbClr val="000000"/>
                          </a:solidFill>
                          <a:latin typeface="Times New Roman" pitchFamily="18" charset="0"/>
                          <a:ea typeface="Calibri" pitchFamily="34" charset="0"/>
                        </a:rPr>
                        <a:t>entered.</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r>
              <a:tr h="893895">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Period (Min 1 year for wealth creation)</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Text entry field</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Mandatory field. Displays the tenure </a:t>
                      </a:r>
                      <a:endParaRPr lang="en-US" altLang="en-US" sz="1400" b="0" dirty="0" smtClean="0">
                        <a:solidFill>
                          <a:srgbClr val="000000"/>
                        </a:solidFill>
                        <a:latin typeface="Times New Roman" pitchFamily="18" charset="0"/>
                        <a:ea typeface="Calibri" pitchFamily="34"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and</a:t>
                      </a:r>
                      <a:r>
                        <a:rPr lang="en-US" altLang="en-US" sz="1400" b="0" baseline="0" dirty="0" smtClean="0">
                          <a:solidFill>
                            <a:srgbClr val="000000"/>
                          </a:solidFill>
                          <a:latin typeface="Times New Roman" pitchFamily="18" charset="0"/>
                          <a:ea typeface="Calibri" pitchFamily="34" charset="0"/>
                        </a:rPr>
                        <a:t> </a:t>
                      </a:r>
                      <a:r>
                        <a:rPr lang="en-US" altLang="en-US" sz="1400" b="0" dirty="0" smtClean="0">
                          <a:solidFill>
                            <a:srgbClr val="000000"/>
                          </a:solidFill>
                          <a:latin typeface="Times New Roman" pitchFamily="18" charset="0"/>
                          <a:ea typeface="Calibri" pitchFamily="34" charset="0"/>
                        </a:rPr>
                        <a:t>must </a:t>
                      </a:r>
                      <a:r>
                        <a:rPr lang="en-US" altLang="en-US" sz="1400" b="0" dirty="0">
                          <a:solidFill>
                            <a:srgbClr val="000000"/>
                          </a:solidFill>
                          <a:latin typeface="Times New Roman" pitchFamily="18" charset="0"/>
                          <a:ea typeface="Calibri" pitchFamily="34" charset="0"/>
                        </a:rPr>
                        <a:t>be at least 1 year duration as entered.</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r>
              <a:tr h="908839">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Reset</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Button</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On users click, it refreshes the all </a:t>
                      </a:r>
                      <a:r>
                        <a:rPr lang="en-US" altLang="en-US" sz="1400" b="0" dirty="0" smtClean="0">
                          <a:solidFill>
                            <a:srgbClr val="000000"/>
                          </a:solidFill>
                          <a:latin typeface="Times New Roman" pitchFamily="18" charset="0"/>
                          <a:ea typeface="Calibri" pitchFamily="34" charset="0"/>
                        </a:rPr>
                        <a:t>the</a:t>
                      </a: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 </a:t>
                      </a:r>
                      <a:r>
                        <a:rPr lang="en-US" altLang="en-US" sz="1400" b="0" dirty="0">
                          <a:solidFill>
                            <a:srgbClr val="000000"/>
                          </a:solidFill>
                          <a:latin typeface="Times New Roman" pitchFamily="18" charset="0"/>
                          <a:ea typeface="Calibri" pitchFamily="34" charset="0"/>
                        </a:rPr>
                        <a:t>details previously filled.</a:t>
                      </a:r>
                    </a:p>
                  </a:txBody>
                  <a:tcPr marL="68580" marR="68580"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r>
            </a:tbl>
          </a:graphicData>
        </a:graphic>
      </p:graphicFrame>
      <p:sp>
        <p:nvSpPr>
          <p:cNvPr id="1048952" name="TextBox 1048951"/>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8953" name="TextBox 1048952"/>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54</a:t>
            </a:fld>
            <a:endParaRPr lang="en-US" altLang="en-US" sz="1200">
              <a:solidFill>
                <a:srgbClr val="898989"/>
              </a:solidFill>
            </a:endParaRPr>
          </a:p>
        </p:txBody>
      </p:sp>
      <p:sp>
        <p:nvSpPr>
          <p:cNvPr id="1048954" name="Rectangle 1048953"/>
          <p:cNvSpPr/>
          <p:nvPr/>
        </p:nvSpPr>
        <p:spPr>
          <a:xfrm>
            <a:off x="1" y="-17450"/>
            <a:ext cx="9144000" cy="1574750"/>
          </a:xfrm>
          <a:prstGeom prst="rect">
            <a:avLst/>
          </a:prstGeom>
          <a:noFill/>
          <a:ln>
            <a:noFill/>
          </a:ln>
        </p:spPr>
        <p:txBody>
          <a:bodyPr vert="horz" wrap="square" lIns="0" tIns="126960" rIns="0" bIns="0" anchor="ctr">
            <a:spAutoFit/>
          </a:bodyP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ctr">
              <a:spcBef>
                <a:spcPct val="0"/>
              </a:spcBef>
              <a:buFontTx/>
              <a:buNone/>
            </a:pPr>
            <a:r>
              <a:rPr lang="en-US" altLang="en-US" sz="1600" b="1" dirty="0">
                <a:solidFill>
                  <a:srgbClr val="4F81BD"/>
                </a:solidFill>
                <a:ea typeface="Times New Roman" pitchFamily="18" charset="0"/>
              </a:rPr>
              <a:t>    </a:t>
            </a:r>
            <a:r>
              <a:rPr lang="en-US" altLang="en-US" sz="4000" dirty="0">
                <a:solidFill>
                  <a:srgbClr val="4F81BD"/>
                </a:solidFill>
                <a:latin typeface="Verdana" pitchFamily="34" charset="0"/>
                <a:ea typeface="Verdana" pitchFamily="34" charset="0"/>
              </a:rPr>
              <a:t>Systematic Investment Plan </a:t>
            </a:r>
            <a:endParaRPr lang="en-US" altLang="en-US" sz="4000" dirty="0" smtClean="0">
              <a:solidFill>
                <a:srgbClr val="4F81BD"/>
              </a:solidFill>
              <a:latin typeface="Verdana" pitchFamily="34" charset="0"/>
              <a:ea typeface="Verdana" pitchFamily="34" charset="0"/>
            </a:endParaRPr>
          </a:p>
          <a:p>
            <a:pPr marL="0" lvl="0" indent="0" algn="ctr">
              <a:spcBef>
                <a:spcPct val="0"/>
              </a:spcBef>
              <a:buFontTx/>
              <a:buNone/>
            </a:pPr>
            <a:r>
              <a:rPr lang="en-US" altLang="en-US" sz="4000" dirty="0" smtClean="0">
                <a:solidFill>
                  <a:srgbClr val="4F81BD"/>
                </a:solidFill>
                <a:latin typeface="Verdana" pitchFamily="34" charset="0"/>
                <a:ea typeface="Verdana" pitchFamily="34" charset="0"/>
              </a:rPr>
              <a:t>Specifications</a:t>
            </a:r>
            <a:r>
              <a:rPr lang="en-US" altLang="en-US" sz="4000" dirty="0">
                <a:solidFill>
                  <a:srgbClr val="4F81BD"/>
                </a:solidFill>
                <a:latin typeface="Verdana" pitchFamily="34" charset="0"/>
                <a:ea typeface="Verdana" pitchFamily="34" charset="0"/>
              </a:rPr>
              <a:t>:</a:t>
            </a:r>
          </a:p>
          <a:p>
            <a:pPr marL="0" lvl="0" indent="0" algn="ctr">
              <a:spcBef>
                <a:spcPct val="0"/>
              </a:spcBef>
              <a:buFontTx/>
              <a:buNone/>
            </a:pPr>
            <a:endParaRPr lang="en-US" altLang="en-US" sz="14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686800" cy="1143000"/>
          </a:xfrm>
        </p:spPr>
        <p:txBody>
          <a:bodyPr/>
          <a:lstStyle/>
          <a:p>
            <a:r>
              <a:rPr lang="en-US" altLang="en-US" sz="4000" dirty="0" smtClean="0">
                <a:solidFill>
                  <a:srgbClr val="FF0000"/>
                </a:solidFill>
                <a:latin typeface="Verdana" pitchFamily="34" charset="0"/>
                <a:ea typeface="Verdana" pitchFamily="34" charset="0"/>
              </a:rPr>
              <a:t>Systematic Investment Plan-2</a:t>
            </a:r>
            <a:endParaRPr lang="en-US" sz="4000" dirty="0"/>
          </a:p>
        </p:txBody>
      </p:sp>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55</a:t>
            </a:fld>
            <a:endParaRPr lang="en-US" altLang="en-US" sz="1200" dirty="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pic>
        <p:nvPicPr>
          <p:cNvPr id="6" name="Content Placeholder 5"/>
          <p:cNvPicPr>
            <a:picLocks noGrp="1"/>
          </p:cNvPicPr>
          <p:nvPr>
            <p:ph idx="1"/>
          </p:nvPr>
        </p:nvPicPr>
        <p:blipFill>
          <a:blip r:embed="rId2" cstate="print"/>
          <a:srcRect/>
          <a:stretch>
            <a:fillRect/>
          </a:stretch>
        </p:blipFill>
        <p:spPr>
          <a:xfrm>
            <a:off x="3276600" y="1219200"/>
            <a:ext cx="2743200" cy="4873752"/>
          </a:xfrm>
          <a:prstGeom prst="rect">
            <a:avLst/>
          </a:prstGeom>
          <a:noFill/>
          <a:ln w="9525" cap="flat" cmpd="sng">
            <a:solidFill>
              <a:srgbClr val="376092">
                <a:alpha val="100000"/>
              </a:srgbClr>
            </a:solidFill>
            <a:prstDash val="solid"/>
            <a:rou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nvPr>
        </p:nvGraphicFramePr>
        <p:xfrm>
          <a:off x="381000" y="457200"/>
          <a:ext cx="8305800" cy="5791024"/>
        </p:xfrm>
        <a:graphic>
          <a:graphicData uri="http://schemas.openxmlformats.org/drawingml/2006/table">
            <a:tbl>
              <a:tblPr firstRow="1" bandRow="1">
                <a:tableStyleId>{5C22544A-7EE6-4342-B048-85BDC9FD1C3A}</a:tableStyleId>
              </a:tblPr>
              <a:tblGrid>
                <a:gridCol w="2469292"/>
                <a:gridCol w="2693773"/>
                <a:gridCol w="3142735"/>
              </a:tblGrid>
              <a:tr h="838200">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Data/UI element</a:t>
                      </a:r>
                    </a:p>
                  </a:txBody>
                  <a:tcPr marL="68580" marR="68580" marT="0" marB="0"/>
                </a:tc>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Data considerations</a:t>
                      </a:r>
                    </a:p>
                  </a:txBody>
                  <a:tcPr marL="68580" marR="68580" marT="0" marB="0"/>
                </a:tc>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Behavior considerations</a:t>
                      </a:r>
                    </a:p>
                  </a:txBody>
                  <a:tcPr marL="68580" marR="68580" marT="0" marB="0"/>
                </a:tc>
              </a:tr>
              <a:tr h="1080217">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cs typeface="Times New Roman" pitchFamily="18" charset="0"/>
                        </a:rPr>
                        <a:t>Calculate</a:t>
                      </a:r>
                    </a:p>
                  </a:txBody>
                  <a:tcPr marL="68580" marR="68580" marT="0" marB="0">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cs typeface="Times New Roman" pitchFamily="18" charset="0"/>
                        </a:rPr>
                        <a:t>Button</a:t>
                      </a:r>
                    </a:p>
                  </a:txBody>
                  <a:tcPr marL="68580" marR="68580"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cs typeface="Times New Roman" pitchFamily="18" charset="0"/>
                        </a:rPr>
                        <a:t>On users click ,it calculates the </a:t>
                      </a:r>
                      <a:endParaRPr lang="en-US" altLang="en-US" sz="1400" b="0" dirty="0" smtClean="0">
                        <a:solidFill>
                          <a:srgbClr val="000000"/>
                        </a:solidFill>
                        <a:latin typeface="Times New Roman" pitchFamily="18" charset="0"/>
                        <a:ea typeface="Calibri"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cs typeface="Times New Roman" pitchFamily="18" charset="0"/>
                        </a:rPr>
                        <a:t>Systematic </a:t>
                      </a:r>
                      <a:r>
                        <a:rPr lang="en-US" altLang="en-US" sz="1400" b="0" dirty="0">
                          <a:solidFill>
                            <a:srgbClr val="000000"/>
                          </a:solidFill>
                          <a:latin typeface="Times New Roman" pitchFamily="18" charset="0"/>
                          <a:ea typeface="Calibri" pitchFamily="34" charset="0"/>
                          <a:cs typeface="Times New Roman" pitchFamily="18" charset="0"/>
                        </a:rPr>
                        <a:t>investment amount and </a:t>
                      </a:r>
                      <a:endParaRPr lang="en-US" altLang="en-US" sz="1400" b="0" dirty="0" smtClean="0">
                        <a:solidFill>
                          <a:srgbClr val="000000"/>
                        </a:solidFill>
                        <a:latin typeface="Times New Roman" pitchFamily="18" charset="0"/>
                        <a:ea typeface="Calibri"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cs typeface="Times New Roman" pitchFamily="18" charset="0"/>
                        </a:rPr>
                        <a:t>gives </a:t>
                      </a:r>
                      <a:r>
                        <a:rPr lang="en-US" altLang="en-US" sz="1400" b="0" dirty="0">
                          <a:solidFill>
                            <a:srgbClr val="000000"/>
                          </a:solidFill>
                          <a:latin typeface="Times New Roman" pitchFamily="18" charset="0"/>
                          <a:ea typeface="Calibri" pitchFamily="34" charset="0"/>
                          <a:cs typeface="Times New Roman" pitchFamily="18" charset="0"/>
                        </a:rPr>
                        <a:t>the result.</a:t>
                      </a:r>
                      <a:endParaRPr lang="zh-CN" altLang="en-US" sz="1400" dirty="0">
                        <a:latin typeface="Times New Roman" pitchFamily="18" charset="0"/>
                        <a:cs typeface="Times New Roman" pitchFamily="18" charset="0"/>
                      </a:endParaRPr>
                    </a:p>
                  </a:txBody>
                  <a:tcPr marL="68580" marR="68580" marT="0" marB="0"/>
                </a:tc>
              </a:tr>
              <a:tr h="872759">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cs typeface="Times New Roman" pitchFamily="18" charset="0"/>
                        </a:rPr>
                        <a:t>Expected amount</a:t>
                      </a:r>
                    </a:p>
                  </a:txBody>
                  <a:tcPr marL="68580" marR="68580" marT="0" marB="0">
                    <a:solidFill>
                      <a:schemeClr val="accent1"/>
                    </a:solidFill>
                  </a:tcPr>
                </a:tc>
                <a:tc>
                  <a:txBody>
                    <a:bodyPr/>
                    <a:lstStyle/>
                    <a:p>
                      <a:pPr lvl="0" algn="l" eaLnBrk="1" latinLnBrk="1" hangingPunct="1">
                        <a:lnSpc>
                          <a:spcPct val="115000"/>
                        </a:lnSpc>
                      </a:pPr>
                      <a:r>
                        <a:rPr lang="en-US" altLang="en-US" sz="1400" b="0" dirty="0" err="1">
                          <a:solidFill>
                            <a:srgbClr val="000000"/>
                          </a:solidFill>
                          <a:latin typeface="Times New Roman" pitchFamily="18" charset="0"/>
                          <a:ea typeface="Calibri" pitchFamily="34" charset="0"/>
                          <a:cs typeface="Times New Roman" pitchFamily="18" charset="0"/>
                        </a:rPr>
                        <a:t>Textview</a:t>
                      </a:r>
                      <a:endParaRPr lang="en-US" altLang="en-US" sz="1400" b="0" dirty="0">
                        <a:solidFill>
                          <a:srgbClr val="000000"/>
                        </a:solidFill>
                        <a:latin typeface="Times New Roman" pitchFamily="18" charset="0"/>
                        <a:ea typeface="Calibri" pitchFamily="34" charset="0"/>
                        <a:cs typeface="Times New Roman" pitchFamily="18" charset="0"/>
                      </a:endParaRPr>
                    </a:p>
                  </a:txBody>
                  <a:tcPr marL="68580" marR="68580"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cs typeface="Times New Roman" pitchFamily="18" charset="0"/>
                        </a:rPr>
                        <a:t>It displays the amount that will be </a:t>
                      </a:r>
                      <a:endParaRPr lang="en-US" altLang="en-US" sz="1400" b="0" dirty="0" smtClean="0">
                        <a:solidFill>
                          <a:srgbClr val="000000"/>
                        </a:solidFill>
                        <a:latin typeface="Times New Roman" pitchFamily="18" charset="0"/>
                        <a:ea typeface="Calibri"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cs typeface="Times New Roman" pitchFamily="18" charset="0"/>
                        </a:rPr>
                        <a:t>received </a:t>
                      </a:r>
                      <a:r>
                        <a:rPr lang="en-US" altLang="en-US" sz="1400" b="0" dirty="0">
                          <a:solidFill>
                            <a:srgbClr val="000000"/>
                          </a:solidFill>
                          <a:latin typeface="Times New Roman" pitchFamily="18" charset="0"/>
                          <a:ea typeface="Calibri" pitchFamily="34" charset="0"/>
                          <a:cs typeface="Times New Roman" pitchFamily="18" charset="0"/>
                        </a:rPr>
                        <a:t>after a particular duration.</a:t>
                      </a:r>
                    </a:p>
                  </a:txBody>
                  <a:tcPr marL="68580" marR="68580" marT="0" marB="0"/>
                </a:tc>
              </a:tr>
              <a:tr h="839414">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cs typeface="Times New Roman" pitchFamily="18" charset="0"/>
                        </a:rPr>
                        <a:t>Amount invested</a:t>
                      </a:r>
                    </a:p>
                  </a:txBody>
                  <a:tcPr marL="68580" marR="68580" marT="0" marB="0">
                    <a:solidFill>
                      <a:schemeClr val="accent1"/>
                    </a:solidFill>
                  </a:tcPr>
                </a:tc>
                <a:tc>
                  <a:txBody>
                    <a:bodyPr/>
                    <a:lstStyle/>
                    <a:p>
                      <a:pPr lvl="0" algn="l" eaLnBrk="1" latinLnBrk="1" hangingPunct="1">
                        <a:lnSpc>
                          <a:spcPct val="115000"/>
                        </a:lnSpc>
                      </a:pPr>
                      <a:r>
                        <a:rPr lang="en-US" altLang="en-US" sz="1400" b="0" dirty="0" err="1">
                          <a:solidFill>
                            <a:srgbClr val="000000"/>
                          </a:solidFill>
                          <a:latin typeface="Times New Roman" pitchFamily="18" charset="0"/>
                          <a:ea typeface="Calibri" pitchFamily="34" charset="0"/>
                          <a:cs typeface="Times New Roman" pitchFamily="18" charset="0"/>
                        </a:rPr>
                        <a:t>Textview</a:t>
                      </a:r>
                      <a:endParaRPr lang="en-US" altLang="en-US" sz="1400" b="0" dirty="0">
                        <a:solidFill>
                          <a:srgbClr val="000000"/>
                        </a:solidFill>
                        <a:latin typeface="Times New Roman" pitchFamily="18" charset="0"/>
                        <a:ea typeface="Calibri" pitchFamily="34" charset="0"/>
                        <a:cs typeface="Times New Roman" pitchFamily="18" charset="0"/>
                      </a:endParaRPr>
                    </a:p>
                  </a:txBody>
                  <a:tcPr marL="68580" marR="68580"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cs typeface="Times New Roman" pitchFamily="18" charset="0"/>
                        </a:rPr>
                        <a:t>It displays the total amount actually </a:t>
                      </a:r>
                      <a:endParaRPr lang="en-US" altLang="en-US" sz="1400" b="0" dirty="0" smtClean="0">
                        <a:solidFill>
                          <a:srgbClr val="000000"/>
                        </a:solidFill>
                        <a:latin typeface="Times New Roman" pitchFamily="18" charset="0"/>
                        <a:ea typeface="Calibri"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cs typeface="Times New Roman" pitchFamily="18" charset="0"/>
                        </a:rPr>
                        <a:t>invested</a:t>
                      </a:r>
                      <a:r>
                        <a:rPr lang="en-US" altLang="en-US" sz="1400" b="0" dirty="0">
                          <a:solidFill>
                            <a:srgbClr val="000000"/>
                          </a:solidFill>
                          <a:latin typeface="Times New Roman" pitchFamily="18" charset="0"/>
                          <a:ea typeface="Calibri" pitchFamily="34" charset="0"/>
                          <a:cs typeface="Times New Roman" pitchFamily="18" charset="0"/>
                        </a:rPr>
                        <a:t>. </a:t>
                      </a:r>
                      <a:endParaRPr lang="zh-CN" altLang="en-US" sz="1400" dirty="0">
                        <a:latin typeface="Times New Roman" pitchFamily="18" charset="0"/>
                        <a:cs typeface="Times New Roman" pitchFamily="18" charset="0"/>
                      </a:endParaRPr>
                    </a:p>
                  </a:txBody>
                  <a:tcPr marL="68580" marR="68580" marT="0" marB="0"/>
                </a:tc>
              </a:tr>
              <a:tr h="1080217">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cs typeface="Times New Roman" pitchFamily="18" charset="0"/>
                        </a:rPr>
                        <a:t>Wealth gain</a:t>
                      </a:r>
                    </a:p>
                  </a:txBody>
                  <a:tcPr marL="68580" marR="68580" marT="0" marB="0">
                    <a:solidFill>
                      <a:schemeClr val="accent1"/>
                    </a:solidFill>
                  </a:tcPr>
                </a:tc>
                <a:tc>
                  <a:txBody>
                    <a:bodyPr/>
                    <a:lstStyle/>
                    <a:p>
                      <a:pPr lvl="0" algn="l" eaLnBrk="1" latinLnBrk="1" hangingPunct="1">
                        <a:lnSpc>
                          <a:spcPct val="115000"/>
                        </a:lnSpc>
                      </a:pPr>
                      <a:r>
                        <a:rPr lang="en-US" altLang="en-US" sz="1400" b="0" dirty="0" err="1">
                          <a:solidFill>
                            <a:srgbClr val="000000"/>
                          </a:solidFill>
                          <a:latin typeface="Times New Roman" pitchFamily="18" charset="0"/>
                          <a:ea typeface="Calibri" pitchFamily="34" charset="0"/>
                          <a:cs typeface="Times New Roman" pitchFamily="18" charset="0"/>
                        </a:rPr>
                        <a:t>Textview</a:t>
                      </a:r>
                      <a:endParaRPr lang="en-US" altLang="en-US" sz="1400" b="0" dirty="0">
                        <a:solidFill>
                          <a:srgbClr val="000000"/>
                        </a:solidFill>
                        <a:latin typeface="Times New Roman" pitchFamily="18" charset="0"/>
                        <a:ea typeface="Calibri" pitchFamily="34" charset="0"/>
                        <a:cs typeface="Times New Roman" pitchFamily="18" charset="0"/>
                      </a:endParaRPr>
                    </a:p>
                  </a:txBody>
                  <a:tcPr marL="68580" marR="68580"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cs typeface="Times New Roman" pitchFamily="18" charset="0"/>
                        </a:rPr>
                        <a:t>It displays the amount of profit gained </a:t>
                      </a:r>
                      <a:r>
                        <a:rPr lang="en-US" altLang="en-US" sz="1400" b="0" dirty="0" smtClean="0">
                          <a:solidFill>
                            <a:srgbClr val="000000"/>
                          </a:solidFill>
                          <a:latin typeface="Times New Roman" pitchFamily="18" charset="0"/>
                          <a:ea typeface="Calibri" pitchFamily="34" charset="0"/>
                          <a:cs typeface="Times New Roman" pitchFamily="18" charset="0"/>
                        </a:rPr>
                        <a:t> </a:t>
                      </a: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cs typeface="Times New Roman" pitchFamily="18" charset="0"/>
                        </a:rPr>
                        <a:t>after </a:t>
                      </a:r>
                      <a:r>
                        <a:rPr lang="en-US" altLang="en-US" sz="1400" b="0" dirty="0">
                          <a:solidFill>
                            <a:srgbClr val="000000"/>
                          </a:solidFill>
                          <a:latin typeface="Times New Roman" pitchFamily="18" charset="0"/>
                          <a:ea typeface="Calibri" pitchFamily="34" charset="0"/>
                          <a:cs typeface="Times New Roman" pitchFamily="18" charset="0"/>
                        </a:rPr>
                        <a:t>interest accrued in the amount </a:t>
                      </a:r>
                      <a:endParaRPr lang="en-US" altLang="en-US" sz="1400" b="0" dirty="0" smtClean="0">
                        <a:solidFill>
                          <a:srgbClr val="000000"/>
                        </a:solidFill>
                        <a:latin typeface="Times New Roman" pitchFamily="18" charset="0"/>
                        <a:ea typeface="Calibri"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cs typeface="Times New Roman" pitchFamily="18" charset="0"/>
                        </a:rPr>
                        <a:t>deposited</a:t>
                      </a:r>
                      <a:r>
                        <a:rPr lang="en-US" altLang="en-US" sz="1400" b="0" dirty="0">
                          <a:solidFill>
                            <a:srgbClr val="000000"/>
                          </a:solidFill>
                          <a:latin typeface="Times New Roman" pitchFamily="18" charset="0"/>
                          <a:ea typeface="Calibri" pitchFamily="34" charset="0"/>
                          <a:cs typeface="Times New Roman" pitchFamily="18" charset="0"/>
                        </a:rPr>
                        <a:t>.</a:t>
                      </a:r>
                    </a:p>
                  </a:txBody>
                  <a:tcPr marL="68580" marR="68580" marT="0" marB="0"/>
                </a:tc>
              </a:tr>
              <a:tr h="1080217">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cs typeface="Times New Roman" pitchFamily="18" charset="0"/>
                        </a:rPr>
                        <a:t>Calculate</a:t>
                      </a:r>
                    </a:p>
                  </a:txBody>
                  <a:tcPr marL="68580" marR="68580" marT="0" marB="0">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cs typeface="Times New Roman" pitchFamily="18" charset="0"/>
                        </a:rPr>
                        <a:t>Button</a:t>
                      </a:r>
                    </a:p>
                  </a:txBody>
                  <a:tcPr marL="68580" marR="68580"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cs typeface="Times New Roman" pitchFamily="18" charset="0"/>
                        </a:rPr>
                        <a:t>On users click </a:t>
                      </a:r>
                      <a:r>
                        <a:rPr lang="en-US" altLang="en-US" sz="1400" b="0" dirty="0" smtClean="0">
                          <a:solidFill>
                            <a:srgbClr val="000000"/>
                          </a:solidFill>
                          <a:latin typeface="Times New Roman" pitchFamily="18" charset="0"/>
                          <a:ea typeface="Calibri" pitchFamily="34" charset="0"/>
                          <a:cs typeface="Times New Roman" pitchFamily="18" charset="0"/>
                        </a:rPr>
                        <a:t>, it </a:t>
                      </a:r>
                      <a:r>
                        <a:rPr lang="en-US" altLang="en-US" sz="1400" b="0" dirty="0">
                          <a:solidFill>
                            <a:srgbClr val="000000"/>
                          </a:solidFill>
                          <a:latin typeface="Times New Roman" pitchFamily="18" charset="0"/>
                          <a:ea typeface="Calibri" pitchFamily="34" charset="0"/>
                          <a:cs typeface="Times New Roman" pitchFamily="18" charset="0"/>
                        </a:rPr>
                        <a:t>calculates the </a:t>
                      </a:r>
                      <a:endParaRPr lang="en-US" altLang="en-US" sz="1400" b="0" dirty="0" smtClean="0">
                        <a:solidFill>
                          <a:srgbClr val="000000"/>
                        </a:solidFill>
                        <a:latin typeface="Times New Roman" pitchFamily="18" charset="0"/>
                        <a:ea typeface="Calibri"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cs typeface="Times New Roman" pitchFamily="18" charset="0"/>
                        </a:rPr>
                        <a:t>Systematic </a:t>
                      </a:r>
                      <a:r>
                        <a:rPr lang="en-US" altLang="en-US" sz="1400" b="0" dirty="0">
                          <a:solidFill>
                            <a:srgbClr val="000000"/>
                          </a:solidFill>
                          <a:latin typeface="Times New Roman" pitchFamily="18" charset="0"/>
                          <a:ea typeface="Calibri" pitchFamily="34" charset="0"/>
                          <a:cs typeface="Times New Roman" pitchFamily="18" charset="0"/>
                        </a:rPr>
                        <a:t>investment amount and gives </a:t>
                      </a:r>
                      <a:endParaRPr lang="en-US" altLang="en-US" sz="1400" b="0" dirty="0" smtClean="0">
                        <a:solidFill>
                          <a:srgbClr val="000000"/>
                        </a:solidFill>
                        <a:latin typeface="Times New Roman" pitchFamily="18" charset="0"/>
                        <a:ea typeface="Calibri"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cs typeface="Times New Roman" pitchFamily="18" charset="0"/>
                        </a:rPr>
                        <a:t>the </a:t>
                      </a:r>
                      <a:r>
                        <a:rPr lang="en-US" altLang="en-US" sz="1400" b="0" dirty="0">
                          <a:solidFill>
                            <a:srgbClr val="000000"/>
                          </a:solidFill>
                          <a:latin typeface="Times New Roman" pitchFamily="18" charset="0"/>
                          <a:ea typeface="Calibri" pitchFamily="34" charset="0"/>
                          <a:cs typeface="Times New Roman" pitchFamily="18" charset="0"/>
                        </a:rPr>
                        <a:t>result.</a:t>
                      </a:r>
                      <a:endParaRPr lang="zh-CN" altLang="en-US" sz="1400" dirty="0">
                        <a:latin typeface="Times New Roman" pitchFamily="18" charset="0"/>
                        <a:cs typeface="Times New Roman" pitchFamily="18" charset="0"/>
                      </a:endParaRPr>
                    </a:p>
                  </a:txBody>
                  <a:tcPr marL="68580" marR="68580"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56</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5" name="Title 1048954"/>
          <p:cNvSpPr>
            <a:spLocks noGrp="1"/>
          </p:cNvSpPr>
          <p:nvPr>
            <p:ph type="title"/>
          </p:nvPr>
        </p:nvSpPr>
        <p:spPr>
          <a:xfrm>
            <a:off x="628650" y="365125"/>
            <a:ext cx="7886700" cy="457200"/>
          </a:xfrm>
          <a:prstGeom prst="rect">
            <a:avLst/>
          </a:prstGeom>
          <a:noFill/>
          <a:ln>
            <a:noFill/>
          </a:ln>
        </p:spPr>
        <p:txBody>
          <a:bodyPr vert="horz" lIns="91440" tIns="45720" rIns="91440" bIns="45720" anchor="ctr"/>
          <a:lstStyle>
            <a:lvl1pPr marL="0" indent="0" algn="ctr" rtl="0" fontAlgn="base" latinLnBrk="1">
              <a:lnSpc>
                <a:spcPct val="100000"/>
              </a:lnSpc>
              <a:spcBef>
                <a:spcPct val="0"/>
              </a:spcBef>
              <a:spcAft>
                <a:spcPct val="0"/>
              </a:spcAft>
              <a:buFontTx/>
              <a:buNone/>
              <a:defRPr sz="4400" b="0" i="0" u="none" baseline="0">
                <a:solidFill>
                  <a:schemeClr val="dk1"/>
                </a:solidFill>
                <a:latin typeface="Calibri" pitchFamily="34" charset="0"/>
                <a:sym typeface="Calibri" pitchFamily="34" charset="0"/>
              </a:defRPr>
            </a:lvl1pPr>
          </a:lstStyle>
          <a:p>
            <a:pPr lvl="0" eaLnBrk="1" latinLnBrk="1" hangingPunct="1"/>
            <a:r>
              <a:rPr lang="en-US" altLang="en-US" sz="4000" dirty="0">
                <a:solidFill>
                  <a:srgbClr val="FF0000"/>
                </a:solidFill>
                <a:latin typeface="Verdana" pitchFamily="34" charset="0"/>
                <a:ea typeface="Verdana" pitchFamily="34" charset="0"/>
              </a:rPr>
              <a:t>Fixed </a:t>
            </a:r>
            <a:r>
              <a:rPr lang="en-US" altLang="en-US" sz="4000" dirty="0" smtClean="0">
                <a:solidFill>
                  <a:srgbClr val="FF0000"/>
                </a:solidFill>
                <a:latin typeface="Verdana" pitchFamily="34" charset="0"/>
                <a:ea typeface="Verdana" pitchFamily="34" charset="0"/>
              </a:rPr>
              <a:t>Deposit-1</a:t>
            </a:r>
            <a:endParaRPr lang="en-US" altLang="en-US" sz="4000" dirty="0">
              <a:solidFill>
                <a:srgbClr val="FF0000"/>
              </a:solidFill>
              <a:latin typeface="Verdana" pitchFamily="34" charset="0"/>
              <a:ea typeface="Verdana" pitchFamily="34" charset="0"/>
            </a:endParaRPr>
          </a:p>
        </p:txBody>
      </p:sp>
      <p:sp>
        <p:nvSpPr>
          <p:cNvPr id="1048956" name="TextBox 1048955"/>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8957" name="TextBox 1048956"/>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57</a:t>
            </a:fld>
            <a:endParaRPr lang="en-US" altLang="en-US" sz="1200">
              <a:solidFill>
                <a:srgbClr val="898989"/>
              </a:solidFill>
            </a:endParaRPr>
          </a:p>
        </p:txBody>
      </p:sp>
      <p:pic>
        <p:nvPicPr>
          <p:cNvPr id="2097179" name="Content Placeholder 2097178"/>
          <p:cNvPicPr>
            <a:picLocks noGrp="1"/>
          </p:cNvPicPr>
          <p:nvPr>
            <p:ph idx="1"/>
          </p:nvPr>
        </p:nvPicPr>
        <p:blipFill>
          <a:blip r:embed="rId2" cstate="print"/>
          <a:srcRect/>
          <a:stretch>
            <a:fillRect/>
          </a:stretch>
        </p:blipFill>
        <p:spPr>
          <a:xfrm>
            <a:off x="3124200" y="1219200"/>
            <a:ext cx="2743200" cy="4873752"/>
          </a:xfrm>
          <a:prstGeom prst="rect">
            <a:avLst/>
          </a:prstGeom>
          <a:noFill/>
          <a:ln w="9525" cap="flat" cmpd="sng">
            <a:solidFill>
              <a:srgbClr val="376092">
                <a:alpha val="100000"/>
              </a:srgbClr>
            </a:solidFill>
            <a:prstDash val="solid"/>
            <a:rou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11" name="Table 4194310"/>
          <p:cNvGraphicFramePr>
            <a:graphicFrameLocks/>
          </p:cNvGraphicFramePr>
          <p:nvPr/>
        </p:nvGraphicFramePr>
        <p:xfrm>
          <a:off x="457200" y="1143000"/>
          <a:ext cx="8382000" cy="4343400"/>
        </p:xfrm>
        <a:graphic>
          <a:graphicData uri="http://schemas.openxmlformats.org/drawingml/2006/table">
            <a:tbl>
              <a:tblPr/>
              <a:tblGrid>
                <a:gridCol w="2793297"/>
                <a:gridCol w="2635046"/>
                <a:gridCol w="2953657"/>
              </a:tblGrid>
              <a:tr h="486400">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Data/UI element</a:t>
                      </a:r>
                    </a:p>
                  </a:txBody>
                  <a:tcPr marL="68577" marR="68577"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Data considerations</a:t>
                      </a:r>
                    </a:p>
                  </a:txBody>
                  <a:tcPr marL="68577" marR="68577"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Behavior considerations</a:t>
                      </a:r>
                    </a:p>
                  </a:txBody>
                  <a:tcPr marL="68577" marR="68577"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r>
              <a:tr h="919538">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Total deposit.</a:t>
                      </a:r>
                    </a:p>
                  </a:txBody>
                  <a:tcPr marL="68577" marR="68577" marT="0" marB="0">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Text entry field</a:t>
                      </a:r>
                    </a:p>
                  </a:txBody>
                  <a:tcPr marL="68577" marR="68577" marT="0" marB="0">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a:solidFill>
                            <a:srgbClr val="000000"/>
                          </a:solidFill>
                          <a:latin typeface="Times New Roman" pitchFamily="18" charset="0"/>
                          <a:ea typeface="Calibri" pitchFamily="34" charset="0"/>
                        </a:rPr>
                        <a:t>Mandatory field. Displays the amount that is deposited monthly as entered.</a:t>
                      </a:r>
                    </a:p>
                  </a:txBody>
                  <a:tcPr marL="68577" marR="68577" marT="0" marB="0">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r>
              <a:tr h="1000798">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Rate of interest (%)</a:t>
                      </a:r>
                    </a:p>
                  </a:txBody>
                  <a:tcPr marL="68577" marR="68577"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Text entry field</a:t>
                      </a:r>
                    </a:p>
                  </a:txBody>
                  <a:tcPr marL="68577" marR="68577"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Mandatory field. Displays the rate of </a:t>
                      </a:r>
                      <a:endParaRPr lang="en-US" altLang="en-US" sz="1400" b="0" dirty="0" smtClean="0">
                        <a:solidFill>
                          <a:srgbClr val="000000"/>
                        </a:solidFill>
                        <a:latin typeface="Times New Roman" pitchFamily="18" charset="0"/>
                        <a:ea typeface="Calibri" pitchFamily="34"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interest </a:t>
                      </a:r>
                      <a:r>
                        <a:rPr lang="en-US" altLang="en-US" sz="1400" b="0" dirty="0">
                          <a:solidFill>
                            <a:srgbClr val="000000"/>
                          </a:solidFill>
                          <a:latin typeface="Times New Roman" pitchFamily="18" charset="0"/>
                          <a:ea typeface="Calibri" pitchFamily="34" charset="0"/>
                        </a:rPr>
                        <a:t>as entered.</a:t>
                      </a:r>
                      <a:endParaRPr lang="zh-CN" altLang="en-US" sz="1400" dirty="0"/>
                    </a:p>
                  </a:txBody>
                  <a:tcPr marL="68577" marR="68577"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r>
              <a:tr h="932367">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Tenure(year)</a:t>
                      </a:r>
                    </a:p>
                  </a:txBody>
                  <a:tcPr marL="68577" marR="68577"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Text entry field</a:t>
                      </a:r>
                    </a:p>
                  </a:txBody>
                  <a:tcPr marL="68577" marR="68577"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Mandatory field. Displays the tenure </a:t>
                      </a:r>
                      <a:endParaRPr lang="en-US" altLang="en-US" sz="1400" b="0" dirty="0" smtClean="0">
                        <a:solidFill>
                          <a:srgbClr val="000000"/>
                        </a:solidFill>
                        <a:latin typeface="Times New Roman" pitchFamily="18" charset="0"/>
                        <a:ea typeface="Calibri" pitchFamily="34"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in </a:t>
                      </a:r>
                      <a:r>
                        <a:rPr lang="en-US" altLang="en-US" sz="1400" b="0" dirty="0">
                          <a:solidFill>
                            <a:srgbClr val="000000"/>
                          </a:solidFill>
                          <a:latin typeface="Times New Roman" pitchFamily="18" charset="0"/>
                          <a:ea typeface="Calibri" pitchFamily="34" charset="0"/>
                        </a:rPr>
                        <a:t>years format as entered.</a:t>
                      </a:r>
                      <a:endParaRPr lang="zh-CN" altLang="en-US" sz="1400" dirty="0"/>
                    </a:p>
                  </a:txBody>
                  <a:tcPr marL="68577" marR="68577"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r>
              <a:tr h="1004297">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Reset</a:t>
                      </a:r>
                    </a:p>
                  </a:txBody>
                  <a:tcPr marL="68577" marR="68577"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a:solidFill>
                            <a:srgbClr val="000000"/>
                          </a:solidFill>
                          <a:latin typeface="Times New Roman" pitchFamily="18" charset="0"/>
                          <a:ea typeface="Calibri" pitchFamily="34" charset="0"/>
                        </a:rPr>
                        <a:t>Button</a:t>
                      </a:r>
                    </a:p>
                  </a:txBody>
                  <a:tcPr marL="68577" marR="68577"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On users click, it refreshes </a:t>
                      </a:r>
                      <a:r>
                        <a:rPr lang="en-US" altLang="en-US" sz="1400" b="0" baseline="0" dirty="0" smtClean="0">
                          <a:solidFill>
                            <a:srgbClr val="000000"/>
                          </a:solidFill>
                          <a:latin typeface="Times New Roman" pitchFamily="18" charset="0"/>
                          <a:ea typeface="Calibri" pitchFamily="34" charset="0"/>
                        </a:rPr>
                        <a:t> </a:t>
                      </a:r>
                      <a:r>
                        <a:rPr lang="en-US" altLang="en-US" sz="1400" b="0" dirty="0" smtClean="0">
                          <a:solidFill>
                            <a:srgbClr val="000000"/>
                          </a:solidFill>
                          <a:latin typeface="Times New Roman" pitchFamily="18" charset="0"/>
                          <a:ea typeface="Calibri" pitchFamily="34" charset="0"/>
                        </a:rPr>
                        <a:t>all </a:t>
                      </a:r>
                      <a:r>
                        <a:rPr lang="en-US" altLang="en-US" sz="1400" b="0" dirty="0">
                          <a:solidFill>
                            <a:srgbClr val="000000"/>
                          </a:solidFill>
                          <a:latin typeface="Times New Roman" pitchFamily="18" charset="0"/>
                          <a:ea typeface="Calibri" pitchFamily="34" charset="0"/>
                        </a:rPr>
                        <a:t>the </a:t>
                      </a:r>
                      <a:endParaRPr lang="en-US" altLang="en-US" sz="1400" b="0" dirty="0" smtClean="0">
                        <a:solidFill>
                          <a:srgbClr val="000000"/>
                        </a:solidFill>
                        <a:latin typeface="Times New Roman" pitchFamily="18" charset="0"/>
                        <a:ea typeface="Calibri" pitchFamily="34"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details </a:t>
                      </a:r>
                      <a:r>
                        <a:rPr lang="en-US" altLang="en-US" sz="1400" b="0" dirty="0">
                          <a:solidFill>
                            <a:srgbClr val="000000"/>
                          </a:solidFill>
                          <a:latin typeface="Times New Roman" pitchFamily="18" charset="0"/>
                          <a:ea typeface="Calibri" pitchFamily="34" charset="0"/>
                        </a:rPr>
                        <a:t>previously filled.</a:t>
                      </a:r>
                    </a:p>
                  </a:txBody>
                  <a:tcPr marL="68577" marR="68577"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r>
            </a:tbl>
          </a:graphicData>
        </a:graphic>
      </p:graphicFrame>
      <p:sp>
        <p:nvSpPr>
          <p:cNvPr id="1048999" name="TextBox 1048998"/>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9000" name="TextBox 1048999"/>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58</a:t>
            </a:fld>
            <a:endParaRPr lang="en-US" altLang="en-US" sz="1200">
              <a:solidFill>
                <a:srgbClr val="898989"/>
              </a:solidFill>
            </a:endParaRPr>
          </a:p>
        </p:txBody>
      </p:sp>
      <p:sp>
        <p:nvSpPr>
          <p:cNvPr id="1049001" name="Rectangle 1049000"/>
          <p:cNvSpPr/>
          <p:nvPr/>
        </p:nvSpPr>
        <p:spPr>
          <a:xfrm>
            <a:off x="838200" y="0"/>
            <a:ext cx="7924800" cy="989974"/>
          </a:xfrm>
          <a:prstGeom prst="rect">
            <a:avLst/>
          </a:prstGeom>
          <a:noFill/>
          <a:ln>
            <a:noFill/>
          </a:ln>
        </p:spPr>
        <p:txBody>
          <a:bodyPr vert="horz" wrap="square" lIns="0" tIns="126960" rIns="0" bIns="0" anchor="ctr">
            <a:spAutoFit/>
          </a:bodyP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spcBef>
                <a:spcPct val="0"/>
              </a:spcBef>
              <a:buFontTx/>
              <a:buNone/>
            </a:pPr>
            <a:r>
              <a:rPr lang="en-US" altLang="en-US" sz="4000" dirty="0" smtClean="0">
                <a:solidFill>
                  <a:srgbClr val="4F81BD"/>
                </a:solidFill>
                <a:latin typeface="Verdana" pitchFamily="34" charset="0"/>
                <a:ea typeface="Verdana" pitchFamily="34" charset="0"/>
              </a:rPr>
              <a:t> Fixed </a:t>
            </a:r>
            <a:r>
              <a:rPr lang="en-US" altLang="en-US" sz="4000" dirty="0">
                <a:solidFill>
                  <a:srgbClr val="4F81BD"/>
                </a:solidFill>
                <a:latin typeface="Verdana" pitchFamily="34" charset="0"/>
                <a:ea typeface="Verdana" pitchFamily="34" charset="0"/>
              </a:rPr>
              <a:t>deposit specifications:</a:t>
            </a:r>
          </a:p>
          <a:p>
            <a:pPr marL="0" lvl="0" indent="0">
              <a:spcBef>
                <a:spcPct val="0"/>
              </a:spcBef>
              <a:buFontTx/>
              <a:buNone/>
            </a:pPr>
            <a:endParaRPr lang="en-US" altLang="en-US" sz="1600" b="1" dirty="0">
              <a:ea typeface="Times New Roman" pitchFamily="18"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rgbClr val="FF0000"/>
                </a:solidFill>
                <a:latin typeface="Verdana" pitchFamily="34" charset="0"/>
                <a:ea typeface="Verdana" pitchFamily="34" charset="0"/>
              </a:rPr>
              <a:t>Fixed Deposit-2</a:t>
            </a:r>
            <a:endParaRPr lang="en-US" dirty="0"/>
          </a:p>
        </p:txBody>
      </p:sp>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59</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pic>
        <p:nvPicPr>
          <p:cNvPr id="6" name="Content Placeholder 5"/>
          <p:cNvPicPr>
            <a:picLocks noGrp="1"/>
          </p:cNvPicPr>
          <p:nvPr>
            <p:ph idx="1"/>
          </p:nvPr>
        </p:nvPicPr>
        <p:blipFill>
          <a:blip r:embed="rId2" cstate="print"/>
          <a:srcRect/>
          <a:stretch>
            <a:fillRect/>
          </a:stretch>
        </p:blipFill>
        <p:spPr>
          <a:xfrm>
            <a:off x="3200400" y="1371600"/>
            <a:ext cx="2743200" cy="4873752"/>
          </a:xfrm>
          <a:prstGeom prst="rect">
            <a:avLst/>
          </a:prstGeom>
          <a:noFill/>
          <a:ln w="9525" cap="flat" cmpd="sng">
            <a:solidFill>
              <a:srgbClr val="376092">
                <a:alpha val="100000"/>
              </a:srgbClr>
            </a:solidFill>
            <a:prstDash val="solid"/>
            <a:rou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Title 1048602"/>
          <p:cNvSpPr>
            <a:spLocks noGrp="1"/>
          </p:cNvSpPr>
          <p:nvPr>
            <p:ph type="title"/>
          </p:nvPr>
        </p:nvSpPr>
        <p:spPr>
          <a:xfrm>
            <a:off x="457200" y="0"/>
            <a:ext cx="8229600" cy="1143000"/>
          </a:xfrm>
          <a:prstGeom prst="rect">
            <a:avLst/>
          </a:prstGeom>
          <a:noFill/>
          <a:ln>
            <a:noFill/>
          </a:ln>
        </p:spPr>
        <p:txBody>
          <a:bodyPr vert="horz" lIns="91440" tIns="45720" rIns="91440" bIns="45720" anchor="ctr"/>
          <a:lstStyle>
            <a:lvl1pPr marL="0" indent="0" algn="ctr" rtl="0" fontAlgn="base" latinLnBrk="1">
              <a:lnSpc>
                <a:spcPct val="100000"/>
              </a:lnSpc>
              <a:spcBef>
                <a:spcPct val="0"/>
              </a:spcBef>
              <a:spcAft>
                <a:spcPct val="0"/>
              </a:spcAft>
              <a:buFontTx/>
              <a:buNone/>
              <a:defRPr sz="4400" b="0" i="0" u="none" baseline="0">
                <a:solidFill>
                  <a:schemeClr val="dk1"/>
                </a:solidFill>
                <a:latin typeface="Calibri" pitchFamily="34" charset="0"/>
                <a:sym typeface="Calibri" pitchFamily="34" charset="0"/>
              </a:defRPr>
            </a:lvl1pPr>
          </a:lstStyle>
          <a:p>
            <a:pPr lvl="0" eaLnBrk="1" latinLnBrk="1" hangingPunct="1"/>
            <a:r>
              <a:rPr lang="en-US" altLang="en-US" sz="4000" dirty="0">
                <a:solidFill>
                  <a:srgbClr val="FF0000"/>
                </a:solidFill>
                <a:latin typeface="Verdana" pitchFamily="34" charset="0"/>
                <a:ea typeface="Verdana" pitchFamily="34" charset="0"/>
              </a:rPr>
              <a:t>SCOPE OF THE SYSTEM</a:t>
            </a:r>
          </a:p>
        </p:txBody>
      </p:sp>
      <p:sp>
        <p:nvSpPr>
          <p:cNvPr id="1048604" name="Content Placeholder 1048603"/>
          <p:cNvSpPr>
            <a:spLocks noGrp="1"/>
          </p:cNvSpPr>
          <p:nvPr>
            <p:ph idx="1"/>
          </p:nvPr>
        </p:nvSpPr>
        <p:spPr>
          <a:xfrm>
            <a:off x="457200" y="1143000"/>
            <a:ext cx="8686800" cy="4876800"/>
          </a:xfrm>
          <a:prstGeom prst="rect">
            <a:avLst/>
          </a:prstGeom>
          <a:noFill/>
          <a:ln>
            <a:noFill/>
          </a:ln>
        </p:spPr>
        <p:txBody>
          <a:bodyPr vert="horz" lIns="91440" tIns="45720" rIns="91440" bIns="45720" anchor="t"/>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lvl="0" eaLnBrk="1" latinLnBrk="1" hangingPunct="1"/>
            <a:r>
              <a:rPr lang="en-US" altLang="en-US" sz="1800" dirty="0">
                <a:latin typeface="Times New Roman" pitchFamily="18" charset="0"/>
                <a:cs typeface="Times New Roman" pitchFamily="18" charset="0"/>
              </a:rPr>
              <a:t>The user must be able to calculate the EMI(Equity Monthly Interest</a:t>
            </a:r>
            <a:r>
              <a:rPr lang="en-US" altLang="en-US" sz="1800" dirty="0" smtClean="0">
                <a:latin typeface="Times New Roman" pitchFamily="18" charset="0"/>
                <a:cs typeface="Times New Roman" pitchFamily="18" charset="0"/>
              </a:rPr>
              <a:t>).</a:t>
            </a:r>
            <a:endParaRPr lang="en-US" altLang="en-US" sz="1800" dirty="0">
              <a:latin typeface="Times New Roman" pitchFamily="18" charset="0"/>
              <a:cs typeface="Times New Roman" pitchFamily="18" charset="0"/>
            </a:endParaRPr>
          </a:p>
          <a:p>
            <a:pPr lvl="0" eaLnBrk="1" latinLnBrk="1" hangingPunct="1"/>
            <a:r>
              <a:rPr lang="en-US" altLang="en-US" sz="1800" dirty="0">
                <a:latin typeface="Times New Roman" pitchFamily="18" charset="0"/>
                <a:cs typeface="Times New Roman" pitchFamily="18" charset="0"/>
              </a:rPr>
              <a:t>The user must be able to compare various loans. </a:t>
            </a:r>
          </a:p>
          <a:p>
            <a:pPr lvl="0" eaLnBrk="1" latinLnBrk="1" hangingPunct="1"/>
            <a:r>
              <a:rPr lang="en-US" altLang="en-US" sz="1800" dirty="0">
                <a:latin typeface="Times New Roman" pitchFamily="18" charset="0"/>
                <a:cs typeface="Times New Roman" pitchFamily="18" charset="0"/>
              </a:rPr>
              <a:t>The user must be able to analyze/ manage his/her wealth. </a:t>
            </a:r>
          </a:p>
          <a:p>
            <a:pPr lvl="0" eaLnBrk="1" latinLnBrk="1" hangingPunct="1"/>
            <a:r>
              <a:rPr lang="en-US" altLang="en-US" sz="1800" dirty="0">
                <a:latin typeface="Times New Roman" pitchFamily="18" charset="0"/>
                <a:cs typeface="Times New Roman" pitchFamily="18" charset="0"/>
              </a:rPr>
              <a:t>The user must be able to set the financial goal and plan the investment accordingly.</a:t>
            </a:r>
          </a:p>
          <a:p>
            <a:pPr lvl="0" eaLnBrk="1" latinLnBrk="1" hangingPunct="1"/>
            <a:r>
              <a:rPr lang="en-US" altLang="en-US" sz="1800" dirty="0">
                <a:latin typeface="Times New Roman" pitchFamily="18" charset="0"/>
                <a:cs typeface="Times New Roman" pitchFamily="18" charset="0"/>
              </a:rPr>
              <a:t>The financial goals must include: </a:t>
            </a:r>
          </a:p>
          <a:p>
            <a:pPr lvl="1" eaLnBrk="1" latinLnBrk="1" hangingPunct="1"/>
            <a:r>
              <a:rPr lang="en-US" altLang="en-US" sz="1800" dirty="0">
                <a:latin typeface="Times New Roman" pitchFamily="18" charset="0"/>
                <a:cs typeface="Times New Roman" pitchFamily="18" charset="0"/>
              </a:rPr>
              <a:t>retirement plan .</a:t>
            </a:r>
          </a:p>
          <a:p>
            <a:pPr lvl="1" eaLnBrk="1" latinLnBrk="1" hangingPunct="1">
              <a:lnSpc>
                <a:spcPct val="80000"/>
              </a:lnSpc>
            </a:pPr>
            <a:r>
              <a:rPr lang="en-US" altLang="en-US" sz="1800" dirty="0">
                <a:latin typeface="Times New Roman" pitchFamily="18" charset="0"/>
                <a:cs typeface="Times New Roman" pitchFamily="18" charset="0"/>
              </a:rPr>
              <a:t>children’s marriage.</a:t>
            </a:r>
          </a:p>
          <a:p>
            <a:pPr lvl="1" eaLnBrk="1" latinLnBrk="1" hangingPunct="1">
              <a:lnSpc>
                <a:spcPct val="80000"/>
              </a:lnSpc>
            </a:pPr>
            <a:r>
              <a:rPr lang="en-US" altLang="en-US" sz="1800" dirty="0">
                <a:latin typeface="Times New Roman" pitchFamily="18" charset="0"/>
                <a:cs typeface="Times New Roman" pitchFamily="18" charset="0"/>
              </a:rPr>
              <a:t>plan a house.  </a:t>
            </a:r>
          </a:p>
          <a:p>
            <a:pPr lvl="1" eaLnBrk="1" latinLnBrk="1" hangingPunct="1">
              <a:lnSpc>
                <a:spcPct val="80000"/>
              </a:lnSpc>
            </a:pPr>
            <a:r>
              <a:rPr lang="en-US" altLang="en-US" sz="1800" dirty="0">
                <a:latin typeface="Times New Roman" pitchFamily="18" charset="0"/>
                <a:cs typeface="Times New Roman" pitchFamily="18" charset="0"/>
              </a:rPr>
              <a:t>financial target</a:t>
            </a:r>
            <a:r>
              <a:rPr lang="en-US" altLang="en-US" sz="1800" dirty="0" smtClean="0">
                <a:latin typeface="Times New Roman" pitchFamily="18" charset="0"/>
                <a:cs typeface="Times New Roman" pitchFamily="18" charset="0"/>
              </a:rPr>
              <a:t>.</a:t>
            </a:r>
            <a:endParaRPr lang="en-US" altLang="en-US" sz="1800" dirty="0">
              <a:latin typeface="Times New Roman" pitchFamily="18" charset="0"/>
              <a:cs typeface="Times New Roman" pitchFamily="18" charset="0"/>
            </a:endParaRPr>
          </a:p>
          <a:p>
            <a:pPr lvl="0" eaLnBrk="1" latinLnBrk="1" hangingPunct="1"/>
            <a:r>
              <a:rPr lang="en-US" altLang="en-US" sz="1800" dirty="0" smtClean="0">
                <a:latin typeface="Times New Roman" pitchFamily="18" charset="0"/>
                <a:cs typeface="Times New Roman" pitchFamily="18" charset="0"/>
              </a:rPr>
              <a:t>The </a:t>
            </a:r>
            <a:r>
              <a:rPr lang="en-US" altLang="en-US" sz="1800" dirty="0">
                <a:latin typeface="Times New Roman" pitchFamily="18" charset="0"/>
                <a:cs typeface="Times New Roman" pitchFamily="18" charset="0"/>
              </a:rPr>
              <a:t>user must be able to calculate the SIP(Systematic investment Planning</a:t>
            </a:r>
            <a:r>
              <a:rPr lang="en-US" altLang="en-US" sz="1800" dirty="0" smtClean="0">
                <a:latin typeface="Times New Roman" pitchFamily="18" charset="0"/>
                <a:cs typeface="Times New Roman" pitchFamily="18" charset="0"/>
              </a:rPr>
              <a:t>). </a:t>
            </a:r>
            <a:endParaRPr lang="en-US" altLang="en-US" sz="1800" dirty="0">
              <a:latin typeface="Times New Roman" pitchFamily="18" charset="0"/>
              <a:cs typeface="Times New Roman" pitchFamily="18" charset="0"/>
            </a:endParaRPr>
          </a:p>
          <a:p>
            <a:pPr lvl="0" eaLnBrk="1" latinLnBrk="1" hangingPunct="1"/>
            <a:r>
              <a:rPr lang="en-US" altLang="en-US" sz="1800" dirty="0">
                <a:latin typeface="Times New Roman" pitchFamily="18" charset="0"/>
                <a:cs typeface="Times New Roman" pitchFamily="18" charset="0"/>
              </a:rPr>
              <a:t>The user must be able to calculate the amount of Fixed deposit. </a:t>
            </a:r>
          </a:p>
          <a:p>
            <a:pPr lvl="0" eaLnBrk="1" latinLnBrk="1" hangingPunct="1"/>
            <a:r>
              <a:rPr lang="en-US" altLang="en-US" sz="1800" dirty="0">
                <a:latin typeface="Times New Roman" pitchFamily="18" charset="0"/>
                <a:cs typeface="Times New Roman" pitchFamily="18" charset="0"/>
              </a:rPr>
              <a:t>The user must be able to calculate the amount of Recurring deposit. </a:t>
            </a:r>
          </a:p>
          <a:p>
            <a:pPr lvl="0" eaLnBrk="1" latinLnBrk="1" hangingPunct="1"/>
            <a:r>
              <a:rPr lang="en-US" altLang="en-US" sz="1800" dirty="0">
                <a:latin typeface="Times New Roman" pitchFamily="18" charset="0"/>
                <a:cs typeface="Times New Roman" pitchFamily="18" charset="0"/>
              </a:rPr>
              <a:t>The user must be able to view the finance website for better investment ideas.  </a:t>
            </a:r>
          </a:p>
          <a:p>
            <a:pPr lvl="0" eaLnBrk="1" latinLnBrk="1" hangingPunct="1"/>
            <a:r>
              <a:rPr lang="en-US" altLang="en-US" sz="1800" dirty="0">
                <a:latin typeface="Times New Roman" pitchFamily="18" charset="0"/>
                <a:cs typeface="Times New Roman" pitchFamily="18" charset="0"/>
              </a:rPr>
              <a:t>The user must be able to view the live financial market.</a:t>
            </a:r>
          </a:p>
          <a:p>
            <a:pPr lvl="0" eaLnBrk="1" latinLnBrk="1" hangingPunct="1"/>
            <a:r>
              <a:rPr lang="en-US" altLang="en-US" sz="1800" dirty="0">
                <a:latin typeface="Times New Roman" pitchFamily="18" charset="0"/>
                <a:cs typeface="Times New Roman" pitchFamily="18" charset="0"/>
              </a:rPr>
              <a:t>There must be proper visualized graphs regarding the total amount invested </a:t>
            </a:r>
            <a:r>
              <a:rPr lang="en-US" altLang="en-US" sz="1800" dirty="0" smtClean="0">
                <a:latin typeface="Times New Roman" pitchFamily="18" charset="0"/>
                <a:cs typeface="Times New Roman" pitchFamily="18" charset="0"/>
              </a:rPr>
              <a:t>or </a:t>
            </a:r>
            <a:r>
              <a:rPr lang="en-US" altLang="en-US" sz="1800" dirty="0">
                <a:latin typeface="Times New Roman" pitchFamily="18" charset="0"/>
                <a:cs typeface="Times New Roman" pitchFamily="18" charset="0"/>
              </a:rPr>
              <a:t>received.</a:t>
            </a:r>
          </a:p>
        </p:txBody>
      </p:sp>
      <p:sp>
        <p:nvSpPr>
          <p:cNvPr id="1048605" name="TextBox 1048604"/>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8606" name="TextBox 1048605"/>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6</a:t>
            </a:fld>
            <a:endParaRPr lang="en-US" altLang="en-US" sz="1200">
              <a:solidFill>
                <a:srgbClr val="898989"/>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457200" y="838198"/>
          <a:ext cx="8382000" cy="4419602"/>
        </p:xfrm>
        <a:graphic>
          <a:graphicData uri="http://schemas.openxmlformats.org/drawingml/2006/table">
            <a:tbl>
              <a:tblPr firstRow="1" bandRow="1">
                <a:tableStyleId>{5C22544A-7EE6-4342-B048-85BDC9FD1C3A}</a:tableStyleId>
              </a:tblPr>
              <a:tblGrid>
                <a:gridCol w="2362200"/>
                <a:gridCol w="2667000"/>
                <a:gridCol w="3352800"/>
              </a:tblGrid>
              <a:tr h="1018800">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Data/UI element</a:t>
                      </a:r>
                    </a:p>
                  </a:txBody>
                  <a:tcPr marL="68577" marR="68577" marT="0" marB="0"/>
                </a:tc>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Data considerations</a:t>
                      </a:r>
                    </a:p>
                  </a:txBody>
                  <a:tcPr marL="68577" marR="68577" marT="0" marB="0"/>
                </a:tc>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Behavior considerations</a:t>
                      </a:r>
                    </a:p>
                  </a:txBody>
                  <a:tcPr marL="68577" marR="68577" marT="0" marB="0"/>
                </a:tc>
              </a:tr>
              <a:tr h="790608">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Calculate</a:t>
                      </a:r>
                    </a:p>
                  </a:txBody>
                  <a:tcPr marL="68577" marR="68577" marT="0" marB="0">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Button</a:t>
                      </a:r>
                    </a:p>
                  </a:txBody>
                  <a:tcPr marL="68577" marR="68577"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On users click it calculates the Fixed deposit and gives the result.</a:t>
                      </a:r>
                      <a:endParaRPr lang="zh-CN" altLang="en-US" sz="1400" dirty="0"/>
                    </a:p>
                  </a:txBody>
                  <a:tcPr marL="68577" marR="68577" marT="0" marB="0"/>
                </a:tc>
              </a:tr>
              <a:tr h="679119">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Amount invested</a:t>
                      </a:r>
                    </a:p>
                  </a:txBody>
                  <a:tcPr marL="68577" marR="68577" marT="0" marB="0">
                    <a:solidFill>
                      <a:schemeClr val="accent1"/>
                    </a:solidFill>
                  </a:tcPr>
                </a:tc>
                <a:tc>
                  <a:txBody>
                    <a:bodyPr/>
                    <a:lstStyle/>
                    <a:p>
                      <a:pPr lvl="0" algn="l" eaLnBrk="1" latinLnBrk="1" hangingPunct="1">
                        <a:lnSpc>
                          <a:spcPct val="115000"/>
                        </a:lnSpc>
                      </a:pPr>
                      <a:r>
                        <a:rPr lang="en-US" altLang="en-US" sz="1400" b="0" dirty="0" err="1">
                          <a:solidFill>
                            <a:srgbClr val="000000"/>
                          </a:solidFill>
                          <a:latin typeface="Times New Roman" pitchFamily="18" charset="0"/>
                          <a:ea typeface="Calibri" pitchFamily="34" charset="0"/>
                        </a:rPr>
                        <a:t>Textview</a:t>
                      </a:r>
                      <a:endParaRPr lang="en-US" altLang="en-US" sz="1400" b="0" dirty="0">
                        <a:solidFill>
                          <a:srgbClr val="000000"/>
                        </a:solidFill>
                        <a:latin typeface="Times New Roman" pitchFamily="18" charset="0"/>
                        <a:ea typeface="Calibri" pitchFamily="34" charset="0"/>
                      </a:endParaRPr>
                    </a:p>
                  </a:txBody>
                  <a:tcPr marL="68577" marR="68577" marT="0" marB="0"/>
                </a:tc>
                <a:tc>
                  <a:txBody>
                    <a:bodyPr/>
                    <a:lstStyle/>
                    <a:p>
                      <a:pPr lvl="0" algn="l" eaLnBrk="1" latinLnBrk="1" hangingPunct="1">
                        <a:lnSpc>
                          <a:spcPct val="115000"/>
                        </a:lnSpc>
                      </a:pPr>
                      <a:r>
                        <a:rPr lang="en-US" altLang="en-US" sz="1400" b="0">
                          <a:solidFill>
                            <a:srgbClr val="000000"/>
                          </a:solidFill>
                          <a:latin typeface="Times New Roman" pitchFamily="18" charset="0"/>
                          <a:ea typeface="Calibri" pitchFamily="34" charset="0"/>
                        </a:rPr>
                        <a:t>It displays the total amount actually invested for the total duration.</a:t>
                      </a:r>
                      <a:endParaRPr lang="zh-CN" altLang="en-US" sz="1400"/>
                    </a:p>
                  </a:txBody>
                  <a:tcPr marL="68577" marR="68577" marT="0" marB="0"/>
                </a:tc>
              </a:tr>
              <a:tr h="871801">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Return </a:t>
                      </a:r>
                    </a:p>
                  </a:txBody>
                  <a:tcPr marL="68577" marR="68577" marT="0" marB="0">
                    <a:solidFill>
                      <a:schemeClr val="accent1"/>
                    </a:solidFill>
                  </a:tcPr>
                </a:tc>
                <a:tc>
                  <a:txBody>
                    <a:bodyPr/>
                    <a:lstStyle/>
                    <a:p>
                      <a:pPr lvl="0" algn="l" eaLnBrk="1" latinLnBrk="1" hangingPunct="1">
                        <a:lnSpc>
                          <a:spcPct val="115000"/>
                        </a:lnSpc>
                      </a:pPr>
                      <a:r>
                        <a:rPr lang="en-US" altLang="en-US" sz="1400" b="0" dirty="0" err="1">
                          <a:solidFill>
                            <a:srgbClr val="000000"/>
                          </a:solidFill>
                          <a:latin typeface="Times New Roman" pitchFamily="18" charset="0"/>
                          <a:ea typeface="Calibri" pitchFamily="34" charset="0"/>
                        </a:rPr>
                        <a:t>Textview</a:t>
                      </a:r>
                      <a:endParaRPr lang="en-US" altLang="en-US" sz="1400" b="0" dirty="0">
                        <a:solidFill>
                          <a:srgbClr val="000000"/>
                        </a:solidFill>
                        <a:latin typeface="Times New Roman" pitchFamily="18" charset="0"/>
                        <a:ea typeface="Calibri" pitchFamily="34" charset="0"/>
                      </a:endParaRPr>
                    </a:p>
                  </a:txBody>
                  <a:tcPr marL="68577" marR="68577"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It displays the total interest amount on that </a:t>
                      </a:r>
                      <a:endParaRPr lang="en-US" altLang="en-US" sz="1400" b="0" dirty="0" smtClean="0">
                        <a:solidFill>
                          <a:srgbClr val="000000"/>
                        </a:solidFill>
                        <a:latin typeface="Times New Roman" pitchFamily="18" charset="0"/>
                        <a:ea typeface="Calibri" pitchFamily="34"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total </a:t>
                      </a:r>
                      <a:r>
                        <a:rPr lang="en-US" altLang="en-US" sz="1400" b="0" dirty="0">
                          <a:solidFill>
                            <a:srgbClr val="000000"/>
                          </a:solidFill>
                          <a:latin typeface="Times New Roman" pitchFamily="18" charset="0"/>
                          <a:ea typeface="Calibri" pitchFamily="34" charset="0"/>
                        </a:rPr>
                        <a:t>deposit.</a:t>
                      </a:r>
                    </a:p>
                  </a:txBody>
                  <a:tcPr marL="68577" marR="68577" marT="0" marB="0"/>
                </a:tc>
              </a:tr>
              <a:tr h="1059274">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Wealth gain</a:t>
                      </a:r>
                    </a:p>
                  </a:txBody>
                  <a:tcPr marL="68577" marR="68577" marT="0" marB="0">
                    <a:solidFill>
                      <a:schemeClr val="accent1"/>
                    </a:solidFill>
                  </a:tcPr>
                </a:tc>
                <a:tc>
                  <a:txBody>
                    <a:bodyPr/>
                    <a:lstStyle/>
                    <a:p>
                      <a:pPr lvl="0" algn="l" eaLnBrk="1" latinLnBrk="1" hangingPunct="1">
                        <a:lnSpc>
                          <a:spcPct val="115000"/>
                        </a:lnSpc>
                      </a:pPr>
                      <a:r>
                        <a:rPr lang="en-US" altLang="en-US" sz="1400" b="0" dirty="0" err="1">
                          <a:solidFill>
                            <a:srgbClr val="000000"/>
                          </a:solidFill>
                          <a:latin typeface="Times New Roman" pitchFamily="18" charset="0"/>
                          <a:ea typeface="Calibri" pitchFamily="34" charset="0"/>
                        </a:rPr>
                        <a:t>Textview</a:t>
                      </a:r>
                      <a:endParaRPr lang="en-US" altLang="en-US" sz="1400" b="0" dirty="0">
                        <a:solidFill>
                          <a:srgbClr val="000000"/>
                        </a:solidFill>
                        <a:latin typeface="Times New Roman" pitchFamily="18" charset="0"/>
                        <a:ea typeface="Calibri" pitchFamily="34" charset="0"/>
                      </a:endParaRPr>
                    </a:p>
                  </a:txBody>
                  <a:tcPr marL="68577" marR="68577"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It displays the amount of profit gained after </a:t>
                      </a:r>
                      <a:endParaRPr lang="en-US" altLang="en-US" sz="1400" b="0" dirty="0" smtClean="0">
                        <a:solidFill>
                          <a:srgbClr val="000000"/>
                        </a:solidFill>
                        <a:latin typeface="Times New Roman" pitchFamily="18" charset="0"/>
                        <a:ea typeface="Calibri" pitchFamily="34"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interest </a:t>
                      </a:r>
                      <a:r>
                        <a:rPr lang="en-US" altLang="en-US" sz="1400" b="0" dirty="0">
                          <a:solidFill>
                            <a:srgbClr val="000000"/>
                          </a:solidFill>
                          <a:latin typeface="Times New Roman" pitchFamily="18" charset="0"/>
                          <a:ea typeface="Calibri" pitchFamily="34" charset="0"/>
                        </a:rPr>
                        <a:t>accrued on the amount deposited.</a:t>
                      </a:r>
                      <a:endParaRPr lang="zh-CN" altLang="en-US" sz="1400" dirty="0"/>
                    </a:p>
                  </a:txBody>
                  <a:tcPr marL="68577" marR="68577"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60</a:t>
            </a:fld>
            <a:endParaRPr lang="en-US" altLang="en-US" sz="1200" dirty="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02" name="Title 1049001"/>
          <p:cNvSpPr>
            <a:spLocks noGrp="1"/>
          </p:cNvSpPr>
          <p:nvPr>
            <p:ph type="title"/>
          </p:nvPr>
        </p:nvSpPr>
        <p:spPr>
          <a:xfrm>
            <a:off x="628650" y="365125"/>
            <a:ext cx="7886700" cy="777875"/>
          </a:xfrm>
          <a:prstGeom prst="rect">
            <a:avLst/>
          </a:prstGeom>
          <a:noFill/>
          <a:ln>
            <a:noFill/>
          </a:ln>
        </p:spPr>
        <p:txBody>
          <a:bodyPr vert="horz" lIns="91440" tIns="45720" rIns="91440" bIns="45720" anchor="ctr"/>
          <a:lstStyle>
            <a:lvl1pPr marL="0" indent="0" algn="ctr" rtl="0" fontAlgn="base" latinLnBrk="1">
              <a:lnSpc>
                <a:spcPct val="100000"/>
              </a:lnSpc>
              <a:spcBef>
                <a:spcPct val="0"/>
              </a:spcBef>
              <a:spcAft>
                <a:spcPct val="0"/>
              </a:spcAft>
              <a:buFontTx/>
              <a:buNone/>
              <a:defRPr sz="4400" b="0" i="0" u="none" baseline="0">
                <a:solidFill>
                  <a:schemeClr val="dk1"/>
                </a:solidFill>
                <a:latin typeface="Calibri" pitchFamily="34" charset="0"/>
                <a:sym typeface="Calibri" pitchFamily="34" charset="0"/>
              </a:defRPr>
            </a:lvl1pPr>
          </a:lstStyle>
          <a:p>
            <a:pPr lvl="0" eaLnBrk="1" latinLnBrk="1" hangingPunct="1"/>
            <a:r>
              <a:rPr lang="en-US" altLang="en-US" sz="4000" dirty="0">
                <a:solidFill>
                  <a:srgbClr val="FF0000"/>
                </a:solidFill>
                <a:latin typeface="Verdana" pitchFamily="34" charset="0"/>
                <a:ea typeface="Verdana" pitchFamily="34" charset="0"/>
              </a:rPr>
              <a:t>Recurring </a:t>
            </a:r>
            <a:r>
              <a:rPr lang="en-US" altLang="en-US" sz="4000" dirty="0" smtClean="0">
                <a:solidFill>
                  <a:srgbClr val="FF0000"/>
                </a:solidFill>
                <a:latin typeface="Verdana" pitchFamily="34" charset="0"/>
                <a:ea typeface="Verdana" pitchFamily="34" charset="0"/>
              </a:rPr>
              <a:t>Deposit-1</a:t>
            </a:r>
            <a:endParaRPr lang="en-US" altLang="en-US" sz="4000" dirty="0">
              <a:solidFill>
                <a:srgbClr val="FF0000"/>
              </a:solidFill>
              <a:latin typeface="Verdana" pitchFamily="34" charset="0"/>
              <a:ea typeface="Verdana" pitchFamily="34" charset="0"/>
            </a:endParaRPr>
          </a:p>
        </p:txBody>
      </p:sp>
      <p:sp>
        <p:nvSpPr>
          <p:cNvPr id="1049003" name="TextBox 1049002"/>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9004" name="TextBox 1049003"/>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61</a:t>
            </a:fld>
            <a:endParaRPr lang="en-US" altLang="en-US" sz="1200">
              <a:solidFill>
                <a:srgbClr val="898989"/>
              </a:solidFill>
            </a:endParaRPr>
          </a:p>
        </p:txBody>
      </p:sp>
      <p:pic>
        <p:nvPicPr>
          <p:cNvPr id="2097181" name="Content Placeholder 2097180"/>
          <p:cNvPicPr>
            <a:picLocks noGrp="1"/>
          </p:cNvPicPr>
          <p:nvPr>
            <p:ph idx="1"/>
          </p:nvPr>
        </p:nvPicPr>
        <p:blipFill>
          <a:blip r:embed="rId2" cstate="print"/>
          <a:srcRect/>
          <a:stretch>
            <a:fillRect/>
          </a:stretch>
        </p:blipFill>
        <p:spPr>
          <a:xfrm>
            <a:off x="3200400" y="1295400"/>
            <a:ext cx="2743200" cy="4876800"/>
          </a:xfrm>
          <a:prstGeom prst="rect">
            <a:avLst/>
          </a:prstGeom>
          <a:noFill/>
          <a:ln w="9525" cap="flat" cmpd="sng">
            <a:solidFill>
              <a:srgbClr val="376092">
                <a:alpha val="100000"/>
              </a:srgbClr>
            </a:solidFill>
            <a:prstDash val="solid"/>
            <a:rou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12" name="Table 4194311"/>
          <p:cNvGraphicFramePr>
            <a:graphicFrameLocks/>
          </p:cNvGraphicFramePr>
          <p:nvPr/>
        </p:nvGraphicFramePr>
        <p:xfrm>
          <a:off x="609601" y="1143000"/>
          <a:ext cx="8077198" cy="4648200"/>
        </p:xfrm>
        <a:graphic>
          <a:graphicData uri="http://schemas.openxmlformats.org/drawingml/2006/table">
            <a:tbl>
              <a:tblPr/>
              <a:tblGrid>
                <a:gridCol w="2438399"/>
                <a:gridCol w="2590800"/>
                <a:gridCol w="3047999"/>
              </a:tblGrid>
              <a:tr h="836428">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Data/UI element</a:t>
                      </a:r>
                    </a:p>
                  </a:txBody>
                  <a:tcPr marL="68577" marR="68577"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Data considerations</a:t>
                      </a:r>
                    </a:p>
                  </a:txBody>
                  <a:tcPr marL="68577" marR="68577"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Behavior considerations</a:t>
                      </a:r>
                    </a:p>
                  </a:txBody>
                  <a:tcPr marL="68577" marR="68577"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r>
              <a:tr h="1097812">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Monthly deposit amount</a:t>
                      </a:r>
                    </a:p>
                  </a:txBody>
                  <a:tcPr marL="68577" marR="68577" marT="0" marB="0">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a:solidFill>
                            <a:srgbClr val="000000"/>
                          </a:solidFill>
                          <a:latin typeface="Times New Roman" pitchFamily="18" charset="0"/>
                          <a:ea typeface="Calibri" pitchFamily="34" charset="0"/>
                        </a:rPr>
                        <a:t>Text entry field</a:t>
                      </a:r>
                    </a:p>
                  </a:txBody>
                  <a:tcPr marL="68577" marR="68577" marT="0" marB="0">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Mandatory field. Displays the amount </a:t>
                      </a:r>
                      <a:endParaRPr lang="en-US" altLang="en-US" sz="1400" b="0" dirty="0" smtClean="0">
                        <a:solidFill>
                          <a:srgbClr val="000000"/>
                        </a:solidFill>
                        <a:latin typeface="Times New Roman" pitchFamily="18" charset="0"/>
                        <a:ea typeface="Calibri" pitchFamily="34"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that </a:t>
                      </a:r>
                      <a:r>
                        <a:rPr lang="en-US" altLang="en-US" sz="1400" b="0" dirty="0">
                          <a:solidFill>
                            <a:srgbClr val="000000"/>
                          </a:solidFill>
                          <a:latin typeface="Times New Roman" pitchFamily="18" charset="0"/>
                          <a:ea typeface="Calibri" pitchFamily="34" charset="0"/>
                        </a:rPr>
                        <a:t>is deposited monthly as entered.</a:t>
                      </a:r>
                    </a:p>
                  </a:txBody>
                  <a:tcPr marL="68577" marR="68577" marT="0" marB="0">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r>
              <a:tr h="731874">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Rate of interest(%)</a:t>
                      </a:r>
                    </a:p>
                  </a:txBody>
                  <a:tcPr marL="68577" marR="68577"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a:solidFill>
                            <a:srgbClr val="000000"/>
                          </a:solidFill>
                          <a:latin typeface="Times New Roman" pitchFamily="18" charset="0"/>
                          <a:ea typeface="Calibri" pitchFamily="34" charset="0"/>
                        </a:rPr>
                        <a:t>Text entry field</a:t>
                      </a:r>
                    </a:p>
                  </a:txBody>
                  <a:tcPr marL="68577" marR="68577"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Mandatory field. Displays the  rate of </a:t>
                      </a:r>
                      <a:endParaRPr lang="en-US" altLang="en-US" sz="1400" b="0" dirty="0" smtClean="0">
                        <a:solidFill>
                          <a:srgbClr val="000000"/>
                        </a:solidFill>
                        <a:latin typeface="Times New Roman" pitchFamily="18" charset="0"/>
                        <a:ea typeface="Calibri" pitchFamily="34"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interest as </a:t>
                      </a:r>
                      <a:r>
                        <a:rPr lang="en-US" altLang="en-US" sz="1400" b="0" dirty="0">
                          <a:solidFill>
                            <a:srgbClr val="000000"/>
                          </a:solidFill>
                          <a:latin typeface="Times New Roman" pitchFamily="18" charset="0"/>
                          <a:ea typeface="Calibri" pitchFamily="34" charset="0"/>
                        </a:rPr>
                        <a:t>entered.</a:t>
                      </a:r>
                    </a:p>
                  </a:txBody>
                  <a:tcPr marL="68577" marR="68577"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r>
              <a:tr h="1097812">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Tenure(year)</a:t>
                      </a:r>
                    </a:p>
                  </a:txBody>
                  <a:tcPr marL="68577" marR="68577"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Text entry field</a:t>
                      </a:r>
                    </a:p>
                  </a:txBody>
                  <a:tcPr marL="68577" marR="68577"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a:solidFill>
                            <a:srgbClr val="000000"/>
                          </a:solidFill>
                          <a:latin typeface="Times New Roman" pitchFamily="18" charset="0"/>
                          <a:ea typeface="Calibri" pitchFamily="34" charset="0"/>
                        </a:rPr>
                        <a:t>Mandatory field. Displays the tenure in years format as entered.</a:t>
                      </a:r>
                      <a:endParaRPr lang="zh-CN" altLang="en-US" sz="1400"/>
                    </a:p>
                  </a:txBody>
                  <a:tcPr marL="68577" marR="68577"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r>
              <a:tr h="884274">
                <a:tc>
                  <a:txBody>
                    <a:bodyPr/>
                    <a:lstStyle/>
                    <a:p>
                      <a:pPr lvl="0" algn="l" eaLnBrk="1" latinLnBrk="1" hangingPunct="1">
                        <a:lnSpc>
                          <a:spcPct val="115000"/>
                        </a:lnSpc>
                      </a:pPr>
                      <a:r>
                        <a:rPr lang="en-US" altLang="en-US" sz="1400" b="1">
                          <a:solidFill>
                            <a:srgbClr val="FFFFFF"/>
                          </a:solidFill>
                          <a:latin typeface="Times New Roman" pitchFamily="18" charset="0"/>
                          <a:ea typeface="Calibri" pitchFamily="34" charset="0"/>
                        </a:rPr>
                        <a:t>Reset</a:t>
                      </a:r>
                    </a:p>
                  </a:txBody>
                  <a:tcPr marL="68577" marR="68577"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Button</a:t>
                      </a:r>
                    </a:p>
                  </a:txBody>
                  <a:tcPr marL="68577" marR="68577"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On users click, it refreshes the all the </a:t>
                      </a:r>
                      <a:endParaRPr lang="en-US" altLang="en-US" sz="1400" b="0" dirty="0" smtClean="0">
                        <a:solidFill>
                          <a:srgbClr val="000000"/>
                        </a:solidFill>
                        <a:latin typeface="Times New Roman" pitchFamily="18" charset="0"/>
                        <a:ea typeface="Calibri" pitchFamily="34"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details </a:t>
                      </a:r>
                      <a:r>
                        <a:rPr lang="en-US" altLang="en-US" sz="1400" b="0" dirty="0">
                          <a:solidFill>
                            <a:srgbClr val="000000"/>
                          </a:solidFill>
                          <a:latin typeface="Times New Roman" pitchFamily="18" charset="0"/>
                          <a:ea typeface="Calibri" pitchFamily="34" charset="0"/>
                        </a:rPr>
                        <a:t>previously filled.</a:t>
                      </a:r>
                    </a:p>
                  </a:txBody>
                  <a:tcPr marL="68577" marR="68577"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r>
            </a:tbl>
          </a:graphicData>
        </a:graphic>
      </p:graphicFrame>
      <p:sp>
        <p:nvSpPr>
          <p:cNvPr id="1049046" name="TextBox 1049045"/>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9047" name="TextBox 1049046"/>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62</a:t>
            </a:fld>
            <a:endParaRPr lang="en-US" altLang="en-US" sz="1200">
              <a:solidFill>
                <a:srgbClr val="898989"/>
              </a:solidFill>
            </a:endParaRPr>
          </a:p>
        </p:txBody>
      </p:sp>
      <p:sp>
        <p:nvSpPr>
          <p:cNvPr id="1049048" name="Rectangle 1049047"/>
          <p:cNvSpPr/>
          <p:nvPr/>
        </p:nvSpPr>
        <p:spPr>
          <a:xfrm>
            <a:off x="381000" y="0"/>
            <a:ext cx="8763000" cy="1020752"/>
          </a:xfrm>
          <a:prstGeom prst="rect">
            <a:avLst/>
          </a:prstGeom>
          <a:noFill/>
          <a:ln>
            <a:noFill/>
          </a:ln>
        </p:spPr>
        <p:txBody>
          <a:bodyPr vert="horz" wrap="square" lIns="0" tIns="126960" rIns="0" bIns="0" anchor="ctr">
            <a:spAutoFit/>
          </a:bodyP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ctr">
              <a:spcBef>
                <a:spcPct val="0"/>
              </a:spcBef>
              <a:buFontTx/>
              <a:buNone/>
            </a:pPr>
            <a:r>
              <a:rPr lang="en-US" altLang="en-US" sz="4000" dirty="0">
                <a:solidFill>
                  <a:srgbClr val="4F81BD"/>
                </a:solidFill>
                <a:latin typeface="Verdana" pitchFamily="34" charset="0"/>
                <a:ea typeface="Verdana" pitchFamily="34" charset="0"/>
              </a:rPr>
              <a:t>Recurring Deposit </a:t>
            </a:r>
            <a:r>
              <a:rPr lang="en-US" altLang="en-US" sz="4000" dirty="0" smtClean="0">
                <a:solidFill>
                  <a:srgbClr val="4F81BD"/>
                </a:solidFill>
                <a:latin typeface="Verdana" pitchFamily="34" charset="0"/>
                <a:ea typeface="Verdana" pitchFamily="34" charset="0"/>
              </a:rPr>
              <a:t>Specifications:</a:t>
            </a:r>
            <a:endParaRPr lang="en-US" altLang="en-US" sz="1300" dirty="0">
              <a:solidFill>
                <a:srgbClr val="4F81BD"/>
              </a:solidFill>
              <a:ea typeface="Times New Roman" pitchFamily="18" charset="0"/>
            </a:endParaRPr>
          </a:p>
          <a:p>
            <a:pPr marL="0" lvl="0" indent="0" algn="ctr">
              <a:spcBef>
                <a:spcPct val="0"/>
              </a:spcBef>
              <a:buFontTx/>
              <a:buNone/>
            </a:pPr>
            <a:endParaRPr lang="en-US" altLang="en-US" sz="18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dirty="0" smtClean="0">
                <a:solidFill>
                  <a:srgbClr val="FF0000"/>
                </a:solidFill>
                <a:latin typeface="Verdana" pitchFamily="34" charset="0"/>
                <a:ea typeface="Verdana" pitchFamily="34" charset="0"/>
              </a:rPr>
              <a:t>Recurring Deposit-2</a:t>
            </a:r>
            <a:endParaRPr lang="en-US" sz="4000" dirty="0"/>
          </a:p>
        </p:txBody>
      </p:sp>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63</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pic>
        <p:nvPicPr>
          <p:cNvPr id="6" name="Content Placeholder 5"/>
          <p:cNvPicPr>
            <a:picLocks noGrp="1"/>
          </p:cNvPicPr>
          <p:nvPr>
            <p:ph idx="1"/>
          </p:nvPr>
        </p:nvPicPr>
        <p:blipFill>
          <a:blip r:embed="rId2" cstate="print"/>
          <a:srcRect/>
          <a:stretch>
            <a:fillRect/>
          </a:stretch>
        </p:blipFill>
        <p:spPr>
          <a:xfrm>
            <a:off x="3200400" y="1371600"/>
            <a:ext cx="2743200" cy="4873752"/>
          </a:xfrm>
          <a:prstGeom prst="rect">
            <a:avLst/>
          </a:prstGeom>
          <a:noFill/>
          <a:ln w="9525" cap="flat" cmpd="sng">
            <a:solidFill>
              <a:srgbClr val="376092">
                <a:alpha val="100000"/>
              </a:srgbClr>
            </a:solidFill>
            <a:prstDash val="solid"/>
            <a:rou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533400" y="914400"/>
          <a:ext cx="8229600" cy="4495800"/>
        </p:xfrm>
        <a:graphic>
          <a:graphicData uri="http://schemas.openxmlformats.org/drawingml/2006/table">
            <a:tbl>
              <a:tblPr firstRow="1" bandRow="1">
                <a:tableStyleId>{5C22544A-7EE6-4342-B048-85BDC9FD1C3A}</a:tableStyleId>
              </a:tblPr>
              <a:tblGrid>
                <a:gridCol w="2286000"/>
                <a:gridCol w="2667000"/>
                <a:gridCol w="3276600"/>
              </a:tblGrid>
              <a:tr h="957837">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Data/UI element</a:t>
                      </a:r>
                    </a:p>
                  </a:txBody>
                  <a:tcPr marL="68577" marR="68577" marT="0" marB="0"/>
                </a:tc>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Data considerations</a:t>
                      </a:r>
                    </a:p>
                  </a:txBody>
                  <a:tcPr marL="68577" marR="68577" marT="0" marB="0"/>
                </a:tc>
                <a:tc>
                  <a:txBody>
                    <a:bodyPr/>
                    <a:lstStyle/>
                    <a:p>
                      <a:pPr lvl="0" algn="l" eaLnBrk="1" latinLnBrk="1" hangingPunct="1">
                        <a:lnSpc>
                          <a:spcPct val="115000"/>
                        </a:lnSpc>
                      </a:pPr>
                      <a:r>
                        <a:rPr lang="en-US" altLang="en-US" sz="1600" b="1" dirty="0">
                          <a:solidFill>
                            <a:srgbClr val="FFFFFF"/>
                          </a:solidFill>
                          <a:latin typeface="Verdana" pitchFamily="34" charset="0"/>
                          <a:ea typeface="Verdana" pitchFamily="34" charset="0"/>
                        </a:rPr>
                        <a:t>Behavior considerations</a:t>
                      </a:r>
                    </a:p>
                  </a:txBody>
                  <a:tcPr marL="68577" marR="68577" marT="0" marB="0"/>
                </a:tc>
              </a:tr>
              <a:tr h="854086">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Calculate</a:t>
                      </a:r>
                    </a:p>
                  </a:txBody>
                  <a:tcPr marL="68577" marR="68577" marT="0" marB="0">
                    <a:solidFill>
                      <a:schemeClr val="accent1"/>
                    </a:solidFill>
                  </a:tcPr>
                </a:tc>
                <a:tc>
                  <a:txBody>
                    <a:bodyPr/>
                    <a:lstStyle/>
                    <a:p>
                      <a:pPr lvl="0" algn="l" eaLnBrk="1" latinLnBrk="1" hangingPunct="1">
                        <a:lnSpc>
                          <a:spcPct val="115000"/>
                        </a:lnSpc>
                      </a:pPr>
                      <a:r>
                        <a:rPr lang="en-US" altLang="en-US" sz="1400" b="0">
                          <a:solidFill>
                            <a:srgbClr val="000000"/>
                          </a:solidFill>
                          <a:latin typeface="Times New Roman" pitchFamily="18" charset="0"/>
                          <a:ea typeface="Calibri" pitchFamily="34" charset="0"/>
                        </a:rPr>
                        <a:t>Button</a:t>
                      </a:r>
                    </a:p>
                  </a:txBody>
                  <a:tcPr marL="68577" marR="68577"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On users click, it calculates the Recurring </a:t>
                      </a:r>
                      <a:endParaRPr lang="en-US" altLang="en-US" sz="1400" b="0" dirty="0" smtClean="0">
                        <a:solidFill>
                          <a:srgbClr val="000000"/>
                        </a:solidFill>
                        <a:latin typeface="Times New Roman" pitchFamily="18" charset="0"/>
                        <a:ea typeface="Calibri" pitchFamily="34"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deposit </a:t>
                      </a:r>
                      <a:r>
                        <a:rPr lang="en-US" altLang="en-US" sz="1400" b="0" dirty="0">
                          <a:solidFill>
                            <a:srgbClr val="000000"/>
                          </a:solidFill>
                          <a:latin typeface="Times New Roman" pitchFamily="18" charset="0"/>
                          <a:ea typeface="Calibri" pitchFamily="34" charset="0"/>
                        </a:rPr>
                        <a:t>and gives the result.</a:t>
                      </a:r>
                      <a:endParaRPr lang="zh-CN" altLang="en-US" sz="1400" dirty="0"/>
                    </a:p>
                  </a:txBody>
                  <a:tcPr marL="68577" marR="68577" marT="0" marB="0"/>
                </a:tc>
              </a:tr>
              <a:tr h="846782">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Amount invested</a:t>
                      </a:r>
                    </a:p>
                  </a:txBody>
                  <a:tcPr marL="68577" marR="68577" marT="0" marB="0">
                    <a:solidFill>
                      <a:schemeClr val="accent1"/>
                    </a:solidFill>
                  </a:tcPr>
                </a:tc>
                <a:tc>
                  <a:txBody>
                    <a:bodyPr/>
                    <a:lstStyle/>
                    <a:p>
                      <a:pPr lvl="0" algn="l" eaLnBrk="1" latinLnBrk="1" hangingPunct="1">
                        <a:lnSpc>
                          <a:spcPct val="115000"/>
                        </a:lnSpc>
                      </a:pPr>
                      <a:r>
                        <a:rPr lang="en-US" altLang="en-US" sz="1400" b="0" dirty="0" err="1">
                          <a:solidFill>
                            <a:srgbClr val="000000"/>
                          </a:solidFill>
                          <a:latin typeface="Times New Roman" pitchFamily="18" charset="0"/>
                          <a:ea typeface="Calibri" pitchFamily="34" charset="0"/>
                        </a:rPr>
                        <a:t>Textview</a:t>
                      </a:r>
                      <a:endParaRPr lang="en-US" altLang="en-US" sz="1400" b="0" dirty="0">
                        <a:solidFill>
                          <a:srgbClr val="000000"/>
                        </a:solidFill>
                        <a:latin typeface="Times New Roman" pitchFamily="18" charset="0"/>
                        <a:ea typeface="Calibri" pitchFamily="34" charset="0"/>
                      </a:endParaRPr>
                    </a:p>
                  </a:txBody>
                  <a:tcPr marL="68577" marR="68577"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It displays the total amount actually </a:t>
                      </a:r>
                      <a:endParaRPr lang="en-US" altLang="en-US" sz="1400" b="0" dirty="0" smtClean="0">
                        <a:solidFill>
                          <a:srgbClr val="000000"/>
                        </a:solidFill>
                        <a:latin typeface="Times New Roman" pitchFamily="18" charset="0"/>
                        <a:ea typeface="Calibri" pitchFamily="34"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invested</a:t>
                      </a:r>
                      <a:r>
                        <a:rPr lang="en-US" altLang="en-US" sz="1400" b="0" dirty="0">
                          <a:solidFill>
                            <a:srgbClr val="000000"/>
                          </a:solidFill>
                          <a:latin typeface="Times New Roman" pitchFamily="18" charset="0"/>
                          <a:ea typeface="Calibri" pitchFamily="34" charset="0"/>
                        </a:rPr>
                        <a:t>.</a:t>
                      </a:r>
                    </a:p>
                  </a:txBody>
                  <a:tcPr marL="68577" marR="68577" marT="0" marB="0"/>
                </a:tc>
              </a:tr>
              <a:tr h="846782">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Return </a:t>
                      </a:r>
                    </a:p>
                  </a:txBody>
                  <a:tcPr marL="68577" marR="68577" marT="0" marB="0">
                    <a:solidFill>
                      <a:schemeClr val="accent1"/>
                    </a:solidFill>
                  </a:tcPr>
                </a:tc>
                <a:tc>
                  <a:txBody>
                    <a:bodyPr/>
                    <a:lstStyle/>
                    <a:p>
                      <a:pPr lvl="0" algn="l" eaLnBrk="1" latinLnBrk="1" hangingPunct="1">
                        <a:lnSpc>
                          <a:spcPct val="115000"/>
                        </a:lnSpc>
                      </a:pPr>
                      <a:r>
                        <a:rPr lang="en-US" altLang="en-US" sz="1400" b="0" dirty="0" err="1">
                          <a:solidFill>
                            <a:srgbClr val="000000"/>
                          </a:solidFill>
                          <a:latin typeface="Times New Roman" pitchFamily="18" charset="0"/>
                          <a:ea typeface="Calibri" pitchFamily="34" charset="0"/>
                        </a:rPr>
                        <a:t>Textview</a:t>
                      </a:r>
                      <a:endParaRPr lang="en-US" altLang="en-US" sz="1400" b="0" dirty="0">
                        <a:solidFill>
                          <a:srgbClr val="000000"/>
                        </a:solidFill>
                        <a:latin typeface="Times New Roman" pitchFamily="18" charset="0"/>
                        <a:ea typeface="Calibri" pitchFamily="34" charset="0"/>
                      </a:endParaRPr>
                    </a:p>
                  </a:txBody>
                  <a:tcPr marL="68577" marR="68577"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It displays the interest amount on </a:t>
                      </a:r>
                      <a:endParaRPr lang="en-US" altLang="en-US" sz="1400" b="0" dirty="0" smtClean="0">
                        <a:solidFill>
                          <a:srgbClr val="000000"/>
                        </a:solidFill>
                        <a:latin typeface="Times New Roman" pitchFamily="18" charset="0"/>
                        <a:ea typeface="Calibri" pitchFamily="34" charset="0"/>
                      </a:endParaRPr>
                    </a:p>
                    <a:p>
                      <a:pPr lvl="0" algn="l" eaLnBrk="1" latinLnBrk="1" hangingPunct="1">
                        <a:lnSpc>
                          <a:spcPct val="115000"/>
                        </a:lnSpc>
                      </a:pPr>
                      <a:r>
                        <a:rPr lang="en-US" altLang="en-US" sz="1400" b="0" dirty="0" smtClean="0">
                          <a:solidFill>
                            <a:srgbClr val="000000"/>
                          </a:solidFill>
                          <a:latin typeface="Times New Roman" pitchFamily="18" charset="0"/>
                          <a:ea typeface="Calibri" pitchFamily="34" charset="0"/>
                        </a:rPr>
                        <a:t>the </a:t>
                      </a:r>
                      <a:r>
                        <a:rPr lang="en-US" altLang="en-US" sz="1400" b="0" dirty="0">
                          <a:solidFill>
                            <a:srgbClr val="000000"/>
                          </a:solidFill>
                          <a:latin typeface="Times New Roman" pitchFamily="18" charset="0"/>
                          <a:ea typeface="Calibri" pitchFamily="34" charset="0"/>
                        </a:rPr>
                        <a:t>amount invested. </a:t>
                      </a:r>
                    </a:p>
                  </a:txBody>
                  <a:tcPr marL="68577" marR="68577" marT="0" marB="0"/>
                </a:tc>
              </a:tr>
              <a:tr h="990313">
                <a:tc>
                  <a:txBody>
                    <a:bodyPr/>
                    <a:lstStyle/>
                    <a:p>
                      <a:pPr lvl="0" algn="l" eaLnBrk="1" latinLnBrk="1" hangingPunct="1">
                        <a:lnSpc>
                          <a:spcPct val="115000"/>
                        </a:lnSpc>
                      </a:pPr>
                      <a:r>
                        <a:rPr lang="en-US" altLang="en-US" sz="1400" b="1" dirty="0">
                          <a:solidFill>
                            <a:srgbClr val="FFFFFF"/>
                          </a:solidFill>
                          <a:latin typeface="Times New Roman" pitchFamily="18" charset="0"/>
                          <a:ea typeface="Calibri" pitchFamily="34" charset="0"/>
                        </a:rPr>
                        <a:t>Wealth gain</a:t>
                      </a:r>
                    </a:p>
                  </a:txBody>
                  <a:tcPr marL="68577" marR="68577" marT="0" marB="0">
                    <a:solidFill>
                      <a:schemeClr val="accent1"/>
                    </a:solidFill>
                  </a:tcPr>
                </a:tc>
                <a:tc>
                  <a:txBody>
                    <a:bodyPr/>
                    <a:lstStyle/>
                    <a:p>
                      <a:pPr lvl="0" algn="l" eaLnBrk="1" latinLnBrk="1" hangingPunct="1">
                        <a:lnSpc>
                          <a:spcPct val="115000"/>
                        </a:lnSpc>
                      </a:pPr>
                      <a:r>
                        <a:rPr lang="en-US" altLang="en-US" sz="1400" b="0" dirty="0" err="1">
                          <a:solidFill>
                            <a:srgbClr val="000000"/>
                          </a:solidFill>
                          <a:latin typeface="Times New Roman" pitchFamily="18" charset="0"/>
                          <a:ea typeface="Calibri" pitchFamily="34" charset="0"/>
                        </a:rPr>
                        <a:t>Textview</a:t>
                      </a:r>
                      <a:endParaRPr lang="en-US" altLang="en-US" sz="1400" b="0" dirty="0">
                        <a:solidFill>
                          <a:srgbClr val="000000"/>
                        </a:solidFill>
                        <a:latin typeface="Times New Roman" pitchFamily="18" charset="0"/>
                        <a:ea typeface="Calibri" pitchFamily="34" charset="0"/>
                      </a:endParaRPr>
                    </a:p>
                  </a:txBody>
                  <a:tcPr marL="68577" marR="68577"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Calibri" pitchFamily="34" charset="0"/>
                        </a:rPr>
                        <a:t>It displays the amount of profit gained after interest accrued on the </a:t>
                      </a:r>
                      <a:r>
                        <a:rPr lang="en-US" altLang="en-US" sz="1400" b="0" dirty="0" smtClean="0">
                          <a:solidFill>
                            <a:srgbClr val="000000"/>
                          </a:solidFill>
                          <a:latin typeface="Times New Roman" pitchFamily="18" charset="0"/>
                          <a:ea typeface="Calibri" pitchFamily="34" charset="0"/>
                        </a:rPr>
                        <a:t>amount </a:t>
                      </a:r>
                      <a:r>
                        <a:rPr lang="en-US" altLang="en-US" sz="1400" b="0" dirty="0">
                          <a:solidFill>
                            <a:srgbClr val="000000"/>
                          </a:solidFill>
                          <a:latin typeface="Times New Roman" pitchFamily="18" charset="0"/>
                          <a:ea typeface="Calibri" pitchFamily="34" charset="0"/>
                        </a:rPr>
                        <a:t>deposited.</a:t>
                      </a:r>
                      <a:endParaRPr lang="zh-CN" altLang="en-US" sz="1400" dirty="0"/>
                    </a:p>
                  </a:txBody>
                  <a:tcPr marL="68577" marR="68577"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64</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49" name="Title 1049048"/>
          <p:cNvSpPr>
            <a:spLocks noGrp="1"/>
          </p:cNvSpPr>
          <p:nvPr>
            <p:ph type="title"/>
          </p:nvPr>
        </p:nvSpPr>
        <p:spPr>
          <a:xfrm>
            <a:off x="628650" y="365125"/>
            <a:ext cx="7886700" cy="625475"/>
          </a:xfrm>
          <a:prstGeom prst="rect">
            <a:avLst/>
          </a:prstGeom>
          <a:noFill/>
          <a:ln>
            <a:noFill/>
          </a:ln>
        </p:spPr>
        <p:txBody>
          <a:bodyPr vert="horz" lIns="91440" tIns="45720" rIns="91440" bIns="45720" anchor="ctr"/>
          <a:lstStyle>
            <a:lvl1pPr marL="0" indent="0" algn="ctr" rtl="0" fontAlgn="base" latinLnBrk="1">
              <a:lnSpc>
                <a:spcPct val="100000"/>
              </a:lnSpc>
              <a:spcBef>
                <a:spcPct val="0"/>
              </a:spcBef>
              <a:spcAft>
                <a:spcPct val="0"/>
              </a:spcAft>
              <a:buFontTx/>
              <a:buNone/>
              <a:defRPr sz="4400" b="0" i="0" u="none" baseline="0">
                <a:solidFill>
                  <a:schemeClr val="dk1"/>
                </a:solidFill>
                <a:latin typeface="Calibri" pitchFamily="34" charset="0"/>
                <a:sym typeface="Calibri" pitchFamily="34" charset="0"/>
              </a:defRPr>
            </a:lvl1pPr>
          </a:lstStyle>
          <a:p>
            <a:pPr lvl="0" eaLnBrk="1" latinLnBrk="1" hangingPunct="1"/>
            <a:r>
              <a:rPr lang="en-US" altLang="en-US" sz="4000" dirty="0">
                <a:solidFill>
                  <a:srgbClr val="FF0000"/>
                </a:solidFill>
                <a:latin typeface="Verdana" pitchFamily="34" charset="0"/>
                <a:ea typeface="Verdana" pitchFamily="34" charset="0"/>
              </a:rPr>
              <a:t>Investment </a:t>
            </a:r>
            <a:r>
              <a:rPr lang="en-US" altLang="en-US" sz="4000" dirty="0" smtClean="0">
                <a:solidFill>
                  <a:srgbClr val="FF0000"/>
                </a:solidFill>
                <a:latin typeface="Verdana" pitchFamily="34" charset="0"/>
                <a:ea typeface="Verdana" pitchFamily="34" charset="0"/>
              </a:rPr>
              <a:t>Ideas-1</a:t>
            </a:r>
            <a:endParaRPr lang="en-US" altLang="en-US" sz="4000" dirty="0">
              <a:solidFill>
                <a:srgbClr val="FF0000"/>
              </a:solidFill>
              <a:latin typeface="Verdana" pitchFamily="34" charset="0"/>
              <a:ea typeface="Verdana" pitchFamily="34" charset="0"/>
            </a:endParaRPr>
          </a:p>
        </p:txBody>
      </p:sp>
      <p:pic>
        <p:nvPicPr>
          <p:cNvPr id="2097183" name="Content Placeholder 2097182"/>
          <p:cNvPicPr>
            <a:picLocks noGrp="1"/>
          </p:cNvPicPr>
          <p:nvPr>
            <p:ph idx="1"/>
          </p:nvPr>
        </p:nvPicPr>
        <p:blipFill>
          <a:blip r:embed="rId2" cstate="print"/>
          <a:srcRect/>
          <a:stretch>
            <a:fillRect/>
          </a:stretch>
        </p:blipFill>
        <p:spPr>
          <a:xfrm>
            <a:off x="3048000" y="1295400"/>
            <a:ext cx="2743200" cy="4873752"/>
          </a:xfrm>
          <a:prstGeom prst="rect">
            <a:avLst/>
          </a:prstGeom>
          <a:noFill/>
          <a:ln w="9525" cap="flat" cmpd="sng">
            <a:solidFill>
              <a:srgbClr val="376092">
                <a:alpha val="100000"/>
              </a:srgbClr>
            </a:solidFill>
            <a:prstDash val="solid"/>
            <a:round/>
          </a:ln>
        </p:spPr>
      </p:pic>
      <p:sp>
        <p:nvSpPr>
          <p:cNvPr id="1049050" name="TextBox 1049049"/>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9051" name="TextBox 1049050"/>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65</a:t>
            </a:fld>
            <a:endParaRPr lang="en-US" altLang="en-US" sz="1200">
              <a:solidFill>
                <a:srgbClr val="898989"/>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dirty="0" smtClean="0">
                <a:solidFill>
                  <a:srgbClr val="FF0000"/>
                </a:solidFill>
                <a:latin typeface="Verdana" pitchFamily="34" charset="0"/>
                <a:ea typeface="Verdana" pitchFamily="34" charset="0"/>
              </a:rPr>
              <a:t>Investment Ideas-2</a:t>
            </a:r>
            <a:endParaRPr lang="en-US" sz="4000" dirty="0"/>
          </a:p>
        </p:txBody>
      </p:sp>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66</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pic>
        <p:nvPicPr>
          <p:cNvPr id="6" name="Content Placeholder 5"/>
          <p:cNvPicPr>
            <a:picLocks noGrp="1"/>
          </p:cNvPicPr>
          <p:nvPr>
            <p:ph idx="1"/>
          </p:nvPr>
        </p:nvPicPr>
        <p:blipFill>
          <a:blip r:embed="rId2" cstate="print"/>
          <a:srcRect/>
          <a:stretch>
            <a:fillRect/>
          </a:stretch>
        </p:blipFill>
        <p:spPr>
          <a:xfrm>
            <a:off x="3276600" y="1371600"/>
            <a:ext cx="2743200" cy="4873752"/>
          </a:xfrm>
          <a:prstGeom prst="rect">
            <a:avLst/>
          </a:prstGeom>
          <a:noFill/>
          <a:ln w="9525" cap="flat" cmpd="sng">
            <a:solidFill>
              <a:srgbClr val="376092">
                <a:alpha val="100000"/>
              </a:srgbClr>
            </a:solidFill>
            <a:prstDash val="solid"/>
            <a:rou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9296400" cy="1143000"/>
          </a:xfrm>
        </p:spPr>
        <p:txBody>
          <a:bodyPr/>
          <a:lstStyle/>
          <a:p>
            <a:pPr lvl="0"/>
            <a:r>
              <a:rPr lang="en-US" altLang="en-US" sz="4000" dirty="0" smtClean="0">
                <a:solidFill>
                  <a:schemeClr val="accent1"/>
                </a:solidFill>
                <a:latin typeface="Verdana" pitchFamily="34" charset="0"/>
                <a:ea typeface="Verdana" pitchFamily="34" charset="0"/>
              </a:rPr>
              <a:t>Investment </a:t>
            </a:r>
            <a:r>
              <a:rPr lang="en-US" altLang="en-US" sz="4000" dirty="0" smtClean="0">
                <a:solidFill>
                  <a:schemeClr val="accent1"/>
                </a:solidFill>
                <a:latin typeface="Verdana" pitchFamily="34" charset="0"/>
                <a:ea typeface="Verdana" pitchFamily="34" charset="0"/>
              </a:rPr>
              <a:t>Ideas Specifications</a:t>
            </a:r>
            <a:r>
              <a:rPr lang="en-US" altLang="en-US" sz="4000" dirty="0" smtClean="0">
                <a:solidFill>
                  <a:schemeClr val="accent1"/>
                </a:solidFill>
                <a:latin typeface="Verdana" pitchFamily="34" charset="0"/>
                <a:ea typeface="Verdana" pitchFamily="34" charset="0"/>
              </a:rPr>
              <a:t>:</a:t>
            </a:r>
            <a:r>
              <a:rPr lang="en-US" altLang="en-US" sz="1600" dirty="0" smtClean="0">
                <a:solidFill>
                  <a:schemeClr val="accent1"/>
                </a:solidFill>
                <a:ea typeface="Times New Roman" pitchFamily="18" charset="0"/>
              </a:rPr>
              <a:t/>
            </a:r>
            <a:br>
              <a:rPr lang="en-US" altLang="en-US" sz="1600" dirty="0" smtClean="0">
                <a:solidFill>
                  <a:schemeClr val="accent1"/>
                </a:solidFill>
                <a:ea typeface="Times New Roman" pitchFamily="18" charset="0"/>
              </a:rPr>
            </a:br>
            <a:endParaRPr lang="en-US" dirty="0">
              <a:solidFill>
                <a:schemeClr val="accent1"/>
              </a:solidFill>
            </a:endParaRPr>
          </a:p>
        </p:txBody>
      </p:sp>
      <p:graphicFrame>
        <p:nvGraphicFramePr>
          <p:cNvPr id="6" name="Content Placeholder 5"/>
          <p:cNvGraphicFramePr>
            <a:graphicFrameLocks noGrp="1"/>
          </p:cNvGraphicFramePr>
          <p:nvPr>
            <p:ph idx="1"/>
          </p:nvPr>
        </p:nvGraphicFramePr>
        <p:xfrm>
          <a:off x="381000" y="1447800"/>
          <a:ext cx="8229600" cy="1371600"/>
        </p:xfrm>
        <a:graphic>
          <a:graphicData uri="http://schemas.openxmlformats.org/drawingml/2006/table">
            <a:tbl>
              <a:tblPr firstRow="1" bandRow="1">
                <a:tableStyleId>{5C22544A-7EE6-4342-B048-85BDC9FD1C3A}</a:tableStyleId>
              </a:tblPr>
              <a:tblGrid>
                <a:gridCol w="2590800"/>
                <a:gridCol w="2895600"/>
                <a:gridCol w="2743200"/>
              </a:tblGrid>
              <a:tr h="725068">
                <a:tc>
                  <a:txBody>
                    <a:bodyPr/>
                    <a:lstStyle/>
                    <a:p>
                      <a:pPr marL="0" marR="0">
                        <a:lnSpc>
                          <a:spcPct val="115000"/>
                        </a:lnSpc>
                        <a:spcBef>
                          <a:spcPts val="0"/>
                        </a:spcBef>
                        <a:spcAft>
                          <a:spcPts val="0"/>
                        </a:spcAft>
                      </a:pPr>
                      <a:r>
                        <a:rPr lang="en-US" sz="1600" b="1" dirty="0">
                          <a:solidFill>
                            <a:schemeClr val="bg1"/>
                          </a:solidFill>
                          <a:latin typeface="Verdana" pitchFamily="34" charset="0"/>
                          <a:ea typeface="Verdana" pitchFamily="34" charset="0"/>
                          <a:cs typeface="Times New Roman"/>
                        </a:rPr>
                        <a:t>Data/UI element</a:t>
                      </a:r>
                    </a:p>
                  </a:txBody>
                  <a:tcPr marL="68580" marR="68580" marT="0" marB="0"/>
                </a:tc>
                <a:tc>
                  <a:txBody>
                    <a:bodyPr/>
                    <a:lstStyle/>
                    <a:p>
                      <a:pPr marL="0" marR="0">
                        <a:lnSpc>
                          <a:spcPct val="115000"/>
                        </a:lnSpc>
                        <a:spcBef>
                          <a:spcPts val="0"/>
                        </a:spcBef>
                        <a:spcAft>
                          <a:spcPts val="0"/>
                        </a:spcAft>
                      </a:pPr>
                      <a:r>
                        <a:rPr lang="en-US" sz="1600" b="1" dirty="0">
                          <a:latin typeface="Verdana" pitchFamily="34" charset="0"/>
                          <a:ea typeface="Verdana" pitchFamily="34" charset="0"/>
                          <a:cs typeface="Times New Roman"/>
                        </a:rPr>
                        <a:t>Data considerations</a:t>
                      </a:r>
                      <a:endParaRPr lang="en-US" sz="1600" dirty="0">
                        <a:latin typeface="Verdana" pitchFamily="34" charset="0"/>
                        <a:ea typeface="Verdana" pitchFamily="34" charset="0"/>
                        <a:cs typeface="Times New Roman"/>
                      </a:endParaRPr>
                    </a:p>
                  </a:txBody>
                  <a:tcPr marL="68580" marR="68580" marT="0" marB="0"/>
                </a:tc>
                <a:tc>
                  <a:txBody>
                    <a:bodyPr/>
                    <a:lstStyle/>
                    <a:p>
                      <a:pPr marL="0" marR="0">
                        <a:lnSpc>
                          <a:spcPct val="115000"/>
                        </a:lnSpc>
                        <a:spcBef>
                          <a:spcPts val="0"/>
                        </a:spcBef>
                        <a:spcAft>
                          <a:spcPts val="0"/>
                        </a:spcAft>
                      </a:pPr>
                      <a:r>
                        <a:rPr lang="en-US" sz="1600" b="1" dirty="0">
                          <a:latin typeface="Verdana" pitchFamily="34" charset="0"/>
                          <a:ea typeface="Verdana" pitchFamily="34" charset="0"/>
                          <a:cs typeface="Times New Roman"/>
                        </a:rPr>
                        <a:t>Behavior considerations</a:t>
                      </a:r>
                      <a:endParaRPr lang="en-US" sz="1600" dirty="0">
                        <a:latin typeface="Verdana" pitchFamily="34" charset="0"/>
                        <a:ea typeface="Verdana" pitchFamily="34" charset="0"/>
                        <a:cs typeface="Times New Roman"/>
                      </a:endParaRPr>
                    </a:p>
                  </a:txBody>
                  <a:tcPr marL="68580" marR="68580" marT="0" marB="0"/>
                </a:tc>
              </a:tr>
              <a:tr h="646532">
                <a:tc>
                  <a:txBody>
                    <a:bodyPr/>
                    <a:lstStyle/>
                    <a:p>
                      <a:pPr marL="0" marR="0">
                        <a:lnSpc>
                          <a:spcPct val="115000"/>
                        </a:lnSpc>
                        <a:spcBef>
                          <a:spcPts val="0"/>
                        </a:spcBef>
                        <a:spcAft>
                          <a:spcPts val="0"/>
                        </a:spcAft>
                      </a:pPr>
                      <a:r>
                        <a:rPr lang="en-US" sz="1400" b="1" dirty="0">
                          <a:solidFill>
                            <a:schemeClr val="bg1"/>
                          </a:solidFill>
                          <a:latin typeface="Times New Roman"/>
                          <a:ea typeface="Calibri"/>
                          <a:cs typeface="Times New Roman"/>
                        </a:rPr>
                        <a:t>Investment ideas module</a:t>
                      </a:r>
                      <a:endParaRPr lang="en-US" sz="1400" b="1" dirty="0">
                        <a:solidFill>
                          <a:schemeClr val="bg1"/>
                        </a:solidFill>
                        <a:latin typeface="Calibri"/>
                        <a:ea typeface="Calibri"/>
                        <a:cs typeface="Times New Roman"/>
                      </a:endParaRPr>
                    </a:p>
                  </a:txBody>
                  <a:tcPr marL="68580" marR="68580" marT="0" marB="0">
                    <a:solidFill>
                      <a:schemeClr val="accent1"/>
                    </a:solidFill>
                  </a:tcPr>
                </a:tc>
                <a:tc>
                  <a:txBody>
                    <a:bodyPr/>
                    <a:lstStyle/>
                    <a:p>
                      <a:pPr marL="0" marR="0">
                        <a:lnSpc>
                          <a:spcPct val="115000"/>
                        </a:lnSpc>
                        <a:spcBef>
                          <a:spcPts val="0"/>
                        </a:spcBef>
                        <a:spcAft>
                          <a:spcPts val="0"/>
                        </a:spcAft>
                      </a:pPr>
                      <a:r>
                        <a:rPr lang="en-US" sz="1400" dirty="0" err="1">
                          <a:latin typeface="Times New Roman"/>
                          <a:ea typeface="Calibri"/>
                          <a:cs typeface="Times New Roman"/>
                        </a:rPr>
                        <a:t>CardView</a:t>
                      </a:r>
                      <a:endParaRPr lang="en-US" sz="1400" dirty="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dirty="0">
                          <a:latin typeface="Times New Roman"/>
                          <a:ea typeface="Calibri"/>
                          <a:cs typeface="Times New Roman"/>
                        </a:rPr>
                        <a:t>On users click, re-directs to the </a:t>
                      </a:r>
                      <a:r>
                        <a:rPr lang="en-US" sz="1400" u="sng" dirty="0">
                          <a:solidFill>
                            <a:srgbClr val="0000FF"/>
                          </a:solidFill>
                          <a:latin typeface="Times New Roman"/>
                          <a:ea typeface="Calibri"/>
                          <a:cs typeface="Times New Roman"/>
                          <a:hlinkClick r:id="rId2"/>
                        </a:rPr>
                        <a:t>www.businesstoday.com</a:t>
                      </a:r>
                      <a:r>
                        <a:rPr lang="en-US" sz="1400" dirty="0">
                          <a:latin typeface="Times New Roman"/>
                          <a:ea typeface="Calibri"/>
                          <a:cs typeface="Times New Roman"/>
                        </a:rPr>
                        <a:t> page.</a:t>
                      </a:r>
                      <a:endParaRPr lang="en-US" sz="1400" dirty="0">
                        <a:latin typeface="Calibri"/>
                        <a:ea typeface="Calibri"/>
                        <a:cs typeface="Times New Roman"/>
                      </a:endParaRPr>
                    </a:p>
                  </a:txBody>
                  <a:tcPr marL="68580" marR="68580"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67</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52" name="Title 1049051"/>
          <p:cNvSpPr>
            <a:spLocks noGrp="1"/>
          </p:cNvSpPr>
          <p:nvPr>
            <p:ph type="title"/>
          </p:nvPr>
        </p:nvSpPr>
        <p:spPr>
          <a:xfrm>
            <a:off x="628650" y="365125"/>
            <a:ext cx="7886700" cy="701675"/>
          </a:xfrm>
          <a:prstGeom prst="rect">
            <a:avLst/>
          </a:prstGeom>
          <a:noFill/>
          <a:ln>
            <a:noFill/>
          </a:ln>
        </p:spPr>
        <p:txBody>
          <a:bodyPr vert="horz" lIns="91440" tIns="45720" rIns="91440" bIns="45720" anchor="ctr"/>
          <a:lstStyle>
            <a:lvl1pPr marL="0" indent="0" algn="ctr" rtl="0" fontAlgn="base" latinLnBrk="1">
              <a:lnSpc>
                <a:spcPct val="100000"/>
              </a:lnSpc>
              <a:spcBef>
                <a:spcPct val="0"/>
              </a:spcBef>
              <a:spcAft>
                <a:spcPct val="0"/>
              </a:spcAft>
              <a:buFontTx/>
              <a:buNone/>
              <a:defRPr sz="4400" b="0" i="0" u="none" baseline="0">
                <a:solidFill>
                  <a:schemeClr val="dk1"/>
                </a:solidFill>
                <a:latin typeface="Calibri" pitchFamily="34" charset="0"/>
                <a:sym typeface="Calibri" pitchFamily="34" charset="0"/>
              </a:defRPr>
            </a:lvl1pPr>
          </a:lstStyle>
          <a:p>
            <a:pPr lvl="0" eaLnBrk="1" latinLnBrk="1" hangingPunct="1"/>
            <a:r>
              <a:rPr lang="en-US" altLang="en-US" sz="4000" dirty="0">
                <a:solidFill>
                  <a:srgbClr val="FF0000"/>
                </a:solidFill>
                <a:latin typeface="Verdana" pitchFamily="34" charset="0"/>
                <a:ea typeface="Verdana" pitchFamily="34" charset="0"/>
              </a:rPr>
              <a:t>Live Financial </a:t>
            </a:r>
            <a:r>
              <a:rPr lang="en-US" altLang="en-US" sz="4000" dirty="0" smtClean="0">
                <a:solidFill>
                  <a:srgbClr val="FF0000"/>
                </a:solidFill>
                <a:latin typeface="Verdana" pitchFamily="34" charset="0"/>
                <a:ea typeface="Verdana" pitchFamily="34" charset="0"/>
              </a:rPr>
              <a:t>Market-1</a:t>
            </a:r>
            <a:endParaRPr lang="en-US" altLang="en-US" sz="4000" dirty="0">
              <a:solidFill>
                <a:srgbClr val="FF0000"/>
              </a:solidFill>
              <a:latin typeface="Verdana" pitchFamily="34" charset="0"/>
              <a:ea typeface="Verdana" pitchFamily="34" charset="0"/>
            </a:endParaRPr>
          </a:p>
        </p:txBody>
      </p:sp>
      <p:pic>
        <p:nvPicPr>
          <p:cNvPr id="2097185" name="Content Placeholder 2097184"/>
          <p:cNvPicPr>
            <a:picLocks noGrp="1"/>
          </p:cNvPicPr>
          <p:nvPr>
            <p:ph idx="1"/>
          </p:nvPr>
        </p:nvPicPr>
        <p:blipFill>
          <a:blip r:embed="rId2" cstate="print"/>
          <a:srcRect/>
          <a:stretch>
            <a:fillRect/>
          </a:stretch>
        </p:blipFill>
        <p:spPr>
          <a:xfrm>
            <a:off x="3048000" y="1219200"/>
            <a:ext cx="2743200" cy="4873752"/>
          </a:xfrm>
          <a:prstGeom prst="rect">
            <a:avLst/>
          </a:prstGeom>
          <a:noFill/>
          <a:ln w="9525" cap="flat" cmpd="sng">
            <a:solidFill>
              <a:srgbClr val="376092">
                <a:alpha val="100000"/>
              </a:srgbClr>
            </a:solidFill>
            <a:prstDash val="solid"/>
            <a:round/>
          </a:ln>
        </p:spPr>
      </p:pic>
      <p:sp>
        <p:nvSpPr>
          <p:cNvPr id="1049053" name="TextBox 1049052"/>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9054" name="TextBox 1049053"/>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68</a:t>
            </a:fld>
            <a:endParaRPr lang="en-US" altLang="en-US" sz="1200">
              <a:solidFill>
                <a:srgbClr val="898989"/>
              </a:solidFill>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rgbClr val="FF0000"/>
                </a:solidFill>
                <a:latin typeface="Verdana" pitchFamily="34" charset="0"/>
                <a:ea typeface="Verdana" pitchFamily="34" charset="0"/>
              </a:rPr>
              <a:t>Live Financial Market-2</a:t>
            </a:r>
            <a:endParaRPr lang="en-US" dirty="0"/>
          </a:p>
        </p:txBody>
      </p:sp>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69</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pic>
        <p:nvPicPr>
          <p:cNvPr id="6" name="Content Placeholder 5"/>
          <p:cNvPicPr>
            <a:picLocks noGrp="1"/>
          </p:cNvPicPr>
          <p:nvPr>
            <p:ph idx="1"/>
          </p:nvPr>
        </p:nvPicPr>
        <p:blipFill>
          <a:blip r:embed="rId2" cstate="print"/>
          <a:srcRect/>
          <a:stretch>
            <a:fillRect/>
          </a:stretch>
        </p:blipFill>
        <p:spPr>
          <a:xfrm>
            <a:off x="3276600" y="1371600"/>
            <a:ext cx="2743200" cy="4873752"/>
          </a:xfrm>
          <a:prstGeom prst="rect">
            <a:avLst/>
          </a:prstGeom>
          <a:noFill/>
          <a:ln w="9525" cap="flat" cmpd="sng">
            <a:solidFill>
              <a:srgbClr val="376092">
                <a:alpha val="100000"/>
              </a:srgbClr>
            </a:solidFill>
            <a:prstDash val="solid"/>
            <a:rou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1048606"/>
          <p:cNvSpPr>
            <a:spLocks noGrp="1"/>
          </p:cNvSpPr>
          <p:nvPr>
            <p:ph type="title"/>
          </p:nvPr>
        </p:nvSpPr>
        <p:spPr>
          <a:xfrm>
            <a:off x="609600" y="0"/>
            <a:ext cx="7886700" cy="930275"/>
          </a:xfrm>
          <a:prstGeom prst="rect">
            <a:avLst/>
          </a:prstGeom>
          <a:noFill/>
          <a:ln>
            <a:noFill/>
          </a:ln>
        </p:spPr>
        <p:txBody>
          <a:bodyPr vert="horz" lIns="91440" tIns="45720" rIns="91440" bIns="45720" anchor="ctr"/>
          <a:lstStyle>
            <a:lvl1pPr marL="0" indent="0" algn="ctr" rtl="0" fontAlgn="base" latinLnBrk="1">
              <a:lnSpc>
                <a:spcPct val="100000"/>
              </a:lnSpc>
              <a:spcBef>
                <a:spcPct val="0"/>
              </a:spcBef>
              <a:spcAft>
                <a:spcPct val="0"/>
              </a:spcAft>
              <a:buFontTx/>
              <a:buNone/>
              <a:defRPr sz="4400" b="0" i="0" u="none" baseline="0">
                <a:solidFill>
                  <a:schemeClr val="dk1"/>
                </a:solidFill>
                <a:latin typeface="Calibri" pitchFamily="34" charset="0"/>
                <a:sym typeface="Calibri" pitchFamily="34" charset="0"/>
              </a:defRPr>
            </a:lvl1pPr>
          </a:lstStyle>
          <a:p>
            <a:pPr lvl="0" eaLnBrk="1" latinLnBrk="1" hangingPunct="1"/>
            <a:r>
              <a:rPr lang="en-US" altLang="en-US" sz="4000" dirty="0">
                <a:solidFill>
                  <a:srgbClr val="FF0000"/>
                </a:solidFill>
                <a:latin typeface="Verdana" pitchFamily="34" charset="0"/>
                <a:ea typeface="Verdana" pitchFamily="34" charset="0"/>
              </a:rPr>
              <a:t>SYSTEM MODULES</a:t>
            </a:r>
          </a:p>
        </p:txBody>
      </p:sp>
      <p:sp>
        <p:nvSpPr>
          <p:cNvPr id="1048608" name="TextBox 1048607"/>
          <p:cNvSpPr txBox="1"/>
          <p:nvPr/>
        </p:nvSpPr>
        <p:spPr>
          <a:xfrm>
            <a:off x="3124200" y="6356350"/>
            <a:ext cx="28956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8609" name="TextBox 1048608"/>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7</a:t>
            </a:fld>
            <a:endParaRPr lang="en-US" altLang="en-US" sz="1200">
              <a:solidFill>
                <a:srgbClr val="898989"/>
              </a:solidFill>
            </a:endParaRPr>
          </a:p>
        </p:txBody>
      </p:sp>
      <p:sp>
        <p:nvSpPr>
          <p:cNvPr id="1048610" name="Content Placeholder 1048609"/>
          <p:cNvSpPr>
            <a:spLocks noGrp="1"/>
          </p:cNvSpPr>
          <p:nvPr>
            <p:ph idx="4294967295"/>
          </p:nvPr>
        </p:nvSpPr>
        <p:spPr>
          <a:xfrm>
            <a:off x="457200" y="533400"/>
            <a:ext cx="6711950" cy="5715000"/>
          </a:xfrm>
          <a:prstGeom prst="rect">
            <a:avLst/>
          </a:prstGeom>
          <a:noFill/>
          <a:ln>
            <a:noFill/>
          </a:ln>
        </p:spPr>
        <p:txBody>
          <a:bodyPr vert="horz" lIns="91440" tIns="45720" rIns="91440" bIns="45720" anchor="t"/>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342900" lvl="1" indent="0" eaLnBrk="1" latinLnBrk="1" hangingPunct="1">
              <a:buNone/>
            </a:pPr>
            <a:endParaRPr lang="en-US" altLang="en-US" sz="1200" dirty="0">
              <a:latin typeface="Verdana" pitchFamily="34" charset="0"/>
            </a:endParaRPr>
          </a:p>
          <a:p>
            <a:pPr marL="342900" lvl="1" indent="0" eaLnBrk="1" latinLnBrk="1" hangingPunct="1">
              <a:buNone/>
            </a:pPr>
            <a:endParaRPr lang="en-US" altLang="en-US" sz="1200" dirty="0">
              <a:latin typeface="Verdana" pitchFamily="34" charset="0"/>
            </a:endParaRPr>
          </a:p>
          <a:p>
            <a:pPr marL="342900" lvl="1" indent="0" eaLnBrk="1" latinLnBrk="1" hangingPunct="1">
              <a:buFont typeface="Wingdings" pitchFamily="2" charset="2"/>
              <a:buChar char="Ø"/>
            </a:pPr>
            <a:r>
              <a:rPr lang="en-US" altLang="en-US" sz="2000" dirty="0">
                <a:latin typeface="Verdana" pitchFamily="34" charset="0"/>
              </a:rPr>
              <a:t>Modules</a:t>
            </a:r>
            <a:r>
              <a:rPr lang="en-US" altLang="en-US" sz="2000" dirty="0" smtClean="0">
                <a:latin typeface="Verdana" pitchFamily="34" charset="0"/>
              </a:rPr>
              <a:t>:</a:t>
            </a:r>
            <a:endParaRPr lang="en-US" altLang="en-US" sz="2000" dirty="0">
              <a:latin typeface="Verdana" pitchFamily="34" charset="0"/>
            </a:endParaRPr>
          </a:p>
          <a:p>
            <a:pPr lvl="2" eaLnBrk="1" latinLnBrk="1" hangingPunct="1">
              <a:lnSpc>
                <a:spcPct val="150000"/>
              </a:lnSpc>
            </a:pPr>
            <a:r>
              <a:rPr lang="en-US" altLang="en-US" sz="1400" dirty="0">
                <a:latin typeface="Verdana" pitchFamily="34" charset="0"/>
              </a:rPr>
              <a:t>Log In</a:t>
            </a:r>
          </a:p>
          <a:p>
            <a:pPr lvl="2" eaLnBrk="1" latinLnBrk="1" hangingPunct="1"/>
            <a:r>
              <a:rPr lang="en-US" altLang="en-US" sz="1400" dirty="0">
                <a:latin typeface="Verdana" pitchFamily="34" charset="0"/>
              </a:rPr>
              <a:t>EMI Calculator</a:t>
            </a:r>
          </a:p>
          <a:p>
            <a:pPr lvl="2" eaLnBrk="1" latinLnBrk="1" hangingPunct="1"/>
            <a:r>
              <a:rPr lang="en-US" altLang="en-US" sz="1400" dirty="0">
                <a:latin typeface="Verdana" pitchFamily="34" charset="0"/>
              </a:rPr>
              <a:t>Loan Compare</a:t>
            </a:r>
          </a:p>
          <a:p>
            <a:pPr lvl="2" eaLnBrk="1" latinLnBrk="1" hangingPunct="1"/>
            <a:r>
              <a:rPr lang="en-US" altLang="en-US" sz="1400" dirty="0">
                <a:latin typeface="Verdana" pitchFamily="34" charset="0"/>
              </a:rPr>
              <a:t>Wealth Analysis</a:t>
            </a:r>
          </a:p>
          <a:p>
            <a:pPr lvl="2" eaLnBrk="1" latinLnBrk="1" hangingPunct="1"/>
            <a:r>
              <a:rPr lang="en-US" altLang="en-US" sz="1400" dirty="0" smtClean="0">
                <a:latin typeface="Verdana" pitchFamily="34" charset="0"/>
              </a:rPr>
              <a:t>Goals:</a:t>
            </a:r>
            <a:endParaRPr lang="en-US" altLang="en-US" sz="1400" dirty="0">
              <a:latin typeface="Verdana" pitchFamily="34" charset="0"/>
            </a:endParaRPr>
          </a:p>
          <a:p>
            <a:pPr lvl="3" eaLnBrk="1" latinLnBrk="1" hangingPunct="1"/>
            <a:r>
              <a:rPr lang="en-US" altLang="en-US" sz="1400" dirty="0" smtClean="0">
                <a:latin typeface="Verdana" pitchFamily="34" charset="0"/>
              </a:rPr>
              <a:t>Retirement </a:t>
            </a:r>
            <a:r>
              <a:rPr lang="en-US" altLang="en-US" sz="1400" dirty="0">
                <a:latin typeface="Verdana" pitchFamily="34" charset="0"/>
              </a:rPr>
              <a:t>Plan</a:t>
            </a:r>
          </a:p>
          <a:p>
            <a:pPr lvl="3" eaLnBrk="1" latinLnBrk="1" hangingPunct="1"/>
            <a:r>
              <a:rPr lang="en-US" altLang="en-US" sz="1400" dirty="0">
                <a:latin typeface="Verdana" pitchFamily="34" charset="0"/>
              </a:rPr>
              <a:t>Children’s Marriage</a:t>
            </a:r>
          </a:p>
          <a:p>
            <a:pPr lvl="3" eaLnBrk="1" latinLnBrk="1" hangingPunct="1"/>
            <a:r>
              <a:rPr lang="en-US" altLang="en-US" sz="1400" dirty="0">
                <a:latin typeface="Verdana" pitchFamily="34" charset="0"/>
              </a:rPr>
              <a:t>House Plan</a:t>
            </a:r>
          </a:p>
          <a:p>
            <a:pPr lvl="3" eaLnBrk="1" latinLnBrk="1" hangingPunct="1"/>
            <a:r>
              <a:rPr lang="en-US" altLang="en-US" sz="1400" dirty="0">
                <a:latin typeface="Verdana" pitchFamily="34" charset="0"/>
              </a:rPr>
              <a:t>Financial Target</a:t>
            </a:r>
          </a:p>
          <a:p>
            <a:pPr lvl="2" eaLnBrk="1" latinLnBrk="1" hangingPunct="1"/>
            <a:r>
              <a:rPr lang="en-US" altLang="en-US" sz="1400" dirty="0">
                <a:latin typeface="Verdana" pitchFamily="34" charset="0"/>
              </a:rPr>
              <a:t>Systematic Investment Plan</a:t>
            </a:r>
          </a:p>
          <a:p>
            <a:pPr lvl="2" eaLnBrk="1" latinLnBrk="1" hangingPunct="1"/>
            <a:r>
              <a:rPr lang="en-US" altLang="en-US" sz="1400" dirty="0">
                <a:latin typeface="Verdana" pitchFamily="34" charset="0"/>
              </a:rPr>
              <a:t>Fixed Deposit</a:t>
            </a:r>
          </a:p>
          <a:p>
            <a:pPr lvl="2" eaLnBrk="1" latinLnBrk="1" hangingPunct="1"/>
            <a:r>
              <a:rPr lang="en-US" altLang="en-US" sz="1400" dirty="0">
                <a:latin typeface="Verdana" pitchFamily="34" charset="0"/>
              </a:rPr>
              <a:t>Recurring Deposit</a:t>
            </a:r>
          </a:p>
          <a:p>
            <a:pPr lvl="2" eaLnBrk="1" latinLnBrk="1" hangingPunct="1"/>
            <a:r>
              <a:rPr lang="en-US" altLang="en-US" sz="1400" dirty="0">
                <a:latin typeface="Verdana" pitchFamily="34" charset="0"/>
              </a:rPr>
              <a:t>Investment Ideas</a:t>
            </a:r>
          </a:p>
          <a:p>
            <a:pPr lvl="2" eaLnBrk="1" latinLnBrk="1" hangingPunct="1"/>
            <a:r>
              <a:rPr lang="en-US" altLang="en-US" sz="1400" dirty="0">
                <a:latin typeface="Verdana" pitchFamily="34" charset="0"/>
              </a:rPr>
              <a:t>Live Financial market</a:t>
            </a:r>
          </a:p>
          <a:p>
            <a:pPr marL="342900" lvl="1" indent="0" eaLnBrk="1" latinLnBrk="1" hangingPunct="1">
              <a:buNone/>
            </a:pPr>
            <a:endParaRPr lang="en-US" altLang="en-US" sz="1200" dirty="0">
              <a:latin typeface="Verdana" pitchFamily="34" charset="0"/>
            </a:endParaRPr>
          </a:p>
          <a:p>
            <a:pPr marL="342900" lvl="1" indent="0" eaLnBrk="1" latinLnBrk="1" hangingPunct="1">
              <a:buFont typeface="Wingdings" pitchFamily="2" charset="2"/>
              <a:buChar char="Ø"/>
            </a:pPr>
            <a:r>
              <a:rPr lang="en-US" altLang="en-US" sz="2000" dirty="0">
                <a:latin typeface="Verdana" pitchFamily="34" charset="0"/>
              </a:rPr>
              <a:t>Users</a:t>
            </a:r>
          </a:p>
          <a:p>
            <a:pPr lvl="2" eaLnBrk="1" latinLnBrk="1" hangingPunct="1">
              <a:lnSpc>
                <a:spcPct val="150000"/>
              </a:lnSpc>
            </a:pPr>
            <a:r>
              <a:rPr lang="en-US" altLang="en-US" sz="1400" dirty="0">
                <a:latin typeface="Verdana" pitchFamily="34" charset="0"/>
              </a:rPr>
              <a:t>Client</a:t>
            </a:r>
          </a:p>
        </p:txBody>
      </p:sp>
      <p:sp>
        <p:nvSpPr>
          <p:cNvPr id="1048611" name="TextBox 1048610"/>
          <p:cNvSpPr txBox="1"/>
          <p:nvPr/>
        </p:nvSpPr>
        <p:spPr>
          <a:xfrm>
            <a:off x="457200" y="136525"/>
            <a:ext cx="8229600" cy="93027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eaLnBrk="1" latinLnBrk="1" hangingPunct="1"/>
            <a:endParaRPr lang="en-US" altLang="en-US" sz="1400">
              <a:latin typeface="Verdana" pitchFamily="34"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9448800" cy="1189037"/>
          </a:xfrm>
        </p:spPr>
        <p:txBody>
          <a:bodyPr/>
          <a:lstStyle/>
          <a:p>
            <a:r>
              <a:rPr lang="en-US" altLang="en-US" sz="4000" dirty="0" smtClean="0">
                <a:solidFill>
                  <a:schemeClr val="accent1"/>
                </a:solidFill>
                <a:latin typeface="Verdana" pitchFamily="34" charset="0"/>
                <a:ea typeface="Verdana" pitchFamily="34" charset="0"/>
              </a:rPr>
              <a:t>Live Financial </a:t>
            </a:r>
            <a:r>
              <a:rPr lang="en-US" altLang="en-US" sz="4000" dirty="0" smtClean="0">
                <a:solidFill>
                  <a:schemeClr val="accent1"/>
                </a:solidFill>
                <a:latin typeface="Verdana" pitchFamily="34" charset="0"/>
                <a:ea typeface="Verdana" pitchFamily="34" charset="0"/>
              </a:rPr>
              <a:t>Market Specifications</a:t>
            </a:r>
            <a:r>
              <a:rPr lang="en-US" altLang="en-US" sz="4000" dirty="0" smtClean="0">
                <a:solidFill>
                  <a:schemeClr val="accent1"/>
                </a:solidFill>
                <a:latin typeface="Verdana" pitchFamily="34" charset="0"/>
                <a:ea typeface="Verdana" pitchFamily="34" charset="0"/>
              </a:rPr>
              <a:t>:</a:t>
            </a:r>
            <a:endParaRPr lang="en-US" sz="4000" dirty="0">
              <a:solidFill>
                <a:schemeClr val="accent1"/>
              </a:solidFill>
            </a:endParaRPr>
          </a:p>
        </p:txBody>
      </p:sp>
      <p:graphicFrame>
        <p:nvGraphicFramePr>
          <p:cNvPr id="6" name="Content Placeholder 5"/>
          <p:cNvGraphicFramePr>
            <a:graphicFrameLocks noGrp="1"/>
          </p:cNvGraphicFramePr>
          <p:nvPr>
            <p:ph idx="1"/>
          </p:nvPr>
        </p:nvGraphicFramePr>
        <p:xfrm>
          <a:off x="457200" y="1828800"/>
          <a:ext cx="8229600" cy="1008063"/>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pPr marL="0" marR="0">
                        <a:lnSpc>
                          <a:spcPct val="115000"/>
                        </a:lnSpc>
                        <a:spcBef>
                          <a:spcPts val="0"/>
                        </a:spcBef>
                        <a:spcAft>
                          <a:spcPts val="0"/>
                        </a:spcAft>
                      </a:pPr>
                      <a:r>
                        <a:rPr lang="en-US" sz="1600" b="1" dirty="0">
                          <a:solidFill>
                            <a:schemeClr val="bg1"/>
                          </a:solidFill>
                          <a:latin typeface="Verdana" pitchFamily="34" charset="0"/>
                          <a:ea typeface="Verdana" pitchFamily="34" charset="0"/>
                          <a:cs typeface="Times New Roman"/>
                        </a:rPr>
                        <a:t>Data/UI element</a:t>
                      </a:r>
                    </a:p>
                  </a:txBody>
                  <a:tcPr marL="68580" marR="68580" marT="0" marB="0"/>
                </a:tc>
                <a:tc>
                  <a:txBody>
                    <a:bodyPr/>
                    <a:lstStyle/>
                    <a:p>
                      <a:pPr marL="0" marR="0">
                        <a:lnSpc>
                          <a:spcPct val="115000"/>
                        </a:lnSpc>
                        <a:spcBef>
                          <a:spcPts val="0"/>
                        </a:spcBef>
                        <a:spcAft>
                          <a:spcPts val="0"/>
                        </a:spcAft>
                      </a:pPr>
                      <a:r>
                        <a:rPr lang="en-US" sz="1600" b="1" dirty="0">
                          <a:latin typeface="Verdana" pitchFamily="34" charset="0"/>
                          <a:ea typeface="Verdana" pitchFamily="34" charset="0"/>
                          <a:cs typeface="Times New Roman"/>
                        </a:rPr>
                        <a:t>Data considerations</a:t>
                      </a:r>
                      <a:endParaRPr lang="en-US" sz="1600" dirty="0">
                        <a:latin typeface="Verdana" pitchFamily="34" charset="0"/>
                        <a:ea typeface="Verdana" pitchFamily="34" charset="0"/>
                        <a:cs typeface="Times New Roman"/>
                      </a:endParaRPr>
                    </a:p>
                  </a:txBody>
                  <a:tcPr marL="68580" marR="68580" marT="0" marB="0"/>
                </a:tc>
                <a:tc>
                  <a:txBody>
                    <a:bodyPr/>
                    <a:lstStyle/>
                    <a:p>
                      <a:pPr marL="0" marR="0">
                        <a:lnSpc>
                          <a:spcPct val="115000"/>
                        </a:lnSpc>
                        <a:spcBef>
                          <a:spcPts val="0"/>
                        </a:spcBef>
                        <a:spcAft>
                          <a:spcPts val="0"/>
                        </a:spcAft>
                      </a:pPr>
                      <a:r>
                        <a:rPr lang="en-US" sz="1600" b="1" dirty="0">
                          <a:latin typeface="Verdana" pitchFamily="34" charset="0"/>
                          <a:ea typeface="Verdana" pitchFamily="34" charset="0"/>
                          <a:cs typeface="Times New Roman"/>
                        </a:rPr>
                        <a:t>Behavior considerations</a:t>
                      </a:r>
                      <a:endParaRPr lang="en-US" sz="1600" dirty="0">
                        <a:latin typeface="Verdana" pitchFamily="34" charset="0"/>
                        <a:ea typeface="Verdana" pitchFamily="34" charset="0"/>
                        <a:cs typeface="Times New Roman"/>
                      </a:endParaRPr>
                    </a:p>
                  </a:txBody>
                  <a:tcPr marL="68580" marR="68580" marT="0" marB="0"/>
                </a:tc>
              </a:tr>
              <a:tr h="370840">
                <a:tc>
                  <a:txBody>
                    <a:bodyPr/>
                    <a:lstStyle/>
                    <a:p>
                      <a:pPr marL="0" marR="0">
                        <a:lnSpc>
                          <a:spcPct val="115000"/>
                        </a:lnSpc>
                        <a:spcBef>
                          <a:spcPts val="0"/>
                        </a:spcBef>
                        <a:spcAft>
                          <a:spcPts val="0"/>
                        </a:spcAft>
                      </a:pPr>
                      <a:r>
                        <a:rPr lang="en-US" sz="1400" b="1" dirty="0">
                          <a:solidFill>
                            <a:schemeClr val="bg1"/>
                          </a:solidFill>
                          <a:latin typeface="Times New Roman"/>
                          <a:ea typeface="Calibri"/>
                          <a:cs typeface="Times New Roman"/>
                        </a:rPr>
                        <a:t>Live financial market module</a:t>
                      </a:r>
                      <a:endParaRPr lang="en-US" sz="1400" b="1" dirty="0">
                        <a:solidFill>
                          <a:schemeClr val="bg1"/>
                        </a:solidFill>
                        <a:latin typeface="Calibri"/>
                        <a:ea typeface="Calibri"/>
                        <a:cs typeface="Times New Roman"/>
                      </a:endParaRPr>
                    </a:p>
                  </a:txBody>
                  <a:tcPr marL="68580" marR="68580" marT="0" marB="0">
                    <a:solidFill>
                      <a:schemeClr val="accent1"/>
                    </a:solidFill>
                  </a:tcPr>
                </a:tc>
                <a:tc>
                  <a:txBody>
                    <a:bodyPr/>
                    <a:lstStyle/>
                    <a:p>
                      <a:pPr marL="0" marR="0">
                        <a:lnSpc>
                          <a:spcPct val="115000"/>
                        </a:lnSpc>
                        <a:spcBef>
                          <a:spcPts val="0"/>
                        </a:spcBef>
                        <a:spcAft>
                          <a:spcPts val="0"/>
                        </a:spcAft>
                      </a:pPr>
                      <a:r>
                        <a:rPr lang="en-US" sz="1400" dirty="0" err="1">
                          <a:latin typeface="Times New Roman"/>
                          <a:ea typeface="Calibri"/>
                          <a:cs typeface="Times New Roman"/>
                        </a:rPr>
                        <a:t>CardView</a:t>
                      </a:r>
                      <a:endParaRPr lang="en-US" sz="1400" dirty="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dirty="0">
                          <a:latin typeface="Times New Roman"/>
                          <a:ea typeface="Calibri"/>
                          <a:cs typeface="Times New Roman"/>
                        </a:rPr>
                        <a:t>On users click, re-directs to the CNBC live market page.</a:t>
                      </a:r>
                      <a:endParaRPr lang="en-US" sz="1400" dirty="0">
                        <a:latin typeface="Calibri"/>
                        <a:ea typeface="Calibri"/>
                        <a:cs typeface="Times New Roman"/>
                      </a:endParaRPr>
                    </a:p>
                  </a:txBody>
                  <a:tcPr marL="68580" marR="68580"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70</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828800"/>
            <a:ext cx="9144000" cy="1981200"/>
          </a:xfrm>
        </p:spPr>
        <p:txBody>
          <a:bodyPr/>
          <a:lstStyle/>
          <a:p>
            <a:pPr algn="ctr">
              <a:buNone/>
            </a:pPr>
            <a:r>
              <a:rPr lang="en-US" sz="4000" b="1" dirty="0" smtClean="0">
                <a:solidFill>
                  <a:srgbClr val="FF0000"/>
                </a:solidFill>
                <a:latin typeface="Verdana" pitchFamily="34" charset="0"/>
                <a:ea typeface="Verdana" pitchFamily="34" charset="0"/>
              </a:rPr>
              <a:t>TEST PLANS </a:t>
            </a:r>
          </a:p>
          <a:p>
            <a:pPr algn="ctr">
              <a:buNone/>
            </a:pPr>
            <a:r>
              <a:rPr lang="en-US" sz="4000" b="1" dirty="0" smtClean="0">
                <a:solidFill>
                  <a:srgbClr val="FF0000"/>
                </a:solidFill>
                <a:latin typeface="Verdana" pitchFamily="34" charset="0"/>
                <a:ea typeface="Verdana" pitchFamily="34" charset="0"/>
              </a:rPr>
              <a:t>AND </a:t>
            </a:r>
          </a:p>
          <a:p>
            <a:pPr algn="ctr">
              <a:buNone/>
            </a:pPr>
            <a:r>
              <a:rPr lang="en-US" sz="4000" b="1" dirty="0" smtClean="0">
                <a:solidFill>
                  <a:srgbClr val="FF0000"/>
                </a:solidFill>
                <a:latin typeface="Verdana" pitchFamily="34" charset="0"/>
                <a:ea typeface="Verdana" pitchFamily="34" charset="0"/>
              </a:rPr>
              <a:t>TEST CASES:</a:t>
            </a:r>
            <a:endParaRPr lang="en-US" sz="4000" b="1" dirty="0">
              <a:solidFill>
                <a:srgbClr val="FF0000"/>
              </a:solidFill>
              <a:latin typeface="Verdana" pitchFamily="34" charset="0"/>
              <a:ea typeface="Verdana" pitchFamily="34" charset="0"/>
            </a:endParaRPr>
          </a:p>
        </p:txBody>
      </p:sp>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71</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229600" cy="1143000"/>
          </a:xfrm>
        </p:spPr>
        <p:txBody>
          <a:bodyPr/>
          <a:lstStyle/>
          <a:p>
            <a:r>
              <a:rPr lang="en-US" dirty="0" smtClean="0">
                <a:solidFill>
                  <a:srgbClr val="FF0000"/>
                </a:solidFill>
                <a:latin typeface="Verdana" pitchFamily="34" charset="0"/>
                <a:ea typeface="Verdana" pitchFamily="34" charset="0"/>
              </a:rPr>
              <a:t>For L</a:t>
            </a:r>
            <a:r>
              <a:rPr lang="en-US" dirty="0" smtClean="0">
                <a:solidFill>
                  <a:srgbClr val="FF0000"/>
                </a:solidFill>
                <a:latin typeface="Verdana" pitchFamily="34" charset="0"/>
                <a:ea typeface="Verdana" pitchFamily="34" charset="0"/>
              </a:rPr>
              <a:t>ogin:</a:t>
            </a:r>
            <a:r>
              <a:rPr lang="en-US" dirty="0" smtClean="0"/>
              <a:t/>
            </a:r>
            <a:br>
              <a:rPr lang="en-US" dirty="0" smtClean="0"/>
            </a:br>
            <a:endParaRPr lang="en-US" dirty="0"/>
          </a:p>
        </p:txBody>
      </p:sp>
      <p:graphicFrame>
        <p:nvGraphicFramePr>
          <p:cNvPr id="6" name="Content Placeholder 5"/>
          <p:cNvGraphicFramePr>
            <a:graphicFrameLocks noGrp="1"/>
          </p:cNvGraphicFramePr>
          <p:nvPr>
            <p:ph idx="1"/>
          </p:nvPr>
        </p:nvGraphicFramePr>
        <p:xfrm>
          <a:off x="381000" y="1219200"/>
          <a:ext cx="8458200" cy="4552761"/>
        </p:xfrm>
        <a:graphic>
          <a:graphicData uri="http://schemas.openxmlformats.org/drawingml/2006/table">
            <a:tbl>
              <a:tblPr firstRow="1" bandRow="1">
                <a:tableStyleId>{5C22544A-7EE6-4342-B048-85BDC9FD1C3A}</a:tableStyleId>
              </a:tblPr>
              <a:tblGrid>
                <a:gridCol w="914400"/>
                <a:gridCol w="1524000"/>
                <a:gridCol w="1752600"/>
                <a:gridCol w="685800"/>
                <a:gridCol w="1371600"/>
                <a:gridCol w="1219200"/>
                <a:gridCol w="990600"/>
              </a:tblGrid>
              <a:tr h="685800">
                <a:tc>
                  <a:txBody>
                    <a:bodyPr/>
                    <a:lstStyle/>
                    <a:p>
                      <a:r>
                        <a:rPr lang="en-US" sz="1400" dirty="0" smtClean="0">
                          <a:latin typeface="Verdana" pitchFamily="34" charset="0"/>
                          <a:ea typeface="Verdana" pitchFamily="34" charset="0"/>
                        </a:rPr>
                        <a:t>TEST</a:t>
                      </a:r>
                      <a:r>
                        <a:rPr lang="en-US" sz="1400" baseline="0" dirty="0" smtClean="0">
                          <a:latin typeface="Verdana" pitchFamily="34" charset="0"/>
                          <a:ea typeface="Verdana" pitchFamily="34" charset="0"/>
                        </a:rPr>
                        <a:t> CASE#</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DESRIPTION</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PRECAUTIONS</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STEP#</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TEST</a:t>
                      </a:r>
                      <a:r>
                        <a:rPr lang="en-US" sz="1400" baseline="0" dirty="0" smtClean="0">
                          <a:latin typeface="Verdana" pitchFamily="34" charset="0"/>
                          <a:ea typeface="Verdana" pitchFamily="34" charset="0"/>
                        </a:rPr>
                        <a:t> SCENARIOS</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EXPECTED RESULT</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ACTUAL</a:t>
                      </a:r>
                      <a:r>
                        <a:rPr lang="en-US" sz="1400" baseline="0" dirty="0" smtClean="0">
                          <a:latin typeface="Verdana" pitchFamily="34" charset="0"/>
                          <a:ea typeface="Verdana" pitchFamily="34" charset="0"/>
                        </a:rPr>
                        <a:t> RESULT</a:t>
                      </a:r>
                      <a:endParaRPr lang="en-US" sz="1400" dirty="0">
                        <a:latin typeface="Verdana" pitchFamily="34" charset="0"/>
                        <a:ea typeface="Verdana" pitchFamily="34" charset="0"/>
                      </a:endParaRPr>
                    </a:p>
                  </a:txBody>
                  <a:tcPr/>
                </a:tc>
              </a:tr>
              <a:tr h="370840">
                <a:tc>
                  <a:txBody>
                    <a:bodyPr/>
                    <a:lstStyle/>
                    <a:p>
                      <a:pPr marL="0" marR="0" algn="r">
                        <a:spcBef>
                          <a:spcPts val="0"/>
                        </a:spcBef>
                        <a:spcAft>
                          <a:spcPts val="0"/>
                        </a:spcAft>
                      </a:pPr>
                      <a:r>
                        <a:rPr lang="en-US" sz="1400" b="1" i="0" kern="1200" dirty="0">
                          <a:solidFill>
                            <a:schemeClr val="bg1"/>
                          </a:solidFill>
                          <a:latin typeface="Times New Roman" pitchFamily="18" charset="0"/>
                          <a:ea typeface="Times New Roman"/>
                          <a:cs typeface="Times New Roman" pitchFamily="18" charset="0"/>
                        </a:rPr>
                        <a:t>TC0-000</a:t>
                      </a:r>
                      <a:r>
                        <a:rPr lang="en-US" sz="1400" b="1" i="0" kern="1200" dirty="0">
                          <a:solidFill>
                            <a:srgbClr val="000000"/>
                          </a:solidFill>
                          <a:latin typeface="Times New Roman" pitchFamily="18" charset="0"/>
                          <a:ea typeface="Times New Roman"/>
                          <a:cs typeface="Times New Roman" pitchFamily="18" charset="0"/>
                        </a:rPr>
                        <a:t> </a:t>
                      </a:r>
                      <a:endParaRPr lang="en-US" sz="1400" b="1" i="0" dirty="0">
                        <a:latin typeface="Times New Roman" pitchFamily="18" charset="0"/>
                        <a:ea typeface="Times New Roman"/>
                        <a:cs typeface="Times New Roman" pitchFamily="18" charset="0"/>
                      </a:endParaRPr>
                    </a:p>
                  </a:txBody>
                  <a:tcPr marL="68580" marR="68580" marT="0" marB="0">
                    <a:solidFill>
                      <a:schemeClr val="accent1"/>
                    </a:solidFill>
                  </a:tcPr>
                </a:tc>
                <a:tc>
                  <a:txBody>
                    <a:bodyPr/>
                    <a:lstStyle/>
                    <a:p>
                      <a:pPr marL="0" marR="0" latinLnBrk="1">
                        <a:lnSpc>
                          <a:spcPct val="115000"/>
                        </a:lnSpc>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App installation to </a:t>
                      </a:r>
                      <a:endParaRPr lang="en-US" sz="1400" b="0" dirty="0">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launch screen</a:t>
                      </a:r>
                      <a:endParaRPr lang="en-US" sz="1400" b="0" dirty="0">
                        <a:latin typeface="Times New Roman" pitchFamily="18" charset="0"/>
                        <a:ea typeface="Times New Roman"/>
                        <a:cs typeface="Times New Roman" pitchFamily="18" charset="0"/>
                      </a:endParaRPr>
                    </a:p>
                  </a:txBody>
                  <a:tcPr marL="68580" marR="68580" marT="0" marB="0"/>
                </a:tc>
                <a:tc>
                  <a:txBody>
                    <a:bodyPr/>
                    <a:lstStyle/>
                    <a:p>
                      <a:pPr marL="0" marR="0">
                        <a:lnSpc>
                          <a:spcPct val="115000"/>
                        </a:lnSpc>
                        <a:spcBef>
                          <a:spcPts val="0"/>
                        </a:spcBef>
                        <a:spcAft>
                          <a:spcPts val="0"/>
                        </a:spcAft>
                      </a:pPr>
                      <a:endParaRPr lang="en-US" sz="1400" b="0" dirty="0">
                        <a:latin typeface="Times New Roman" pitchFamily="18" charset="0"/>
                        <a:ea typeface="Calibri"/>
                        <a:cs typeface="Times New Roman" pitchFamily="18" charset="0"/>
                      </a:endParaRPr>
                    </a:p>
                  </a:txBody>
                  <a:tcPr marL="68580" marR="68580" marT="0" marB="0"/>
                </a:tc>
                <a:tc>
                  <a:txBody>
                    <a:bodyPr/>
                    <a:lstStyle/>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1 </a:t>
                      </a:r>
                      <a:endParaRPr lang="en-US" sz="1400" b="0" dirty="0">
                        <a:latin typeface="Times New Roman" pitchFamily="18" charset="0"/>
                        <a:ea typeface="Times New Roman"/>
                        <a:cs typeface="Times New Roman" pitchFamily="18" charset="0"/>
                      </a:endParaRPr>
                    </a:p>
                  </a:txBody>
                  <a:tcPr marL="68580" marR="68580" marT="0" marB="0"/>
                </a:tc>
                <a:tc>
                  <a:txBody>
                    <a:bodyPr/>
                    <a:lstStyle/>
                    <a:p>
                      <a:pPr marL="0" marR="0" latinLnBrk="1">
                        <a:lnSpc>
                          <a:spcPct val="115000"/>
                        </a:lnSpc>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Install the</a:t>
                      </a:r>
                      <a:endParaRPr lang="en-US" sz="1400" b="0" dirty="0">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 app </a:t>
                      </a:r>
                      <a:endParaRPr lang="en-US" sz="1400" b="0" dirty="0">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and launch </a:t>
                      </a:r>
                      <a:endParaRPr lang="en-US" sz="1400" b="0" dirty="0">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the </a:t>
                      </a:r>
                      <a:endParaRPr lang="en-US" sz="1400" b="0" dirty="0">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app on the </a:t>
                      </a:r>
                      <a:endParaRPr lang="en-US" sz="1400" b="0" kern="1200" dirty="0" smtClean="0">
                        <a:solidFill>
                          <a:srgbClr val="000000"/>
                        </a:solidFill>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kern="1200" dirty="0" smtClean="0">
                          <a:solidFill>
                            <a:srgbClr val="000000"/>
                          </a:solidFill>
                          <a:latin typeface="Times New Roman" pitchFamily="18" charset="0"/>
                          <a:ea typeface="Times New Roman"/>
                          <a:cs typeface="Times New Roman" pitchFamily="18" charset="0"/>
                        </a:rPr>
                        <a:t>device </a:t>
                      </a:r>
                      <a:r>
                        <a:rPr lang="en-US" sz="1400" b="0" kern="1200" dirty="0">
                          <a:solidFill>
                            <a:srgbClr val="000000"/>
                          </a:solidFill>
                          <a:latin typeface="Times New Roman" pitchFamily="18" charset="0"/>
                          <a:ea typeface="Times New Roman"/>
                          <a:cs typeface="Times New Roman" pitchFamily="18" charset="0"/>
                        </a:rPr>
                        <a:t>for the </a:t>
                      </a:r>
                      <a:endParaRPr lang="en-US" sz="1400" b="0" kern="1200" dirty="0" smtClean="0">
                        <a:solidFill>
                          <a:srgbClr val="000000"/>
                        </a:solidFill>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kern="1200" dirty="0" smtClean="0">
                          <a:solidFill>
                            <a:srgbClr val="000000"/>
                          </a:solidFill>
                          <a:latin typeface="Times New Roman" pitchFamily="18" charset="0"/>
                          <a:ea typeface="Times New Roman"/>
                          <a:cs typeface="Times New Roman" pitchFamily="18" charset="0"/>
                        </a:rPr>
                        <a:t>first </a:t>
                      </a:r>
                    </a:p>
                    <a:p>
                      <a:pPr marL="0" marR="0" latinLnBrk="1">
                        <a:lnSpc>
                          <a:spcPct val="115000"/>
                        </a:lnSpc>
                        <a:spcBef>
                          <a:spcPts val="0"/>
                        </a:spcBef>
                        <a:spcAft>
                          <a:spcPts val="0"/>
                        </a:spcAft>
                      </a:pPr>
                      <a:r>
                        <a:rPr lang="en-US" sz="1400" b="0" kern="1200" dirty="0" smtClean="0">
                          <a:solidFill>
                            <a:srgbClr val="000000"/>
                          </a:solidFill>
                          <a:latin typeface="Times New Roman" pitchFamily="18" charset="0"/>
                          <a:ea typeface="Times New Roman"/>
                          <a:cs typeface="Times New Roman" pitchFamily="18" charset="0"/>
                        </a:rPr>
                        <a:t>time</a:t>
                      </a:r>
                      <a:r>
                        <a:rPr lang="en-US" sz="1400" b="0" kern="1200" dirty="0">
                          <a:solidFill>
                            <a:srgbClr val="000000"/>
                          </a:solidFill>
                          <a:latin typeface="Times New Roman" pitchFamily="18" charset="0"/>
                          <a:ea typeface="Times New Roman"/>
                          <a:cs typeface="Times New Roman" pitchFamily="18" charset="0"/>
                        </a:rPr>
                        <a:t>.</a:t>
                      </a:r>
                      <a:endParaRPr lang="en-US" sz="1400" b="0" dirty="0">
                        <a:latin typeface="Times New Roman" pitchFamily="18" charset="0"/>
                        <a:ea typeface="Times New Roman"/>
                        <a:cs typeface="Times New Roman" pitchFamily="18" charset="0"/>
                      </a:endParaRPr>
                    </a:p>
                  </a:txBody>
                  <a:tcPr marL="68580" marR="68580" marT="0" marB="0"/>
                </a:tc>
                <a:tc>
                  <a:txBody>
                    <a:bodyPr/>
                    <a:lstStyle/>
                    <a:p>
                      <a:pPr marL="0" marR="0" latinLnBrk="1">
                        <a:lnSpc>
                          <a:spcPct val="115000"/>
                        </a:lnSpc>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A splash </a:t>
                      </a:r>
                      <a:endParaRPr lang="en-US" sz="1400" b="0" dirty="0">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screen must be</a:t>
                      </a:r>
                      <a:endParaRPr lang="en-US" sz="1400" b="0" dirty="0">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displayed and </a:t>
                      </a:r>
                      <a:endParaRPr lang="en-US" sz="1400" b="0" dirty="0">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then the </a:t>
                      </a:r>
                      <a:endParaRPr lang="en-US" sz="1400" b="0" dirty="0">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dashboard </a:t>
                      </a:r>
                      <a:endParaRPr lang="en-US" sz="1400" b="0" dirty="0">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must be</a:t>
                      </a:r>
                      <a:endParaRPr lang="en-US" sz="1400" b="0" dirty="0">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opened.</a:t>
                      </a:r>
                      <a:endParaRPr lang="en-US" sz="1400" b="0" dirty="0">
                        <a:latin typeface="Times New Roman" pitchFamily="18" charset="0"/>
                        <a:ea typeface="Times New Roman"/>
                        <a:cs typeface="Times New Roman" pitchFamily="18" charset="0"/>
                      </a:endParaRPr>
                    </a:p>
                  </a:txBody>
                  <a:tcPr marL="68580" marR="68580" marT="0" marB="0"/>
                </a:tc>
                <a:tc>
                  <a:txBody>
                    <a:bodyPr/>
                    <a:lstStyle/>
                    <a:p>
                      <a:pPr marL="0" marR="0" latinLnBrk="1">
                        <a:lnSpc>
                          <a:spcPct val="115000"/>
                        </a:lnSpc>
                        <a:spcBef>
                          <a:spcPts val="0"/>
                        </a:spcBef>
                        <a:spcAft>
                          <a:spcPts val="0"/>
                        </a:spcAft>
                      </a:pPr>
                      <a:r>
                        <a:rPr lang="en-US" sz="1400" b="0" kern="1200">
                          <a:solidFill>
                            <a:srgbClr val="000000"/>
                          </a:solidFill>
                          <a:latin typeface="Times New Roman" pitchFamily="18" charset="0"/>
                          <a:ea typeface="Times New Roman"/>
                          <a:cs typeface="Times New Roman" pitchFamily="18" charset="0"/>
                        </a:rPr>
                        <a:t>Same as </a:t>
                      </a:r>
                      <a:endParaRPr lang="en-US" sz="1400" b="0">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kern="1200">
                          <a:solidFill>
                            <a:srgbClr val="000000"/>
                          </a:solidFill>
                          <a:latin typeface="Times New Roman" pitchFamily="18" charset="0"/>
                          <a:ea typeface="Times New Roman"/>
                          <a:cs typeface="Times New Roman" pitchFamily="18" charset="0"/>
                        </a:rPr>
                        <a:t>Expected</a:t>
                      </a:r>
                      <a:endParaRPr lang="en-US" sz="1400" b="0">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kern="1200">
                          <a:solidFill>
                            <a:srgbClr val="000000"/>
                          </a:solidFill>
                          <a:latin typeface="Times New Roman" pitchFamily="18" charset="0"/>
                          <a:ea typeface="Times New Roman"/>
                          <a:cs typeface="Times New Roman" pitchFamily="18" charset="0"/>
                        </a:rPr>
                        <a:t> result. </a:t>
                      </a:r>
                      <a:endParaRPr lang="en-US" sz="1400" b="0">
                        <a:latin typeface="Times New Roman" pitchFamily="18" charset="0"/>
                        <a:ea typeface="Times New Roman"/>
                        <a:cs typeface="Times New Roman" pitchFamily="18" charset="0"/>
                      </a:endParaRPr>
                    </a:p>
                  </a:txBody>
                  <a:tcPr marL="68580" marR="68580" marT="0" marB="0"/>
                </a:tc>
              </a:tr>
              <a:tr h="370840">
                <a:tc>
                  <a:txBody>
                    <a:bodyPr/>
                    <a:lstStyle/>
                    <a:p>
                      <a:pPr marL="0" marR="0" algn="r">
                        <a:spcBef>
                          <a:spcPts val="0"/>
                        </a:spcBef>
                        <a:spcAft>
                          <a:spcPts val="0"/>
                        </a:spcAft>
                      </a:pPr>
                      <a:r>
                        <a:rPr lang="en-US" sz="1400" b="1" i="0" kern="1200" dirty="0">
                          <a:solidFill>
                            <a:schemeClr val="bg1"/>
                          </a:solidFill>
                          <a:latin typeface="Times New Roman" pitchFamily="18" charset="0"/>
                          <a:ea typeface="Times New Roman"/>
                          <a:cs typeface="Times New Roman" pitchFamily="18" charset="0"/>
                        </a:rPr>
                        <a:t>TC0.1-00.1</a:t>
                      </a:r>
                      <a:r>
                        <a:rPr lang="en-US" sz="1400" b="1" i="0" kern="1200" dirty="0">
                          <a:solidFill>
                            <a:srgbClr val="000000"/>
                          </a:solidFill>
                          <a:latin typeface="Times New Roman" pitchFamily="18" charset="0"/>
                          <a:ea typeface="Times New Roman"/>
                          <a:cs typeface="Times New Roman" pitchFamily="18" charset="0"/>
                        </a:rPr>
                        <a:t> </a:t>
                      </a:r>
                      <a:endParaRPr lang="en-US" sz="1400" b="1" i="0" dirty="0">
                        <a:latin typeface="Times New Roman" pitchFamily="18" charset="0"/>
                        <a:ea typeface="Times New Roman"/>
                        <a:cs typeface="Times New Roman" pitchFamily="18" charset="0"/>
                      </a:endParaRPr>
                    </a:p>
                  </a:txBody>
                  <a:tcPr marL="68580" marR="68580" marT="0" marB="0">
                    <a:solidFill>
                      <a:schemeClr val="accent1"/>
                    </a:solidFill>
                  </a:tcPr>
                </a:tc>
                <a:tc>
                  <a:txBody>
                    <a:bodyPr/>
                    <a:lstStyle/>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Log in on launch screen </a:t>
                      </a:r>
                      <a:endParaRPr lang="en-US" sz="1400" b="0" dirty="0">
                        <a:latin typeface="Times New Roman" pitchFamily="18" charset="0"/>
                        <a:ea typeface="Times New Roman"/>
                        <a:cs typeface="Times New Roman" pitchFamily="18" charset="0"/>
                      </a:endParaRPr>
                    </a:p>
                  </a:txBody>
                  <a:tcPr marL="68580" marR="68580" marT="0" marB="0"/>
                </a:tc>
                <a:tc>
                  <a:txBody>
                    <a:bodyPr/>
                    <a:lstStyle/>
                    <a:p>
                      <a:pPr marL="0" marR="0" latinLnBrk="1">
                        <a:lnSpc>
                          <a:spcPct val="115000"/>
                        </a:lnSpc>
                        <a:spcBef>
                          <a:spcPts val="0"/>
                        </a:spcBef>
                        <a:spcAft>
                          <a:spcPts val="0"/>
                        </a:spcAft>
                      </a:pPr>
                      <a:r>
                        <a:rPr lang="en-US" sz="1400" b="0" kern="1200">
                          <a:solidFill>
                            <a:srgbClr val="000000"/>
                          </a:solidFill>
                          <a:latin typeface="Times New Roman" pitchFamily="18" charset="0"/>
                          <a:ea typeface="Times New Roman"/>
                          <a:cs typeface="Times New Roman" pitchFamily="18" charset="0"/>
                        </a:rPr>
                        <a:t>App is installed. </a:t>
                      </a:r>
                      <a:endParaRPr lang="en-US" sz="1400" b="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kern="1200">
                          <a:solidFill>
                            <a:srgbClr val="000000"/>
                          </a:solidFill>
                          <a:latin typeface="Times New Roman" pitchFamily="18" charset="0"/>
                          <a:ea typeface="Times New Roman"/>
                          <a:cs typeface="Times New Roman" pitchFamily="18" charset="0"/>
                        </a:rPr>
                        <a:t>2 </a:t>
                      </a:r>
                      <a:endParaRPr lang="en-US" sz="1400" b="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kern="1200">
                          <a:solidFill>
                            <a:srgbClr val="000000"/>
                          </a:solidFill>
                          <a:latin typeface="Times New Roman" pitchFamily="18" charset="0"/>
                          <a:ea typeface="Times New Roman"/>
                          <a:cs typeface="Times New Roman" pitchFamily="18" charset="0"/>
                        </a:rPr>
                        <a:t>Launch the app</a:t>
                      </a:r>
                      <a:endParaRPr lang="en-US" sz="1400" b="0">
                        <a:latin typeface="Times New Roman" pitchFamily="18" charset="0"/>
                        <a:ea typeface="Times New Roman"/>
                        <a:cs typeface="Times New Roman" pitchFamily="18" charset="0"/>
                      </a:endParaRPr>
                    </a:p>
                  </a:txBody>
                  <a:tcPr marL="68580" marR="68580" marT="0" marB="0"/>
                </a:tc>
                <a:tc>
                  <a:txBody>
                    <a:bodyPr/>
                    <a:lstStyle/>
                    <a:p>
                      <a:pPr marL="0" marR="0" latinLnBrk="1">
                        <a:lnSpc>
                          <a:spcPct val="115000"/>
                        </a:lnSpc>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Application </a:t>
                      </a:r>
                      <a:endParaRPr lang="en-US" sz="1400" b="0" dirty="0">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launch page is </a:t>
                      </a:r>
                      <a:endParaRPr lang="en-US" sz="1400" b="0" dirty="0">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shown</a:t>
                      </a:r>
                      <a:endParaRPr lang="en-US" sz="1400" b="0" dirty="0">
                        <a:latin typeface="Times New Roman" pitchFamily="18" charset="0"/>
                        <a:ea typeface="Times New Roman"/>
                        <a:cs typeface="Times New Roman" pitchFamily="18" charset="0"/>
                      </a:endParaRPr>
                    </a:p>
                  </a:txBody>
                  <a:tcPr marL="68580" marR="68580" marT="0" marB="0"/>
                </a:tc>
                <a:tc>
                  <a:txBody>
                    <a:bodyPr/>
                    <a:lstStyle/>
                    <a:p>
                      <a:pPr marL="0" marR="0" latinLnBrk="1">
                        <a:lnSpc>
                          <a:spcPct val="115000"/>
                        </a:lnSpc>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Same as </a:t>
                      </a:r>
                      <a:endParaRPr lang="en-US" sz="1400" b="0" dirty="0">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expected </a:t>
                      </a:r>
                      <a:endParaRPr lang="en-US" sz="1400" b="0" dirty="0">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result. </a:t>
                      </a:r>
                      <a:endParaRPr lang="en-US" sz="1400" b="0" dirty="0">
                        <a:latin typeface="Times New Roman" pitchFamily="18" charset="0"/>
                        <a:ea typeface="Times New Roman"/>
                        <a:cs typeface="Times New Roman" pitchFamily="18" charset="0"/>
                      </a:endParaRPr>
                    </a:p>
                  </a:txBody>
                  <a:tcPr marL="68580" marR="68580" marT="0" marB="0"/>
                </a:tc>
              </a:tr>
              <a:tr h="370840">
                <a:tc>
                  <a:txBody>
                    <a:bodyPr/>
                    <a:lstStyle/>
                    <a:p>
                      <a:endParaRPr lang="en-US" sz="1400" b="1" i="0" dirty="0">
                        <a:latin typeface="Times New Roman" pitchFamily="18" charset="0"/>
                        <a:cs typeface="Times New Roman" pitchFamily="18" charset="0"/>
                      </a:endParaRPr>
                    </a:p>
                  </a:txBody>
                  <a:tcPr marL="68580" marR="68580" marT="0" marB="0">
                    <a:solidFill>
                      <a:schemeClr val="accent1"/>
                    </a:solidFill>
                  </a:tcPr>
                </a:tc>
                <a:tc>
                  <a:txBody>
                    <a:bodyPr/>
                    <a:lstStyle/>
                    <a:p>
                      <a:endParaRPr lang="en-US" sz="1400" b="0">
                        <a:latin typeface="Times New Roman" pitchFamily="18" charset="0"/>
                        <a:cs typeface="Times New Roman" pitchFamily="18" charset="0"/>
                      </a:endParaRPr>
                    </a:p>
                  </a:txBody>
                  <a:tcPr marL="68580" marR="68580" marT="0" marB="0"/>
                </a:tc>
                <a:tc>
                  <a:txBody>
                    <a:bodyPr/>
                    <a:lstStyle/>
                    <a:p>
                      <a:endParaRPr lang="en-US" sz="1400" b="0">
                        <a:latin typeface="Times New Roman" pitchFamily="18" charset="0"/>
                        <a:cs typeface="Times New Roman" pitchFamily="18" charset="0"/>
                      </a:endParaRPr>
                    </a:p>
                  </a:txBody>
                  <a:tcPr marL="68580" marR="68580" marT="0" marB="0"/>
                </a:tc>
                <a:tc>
                  <a:txBody>
                    <a:bodyPr/>
                    <a:lstStyle/>
                    <a:p>
                      <a:pPr marL="0" marR="0">
                        <a:lnSpc>
                          <a:spcPct val="115000"/>
                        </a:lnSpc>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3 </a:t>
                      </a:r>
                      <a:endParaRPr lang="en-US" sz="1400" b="0" dirty="0">
                        <a:latin typeface="Times New Roman" pitchFamily="18" charset="0"/>
                        <a:ea typeface="Calibri"/>
                        <a:cs typeface="Times New Roman" pitchFamily="18" charset="0"/>
                      </a:endParaRPr>
                    </a:p>
                  </a:txBody>
                  <a:tcPr marL="68580" marR="68580" marT="0" marB="0"/>
                </a:tc>
                <a:tc>
                  <a:txBody>
                    <a:bodyPr/>
                    <a:lstStyle/>
                    <a:p>
                      <a:pPr marL="0" marR="0" latinLnBrk="1">
                        <a:lnSpc>
                          <a:spcPct val="115000"/>
                        </a:lnSpc>
                        <a:spcBef>
                          <a:spcPts val="0"/>
                        </a:spcBef>
                        <a:spcAft>
                          <a:spcPts val="0"/>
                        </a:spcAft>
                      </a:pPr>
                      <a:r>
                        <a:rPr lang="en-US" sz="1400" b="0" kern="1200">
                          <a:solidFill>
                            <a:srgbClr val="000000"/>
                          </a:solidFill>
                          <a:latin typeface="Times New Roman" pitchFamily="18" charset="0"/>
                          <a:ea typeface="Times New Roman"/>
                          <a:cs typeface="Times New Roman" pitchFamily="18" charset="0"/>
                        </a:rPr>
                        <a:t>After the splash  screen, </a:t>
                      </a:r>
                      <a:endParaRPr lang="en-US" sz="1400" b="0">
                        <a:latin typeface="Times New Roman" pitchFamily="18" charset="0"/>
                        <a:ea typeface="Calibri"/>
                        <a:cs typeface="Times New Roman" pitchFamily="18" charset="0"/>
                      </a:endParaRPr>
                    </a:p>
                    <a:p>
                      <a:pPr marL="0" marR="0" latinLnBrk="1">
                        <a:lnSpc>
                          <a:spcPct val="115000"/>
                        </a:lnSpc>
                        <a:spcBef>
                          <a:spcPts val="0"/>
                        </a:spcBef>
                        <a:spcAft>
                          <a:spcPts val="0"/>
                        </a:spcAft>
                      </a:pPr>
                      <a:r>
                        <a:rPr lang="en-US" sz="1400" b="0" kern="1200">
                          <a:solidFill>
                            <a:srgbClr val="000000"/>
                          </a:solidFill>
                          <a:latin typeface="Times New Roman" pitchFamily="18" charset="0"/>
                          <a:ea typeface="Times New Roman"/>
                          <a:cs typeface="Times New Roman" pitchFamily="18" charset="0"/>
                        </a:rPr>
                        <a:t>the Login scren </a:t>
                      </a:r>
                      <a:endParaRPr lang="en-US" sz="1400" b="0">
                        <a:latin typeface="Times New Roman" pitchFamily="18" charset="0"/>
                        <a:ea typeface="Calibri"/>
                        <a:cs typeface="Times New Roman" pitchFamily="18" charset="0"/>
                      </a:endParaRPr>
                    </a:p>
                    <a:p>
                      <a:pPr marL="0" marR="0" latinLnBrk="1">
                        <a:lnSpc>
                          <a:spcPct val="115000"/>
                        </a:lnSpc>
                        <a:spcBef>
                          <a:spcPts val="0"/>
                        </a:spcBef>
                        <a:spcAft>
                          <a:spcPts val="0"/>
                        </a:spcAft>
                      </a:pPr>
                      <a:r>
                        <a:rPr lang="en-US" sz="1400" b="0" kern="1200">
                          <a:solidFill>
                            <a:srgbClr val="000000"/>
                          </a:solidFill>
                          <a:latin typeface="Times New Roman" pitchFamily="18" charset="0"/>
                          <a:ea typeface="Times New Roman"/>
                          <a:cs typeface="Times New Roman" pitchFamily="18" charset="0"/>
                        </a:rPr>
                        <a:t> will  Appear </a:t>
                      </a:r>
                      <a:endParaRPr lang="en-US" sz="1400" b="0">
                        <a:latin typeface="Times New Roman" pitchFamily="18" charset="0"/>
                        <a:ea typeface="Calibri"/>
                        <a:cs typeface="Times New Roman" pitchFamily="18" charset="0"/>
                      </a:endParaRPr>
                    </a:p>
                    <a:p>
                      <a:pPr marL="0" marR="0" latinLnBrk="1">
                        <a:lnSpc>
                          <a:spcPct val="115000"/>
                        </a:lnSpc>
                        <a:spcBef>
                          <a:spcPts val="0"/>
                        </a:spcBef>
                        <a:spcAft>
                          <a:spcPts val="0"/>
                        </a:spcAft>
                      </a:pPr>
                      <a:r>
                        <a:rPr lang="en-US" sz="1400" b="0" kern="1200">
                          <a:solidFill>
                            <a:srgbClr val="000000"/>
                          </a:solidFill>
                          <a:latin typeface="Times New Roman" pitchFamily="18" charset="0"/>
                          <a:ea typeface="Times New Roman"/>
                          <a:cs typeface="Times New Roman" pitchFamily="18" charset="0"/>
                        </a:rPr>
                        <a:t>after 4 seconds.</a:t>
                      </a:r>
                      <a:endParaRPr lang="en-US" sz="1400" b="0">
                        <a:latin typeface="Times New Roman" pitchFamily="18" charset="0"/>
                        <a:ea typeface="Calibri"/>
                        <a:cs typeface="Times New Roman" pitchFamily="18" charset="0"/>
                      </a:endParaRPr>
                    </a:p>
                  </a:txBody>
                  <a:tcPr marL="68580" marR="68580" marT="0" marB="0"/>
                </a:tc>
                <a:tc>
                  <a:txBody>
                    <a:bodyPr/>
                    <a:lstStyle/>
                    <a:p>
                      <a:pPr marL="0" marR="0" latinLnBrk="1">
                        <a:lnSpc>
                          <a:spcPct val="115000"/>
                        </a:lnSpc>
                        <a:spcBef>
                          <a:spcPts val="0"/>
                        </a:spcBef>
                        <a:spcAft>
                          <a:spcPts val="0"/>
                        </a:spcAft>
                      </a:pPr>
                      <a:r>
                        <a:rPr lang="en-US" sz="1400" b="0" kern="1200">
                          <a:solidFill>
                            <a:srgbClr val="000000"/>
                          </a:solidFill>
                          <a:latin typeface="Times New Roman" pitchFamily="18" charset="0"/>
                          <a:ea typeface="Times New Roman"/>
                          <a:cs typeface="Times New Roman" pitchFamily="18" charset="0"/>
                        </a:rPr>
                        <a:t>Login  </a:t>
                      </a:r>
                      <a:endParaRPr lang="en-US" sz="1400" b="0">
                        <a:latin typeface="Times New Roman" pitchFamily="18" charset="0"/>
                        <a:ea typeface="Calibri"/>
                        <a:cs typeface="Times New Roman" pitchFamily="18" charset="0"/>
                      </a:endParaRPr>
                    </a:p>
                    <a:p>
                      <a:pPr marL="0" marR="0" latinLnBrk="1">
                        <a:lnSpc>
                          <a:spcPct val="115000"/>
                        </a:lnSpc>
                        <a:spcBef>
                          <a:spcPts val="0"/>
                        </a:spcBef>
                        <a:spcAft>
                          <a:spcPts val="0"/>
                        </a:spcAft>
                      </a:pPr>
                      <a:r>
                        <a:rPr lang="en-US" sz="1400" b="0" kern="1200">
                          <a:solidFill>
                            <a:srgbClr val="000000"/>
                          </a:solidFill>
                          <a:latin typeface="Times New Roman" pitchFamily="18" charset="0"/>
                          <a:ea typeface="Times New Roman"/>
                          <a:cs typeface="Times New Roman" pitchFamily="18" charset="0"/>
                        </a:rPr>
                        <a:t>module </a:t>
                      </a:r>
                      <a:endParaRPr lang="en-US" sz="1400" b="0">
                        <a:latin typeface="Times New Roman" pitchFamily="18" charset="0"/>
                        <a:ea typeface="Calibri"/>
                        <a:cs typeface="Times New Roman" pitchFamily="18" charset="0"/>
                      </a:endParaRPr>
                    </a:p>
                    <a:p>
                      <a:pPr marL="0" marR="0" latinLnBrk="1">
                        <a:lnSpc>
                          <a:spcPct val="115000"/>
                        </a:lnSpc>
                        <a:spcBef>
                          <a:spcPts val="0"/>
                        </a:spcBef>
                        <a:spcAft>
                          <a:spcPts val="0"/>
                        </a:spcAft>
                      </a:pPr>
                      <a:r>
                        <a:rPr lang="en-US" sz="1400" b="0" kern="1200">
                          <a:solidFill>
                            <a:srgbClr val="000000"/>
                          </a:solidFill>
                          <a:latin typeface="Times New Roman" pitchFamily="18" charset="0"/>
                          <a:ea typeface="Times New Roman"/>
                          <a:cs typeface="Times New Roman" pitchFamily="18" charset="0"/>
                        </a:rPr>
                        <a:t>shown</a:t>
                      </a:r>
                      <a:endParaRPr lang="en-US" sz="1400" b="0">
                        <a:latin typeface="Times New Roman" pitchFamily="18" charset="0"/>
                        <a:ea typeface="Calibri"/>
                        <a:cs typeface="Times New Roman" pitchFamily="18" charset="0"/>
                      </a:endParaRPr>
                    </a:p>
                  </a:txBody>
                  <a:tcPr marL="68580" marR="68580" marT="0" marB="0"/>
                </a:tc>
                <a:tc>
                  <a:txBody>
                    <a:bodyPr/>
                    <a:lstStyle/>
                    <a:p>
                      <a:pPr marL="0" marR="0" latinLnBrk="1">
                        <a:lnSpc>
                          <a:spcPct val="115000"/>
                        </a:lnSpc>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Same as </a:t>
                      </a:r>
                      <a:endParaRPr lang="en-US" sz="1400" b="0" dirty="0">
                        <a:latin typeface="Times New Roman" pitchFamily="18" charset="0"/>
                        <a:ea typeface="Calibri"/>
                        <a:cs typeface="Times New Roman" pitchFamily="18" charset="0"/>
                      </a:endParaRPr>
                    </a:p>
                    <a:p>
                      <a:pPr marL="0" marR="0" latinLnBrk="1">
                        <a:lnSpc>
                          <a:spcPct val="115000"/>
                        </a:lnSpc>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expected </a:t>
                      </a:r>
                      <a:endParaRPr lang="en-US" sz="1400" b="0" dirty="0">
                        <a:latin typeface="Times New Roman" pitchFamily="18" charset="0"/>
                        <a:ea typeface="Calibri"/>
                        <a:cs typeface="Times New Roman" pitchFamily="18" charset="0"/>
                      </a:endParaRPr>
                    </a:p>
                    <a:p>
                      <a:pPr marL="0" marR="0" latinLnBrk="1">
                        <a:lnSpc>
                          <a:spcPct val="115000"/>
                        </a:lnSpc>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result. </a:t>
                      </a:r>
                      <a:endParaRPr lang="en-US" sz="1400" b="0" dirty="0">
                        <a:latin typeface="Times New Roman" pitchFamily="18" charset="0"/>
                        <a:ea typeface="Calibri"/>
                        <a:cs typeface="Times New Roman" pitchFamily="18" charset="0"/>
                      </a:endParaRPr>
                    </a:p>
                  </a:txBody>
                  <a:tcPr marL="68580" marR="68580"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72</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6" name="Content Placeholder 5"/>
          <p:cNvGraphicFramePr>
            <a:graphicFrameLocks noGrp="1"/>
          </p:cNvGraphicFramePr>
          <p:nvPr>
            <p:ph idx="1"/>
          </p:nvPr>
        </p:nvGraphicFramePr>
        <p:xfrm>
          <a:off x="228600" y="457200"/>
          <a:ext cx="8534400" cy="5593080"/>
        </p:xfrm>
        <a:graphic>
          <a:graphicData uri="http://schemas.openxmlformats.org/drawingml/2006/table">
            <a:tbl>
              <a:tblPr firstRow="1" bandRow="1">
                <a:tableStyleId>{5C22544A-7EE6-4342-B048-85BDC9FD1C3A}</a:tableStyleId>
              </a:tblPr>
              <a:tblGrid>
                <a:gridCol w="853440"/>
                <a:gridCol w="1540625"/>
                <a:gridCol w="1717964"/>
                <a:gridCol w="775855"/>
                <a:gridCol w="1396538"/>
                <a:gridCol w="1241367"/>
                <a:gridCol w="1008611"/>
              </a:tblGrid>
              <a:tr h="685800">
                <a:tc>
                  <a:txBody>
                    <a:bodyPr/>
                    <a:lstStyle/>
                    <a:p>
                      <a:r>
                        <a:rPr lang="en-US" sz="1400" dirty="0" smtClean="0">
                          <a:latin typeface="Verdana" pitchFamily="34" charset="0"/>
                          <a:ea typeface="Verdana" pitchFamily="34" charset="0"/>
                        </a:rPr>
                        <a:t>TEST</a:t>
                      </a:r>
                      <a:r>
                        <a:rPr lang="en-US" sz="1400" baseline="0" dirty="0" smtClean="0">
                          <a:latin typeface="Verdana" pitchFamily="34" charset="0"/>
                          <a:ea typeface="Verdana" pitchFamily="34" charset="0"/>
                        </a:rPr>
                        <a:t> CASE#</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DESRIPTION</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PRECAUTIONS</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STEP#</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TEST</a:t>
                      </a:r>
                      <a:r>
                        <a:rPr lang="en-US" sz="1400" baseline="0" dirty="0" smtClean="0">
                          <a:latin typeface="Verdana" pitchFamily="34" charset="0"/>
                          <a:ea typeface="Verdana" pitchFamily="34" charset="0"/>
                        </a:rPr>
                        <a:t> SCENARIOS</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EXPECTED RESULT</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ACTUAL</a:t>
                      </a:r>
                      <a:r>
                        <a:rPr lang="en-US" sz="1400" baseline="0" dirty="0" smtClean="0">
                          <a:latin typeface="Verdana" pitchFamily="34" charset="0"/>
                          <a:ea typeface="Verdana" pitchFamily="34" charset="0"/>
                        </a:rPr>
                        <a:t> RESULT</a:t>
                      </a:r>
                      <a:endParaRPr lang="en-US" sz="1400" dirty="0">
                        <a:latin typeface="Verdana" pitchFamily="34" charset="0"/>
                        <a:ea typeface="Verdana" pitchFamily="34" charset="0"/>
                      </a:endParaRPr>
                    </a:p>
                  </a:txBody>
                  <a:tcPr/>
                </a:tc>
              </a:tr>
              <a:tr h="370840">
                <a:tc>
                  <a:txBody>
                    <a:bodyPr/>
                    <a:lstStyle/>
                    <a:p>
                      <a:pPr marL="0" marR="0" indent="0" algn="r" defTabSz="914400" rtl="0" eaLnBrk="1" fontAlgn="auto" latinLnBrk="0" hangingPunct="1">
                        <a:lnSpc>
                          <a:spcPct val="115000"/>
                        </a:lnSpc>
                        <a:spcBef>
                          <a:spcPts val="0"/>
                        </a:spcBef>
                        <a:spcAft>
                          <a:spcPts val="0"/>
                        </a:spcAft>
                        <a:buClrTx/>
                        <a:buSzTx/>
                        <a:buFontTx/>
                        <a:buNone/>
                        <a:tabLst/>
                        <a:defRPr/>
                      </a:pPr>
                      <a:r>
                        <a:rPr lang="en-US" sz="1400" b="1" kern="1200" dirty="0" smtClean="0">
                          <a:solidFill>
                            <a:schemeClr val="bg1"/>
                          </a:solidFill>
                          <a:latin typeface="Times New Roman" pitchFamily="18" charset="0"/>
                          <a:ea typeface="Times New Roman"/>
                          <a:cs typeface="Times New Roman" pitchFamily="18" charset="0"/>
                        </a:rPr>
                        <a:t>TC0.2-00.2</a:t>
                      </a:r>
                      <a:r>
                        <a:rPr lang="en-US" sz="1400" b="0" kern="1200" dirty="0" smtClean="0">
                          <a:solidFill>
                            <a:srgbClr val="000000"/>
                          </a:solidFill>
                          <a:latin typeface="Times New Roman" pitchFamily="18" charset="0"/>
                          <a:ea typeface="Times New Roman"/>
                          <a:cs typeface="Times New Roman" pitchFamily="18" charset="0"/>
                        </a:rPr>
                        <a:t> </a:t>
                      </a:r>
                      <a:endParaRPr lang="en-US" sz="1400" b="0" dirty="0" smtClean="0">
                        <a:latin typeface="Times New Roman" pitchFamily="18" charset="0"/>
                        <a:ea typeface="Times New Roman"/>
                        <a:cs typeface="Times New Roman" pitchFamily="18" charset="0"/>
                      </a:endParaRPr>
                    </a:p>
                    <a:p>
                      <a:pPr marL="0" marR="0" algn="r">
                        <a:lnSpc>
                          <a:spcPct val="115000"/>
                        </a:lnSpc>
                        <a:spcBef>
                          <a:spcPts val="0"/>
                        </a:spcBef>
                        <a:spcAft>
                          <a:spcPts val="0"/>
                        </a:spcAft>
                      </a:pPr>
                      <a:endParaRPr lang="en-US" sz="1400" b="0" dirty="0">
                        <a:latin typeface="Times New Roman" pitchFamily="18" charset="0"/>
                        <a:ea typeface="Calibri"/>
                        <a:cs typeface="Times New Roman" pitchFamily="18" charset="0"/>
                      </a:endParaRPr>
                    </a:p>
                  </a:txBody>
                  <a:tcPr marL="68580" marR="68580" marT="0" marB="0">
                    <a:solidFill>
                      <a:schemeClr val="accent1"/>
                    </a:solidFill>
                  </a:tcPr>
                </a:tc>
                <a:tc>
                  <a:txBody>
                    <a:bodyPr/>
                    <a:lstStyle/>
                    <a:p>
                      <a:pPr marL="0" marR="0">
                        <a:spcBef>
                          <a:spcPts val="0"/>
                        </a:spcBef>
                        <a:spcAft>
                          <a:spcPts val="0"/>
                        </a:spcAft>
                      </a:pPr>
                      <a:r>
                        <a:rPr lang="en-US" sz="1400" b="0" kern="1200" dirty="0" smtClean="0">
                          <a:solidFill>
                            <a:srgbClr val="000000"/>
                          </a:solidFill>
                          <a:latin typeface="Times New Roman" pitchFamily="18" charset="0"/>
                          <a:ea typeface="Times New Roman"/>
                          <a:cs typeface="Times New Roman" pitchFamily="18" charset="0"/>
                        </a:rPr>
                        <a:t>Log in </a:t>
                      </a: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r>
                        <a:rPr lang="en-US" sz="1400" b="0" kern="1200" dirty="0" smtClean="0">
                          <a:solidFill>
                            <a:srgbClr val="000000"/>
                          </a:solidFill>
                          <a:latin typeface="Times New Roman" pitchFamily="18" charset="0"/>
                          <a:ea typeface="Times New Roman"/>
                          <a:cs typeface="Times New Roman" pitchFamily="18" charset="0"/>
                        </a:rPr>
                        <a:t>Enter </a:t>
                      </a: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endParaRPr lang="en-US" sz="14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kern="1200" dirty="0" smtClean="0">
                          <a:solidFill>
                            <a:srgbClr val="000000"/>
                          </a:solidFill>
                          <a:latin typeface="Times New Roman" pitchFamily="18" charset="0"/>
                          <a:ea typeface="Times New Roman"/>
                          <a:cs typeface="Times New Roman" pitchFamily="18" charset="0"/>
                        </a:rPr>
                        <a:t>App is installed. </a:t>
                      </a:r>
                      <a:endParaRPr lang="en-US" sz="14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kern="1200" dirty="0" smtClean="0">
                          <a:solidFill>
                            <a:srgbClr val="000000"/>
                          </a:solidFill>
                          <a:latin typeface="Times New Roman" pitchFamily="18" charset="0"/>
                          <a:ea typeface="Times New Roman"/>
                          <a:cs typeface="Times New Roman" pitchFamily="18" charset="0"/>
                        </a:rPr>
                        <a:t>4</a:t>
                      </a:r>
                      <a:endParaRPr lang="en-US" sz="14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kern="1200" dirty="0" smtClean="0">
                          <a:solidFill>
                            <a:srgbClr val="000000"/>
                          </a:solidFill>
                          <a:latin typeface="Times New Roman" pitchFamily="18" charset="0"/>
                          <a:ea typeface="Times New Roman"/>
                          <a:cs typeface="Times New Roman" pitchFamily="18" charset="0"/>
                        </a:rPr>
                        <a:t>Log in button is displayed.</a:t>
                      </a:r>
                    </a:p>
                    <a:p>
                      <a:pPr marL="0" marR="0">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r>
                        <a:rPr lang="en-US" sz="1400" b="0" kern="1200" dirty="0" smtClean="0">
                          <a:solidFill>
                            <a:srgbClr val="000000"/>
                          </a:solidFill>
                          <a:latin typeface="Times New Roman" pitchFamily="18" charset="0"/>
                          <a:ea typeface="Times New Roman"/>
                          <a:cs typeface="Times New Roman" pitchFamily="18" charset="0"/>
                        </a:rPr>
                        <a:t>Enter button is displayed. </a:t>
                      </a: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endParaRPr lang="en-US" sz="1400" b="0" dirty="0">
                        <a:latin typeface="Times New Roman" pitchFamily="18" charset="0"/>
                        <a:ea typeface="Times New Roman"/>
                        <a:cs typeface="Times New Roman" pitchFamily="18" charset="0"/>
                      </a:endParaRPr>
                    </a:p>
                  </a:txBody>
                  <a:tcPr marL="68580" marR="68580" marT="0" marB="0"/>
                </a:tc>
                <a:tc>
                  <a:txBody>
                    <a:bodyPr/>
                    <a:lstStyle/>
                    <a:p>
                      <a:pPr marL="0" marR="0" latinLnBrk="1">
                        <a:lnSpc>
                          <a:spcPct val="115000"/>
                        </a:lnSpc>
                        <a:spcBef>
                          <a:spcPts val="0"/>
                        </a:spcBef>
                        <a:spcAft>
                          <a:spcPts val="0"/>
                        </a:spcAft>
                      </a:pPr>
                      <a:r>
                        <a:rPr lang="en-US" sz="1400" b="0" kern="1200" dirty="0" smtClean="0">
                          <a:solidFill>
                            <a:srgbClr val="000000"/>
                          </a:solidFill>
                          <a:latin typeface="Times New Roman" pitchFamily="18" charset="0"/>
                          <a:ea typeface="Times New Roman"/>
                          <a:cs typeface="Times New Roman" pitchFamily="18" charset="0"/>
                        </a:rPr>
                        <a:t>The login  </a:t>
                      </a:r>
                      <a:endParaRPr lang="en-US" sz="1400" b="0" dirty="0" smtClean="0">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kern="1200" dirty="0" smtClean="0">
                          <a:solidFill>
                            <a:srgbClr val="000000"/>
                          </a:solidFill>
                          <a:latin typeface="Times New Roman" pitchFamily="18" charset="0"/>
                          <a:ea typeface="Times New Roman"/>
                          <a:cs typeface="Times New Roman" pitchFamily="18" charset="0"/>
                        </a:rPr>
                        <a:t>button when </a:t>
                      </a:r>
                      <a:endParaRPr lang="en-US" sz="1400" b="0" dirty="0" smtClean="0">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kern="1200" dirty="0" smtClean="0">
                          <a:solidFill>
                            <a:srgbClr val="000000"/>
                          </a:solidFill>
                          <a:latin typeface="Times New Roman" pitchFamily="18" charset="0"/>
                          <a:ea typeface="Times New Roman"/>
                          <a:cs typeface="Times New Roman" pitchFamily="18" charset="0"/>
                        </a:rPr>
                        <a:t>clicked  it        redirects to      the dashboard screen under validation. </a:t>
                      </a:r>
                      <a:endParaRPr lang="en-US" sz="1400" b="0" dirty="0" smtClean="0">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kern="1200" dirty="0" smtClean="0">
                          <a:solidFill>
                            <a:srgbClr val="000000"/>
                          </a:solidFill>
                          <a:latin typeface="Times New Roman" pitchFamily="18" charset="0"/>
                          <a:ea typeface="Times New Roman"/>
                          <a:cs typeface="Times New Roman" pitchFamily="18" charset="0"/>
                        </a:rPr>
                        <a:t>After the </a:t>
                      </a:r>
                      <a:endParaRPr lang="en-US" sz="1400" b="0" dirty="0" smtClean="0">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kern="1200" dirty="0" smtClean="0">
                          <a:solidFill>
                            <a:srgbClr val="000000"/>
                          </a:solidFill>
                          <a:latin typeface="Times New Roman" pitchFamily="18" charset="0"/>
                          <a:ea typeface="Times New Roman"/>
                          <a:cs typeface="Times New Roman" pitchFamily="18" charset="0"/>
                        </a:rPr>
                        <a:t>details  are</a:t>
                      </a:r>
                      <a:endParaRPr lang="en-US" sz="1400" b="0" dirty="0" smtClean="0">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kern="1200" dirty="0" smtClean="0">
                          <a:solidFill>
                            <a:srgbClr val="000000"/>
                          </a:solidFill>
                          <a:latin typeface="Times New Roman" pitchFamily="18" charset="0"/>
                          <a:ea typeface="Times New Roman"/>
                          <a:cs typeface="Times New Roman" pitchFamily="18" charset="0"/>
                        </a:rPr>
                        <a:t>filled.</a:t>
                      </a:r>
                    </a:p>
                    <a:p>
                      <a:pPr marL="0" marR="0" latinLnBrk="1">
                        <a:lnSpc>
                          <a:spcPct val="115000"/>
                        </a:lnSpc>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kern="1200" dirty="0" smtClean="0">
                          <a:solidFill>
                            <a:srgbClr val="000000"/>
                          </a:solidFill>
                          <a:latin typeface="Times New Roman" pitchFamily="18" charset="0"/>
                          <a:ea typeface="Times New Roman"/>
                          <a:cs typeface="Times New Roman" pitchFamily="18" charset="0"/>
                        </a:rPr>
                        <a:t>The enter  </a:t>
                      </a:r>
                      <a:endParaRPr lang="en-US" sz="1400" b="0" dirty="0" smtClean="0">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kern="1200" dirty="0" smtClean="0">
                          <a:solidFill>
                            <a:srgbClr val="000000"/>
                          </a:solidFill>
                          <a:latin typeface="Times New Roman" pitchFamily="18" charset="0"/>
                          <a:ea typeface="Times New Roman"/>
                          <a:cs typeface="Times New Roman" pitchFamily="18" charset="0"/>
                        </a:rPr>
                        <a:t>button when </a:t>
                      </a:r>
                      <a:endParaRPr lang="en-US" sz="1400" b="0" dirty="0" smtClean="0">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kern="1200" dirty="0" smtClean="0">
                          <a:solidFill>
                            <a:srgbClr val="000000"/>
                          </a:solidFill>
                          <a:latin typeface="Times New Roman" pitchFamily="18" charset="0"/>
                          <a:ea typeface="Times New Roman"/>
                          <a:cs typeface="Times New Roman" pitchFamily="18" charset="0"/>
                        </a:rPr>
                        <a:t>Clicked </a:t>
                      </a:r>
                      <a:endParaRPr lang="en-US" sz="1400" b="0" dirty="0" smtClean="0">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kern="1200" dirty="0" smtClean="0">
                          <a:solidFill>
                            <a:srgbClr val="000000"/>
                          </a:solidFill>
                          <a:latin typeface="Times New Roman" pitchFamily="18" charset="0"/>
                          <a:ea typeface="Times New Roman"/>
                          <a:cs typeface="Times New Roman" pitchFamily="18" charset="0"/>
                        </a:rPr>
                        <a:t>directly </a:t>
                      </a:r>
                      <a:endParaRPr lang="en-US" sz="1400" b="0" dirty="0" smtClean="0">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kern="1200" dirty="0" smtClean="0">
                          <a:solidFill>
                            <a:srgbClr val="000000"/>
                          </a:solidFill>
                          <a:latin typeface="Times New Roman" pitchFamily="18" charset="0"/>
                          <a:ea typeface="Times New Roman"/>
                          <a:cs typeface="Times New Roman" pitchFamily="18" charset="0"/>
                        </a:rPr>
                        <a:t>redirects it to </a:t>
                      </a:r>
                      <a:endParaRPr lang="en-US" sz="1400" b="0" dirty="0" smtClean="0">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kern="1200" dirty="0" smtClean="0">
                          <a:solidFill>
                            <a:srgbClr val="000000"/>
                          </a:solidFill>
                          <a:latin typeface="Times New Roman" pitchFamily="18" charset="0"/>
                          <a:ea typeface="Times New Roman"/>
                          <a:cs typeface="Times New Roman" pitchFamily="18" charset="0"/>
                        </a:rPr>
                        <a:t>the dashboard screen (for</a:t>
                      </a:r>
                      <a:endParaRPr lang="en-US" sz="1400" b="0" dirty="0" smtClean="0">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kern="1200" dirty="0" smtClean="0">
                          <a:solidFill>
                            <a:srgbClr val="000000"/>
                          </a:solidFill>
                          <a:latin typeface="Times New Roman" pitchFamily="18" charset="0"/>
                          <a:ea typeface="Times New Roman"/>
                          <a:cs typeface="Times New Roman" pitchFamily="18" charset="0"/>
                        </a:rPr>
                        <a:t>temporary </a:t>
                      </a:r>
                      <a:endParaRPr lang="en-US" sz="1400" b="0" dirty="0" smtClean="0">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kern="1200" dirty="0" smtClean="0">
                          <a:solidFill>
                            <a:srgbClr val="000000"/>
                          </a:solidFill>
                          <a:latin typeface="Times New Roman" pitchFamily="18" charset="0"/>
                          <a:ea typeface="Times New Roman"/>
                          <a:cs typeface="Times New Roman" pitchFamily="18" charset="0"/>
                        </a:rPr>
                        <a:t>purpose) </a:t>
                      </a:r>
                      <a:endParaRPr lang="en-US" sz="1400" b="0" dirty="0">
                        <a:latin typeface="Times New Roman" pitchFamily="18" charset="0"/>
                        <a:ea typeface="Times New Roman"/>
                        <a:cs typeface="Times New Roman" pitchFamily="18" charset="0"/>
                      </a:endParaRPr>
                    </a:p>
                  </a:txBody>
                  <a:tcPr marL="68580" marR="68580" marT="0" marB="0"/>
                </a:tc>
                <a:tc>
                  <a:txBody>
                    <a:bodyPr/>
                    <a:lstStyle/>
                    <a:p>
                      <a:pPr marL="0" marR="0" latinLnBrk="1">
                        <a:lnSpc>
                          <a:spcPct val="115000"/>
                        </a:lnSpc>
                        <a:spcBef>
                          <a:spcPts val="0"/>
                        </a:spcBef>
                        <a:spcAft>
                          <a:spcPts val="0"/>
                        </a:spcAft>
                      </a:pPr>
                      <a:r>
                        <a:rPr lang="en-US" sz="1400" b="0" dirty="0" smtClean="0">
                          <a:latin typeface="Times New Roman" pitchFamily="18" charset="0"/>
                          <a:ea typeface="Times New Roman"/>
                          <a:cs typeface="Times New Roman" pitchFamily="18" charset="0"/>
                        </a:rPr>
                        <a:t>Same</a:t>
                      </a:r>
                      <a:r>
                        <a:rPr lang="en-US" sz="1400" b="0" baseline="0" dirty="0" smtClean="0">
                          <a:latin typeface="Times New Roman" pitchFamily="18" charset="0"/>
                          <a:ea typeface="Times New Roman"/>
                          <a:cs typeface="Times New Roman" pitchFamily="18" charset="0"/>
                        </a:rPr>
                        <a:t> as </a:t>
                      </a:r>
                    </a:p>
                    <a:p>
                      <a:pPr marL="0" marR="0" latinLnBrk="1">
                        <a:lnSpc>
                          <a:spcPct val="115000"/>
                        </a:lnSpc>
                        <a:spcBef>
                          <a:spcPts val="0"/>
                        </a:spcBef>
                        <a:spcAft>
                          <a:spcPts val="0"/>
                        </a:spcAft>
                      </a:pPr>
                      <a:r>
                        <a:rPr lang="en-US" sz="1400" b="0" baseline="0" dirty="0" smtClean="0">
                          <a:latin typeface="Times New Roman" pitchFamily="18" charset="0"/>
                          <a:ea typeface="Times New Roman"/>
                          <a:cs typeface="Times New Roman" pitchFamily="18" charset="0"/>
                        </a:rPr>
                        <a:t>expected </a:t>
                      </a:r>
                    </a:p>
                    <a:p>
                      <a:pPr marL="0" marR="0" latinLnBrk="1">
                        <a:lnSpc>
                          <a:spcPct val="115000"/>
                        </a:lnSpc>
                        <a:spcBef>
                          <a:spcPts val="0"/>
                        </a:spcBef>
                        <a:spcAft>
                          <a:spcPts val="0"/>
                        </a:spcAft>
                      </a:pPr>
                      <a:r>
                        <a:rPr lang="en-US" sz="1400" b="0" baseline="0" dirty="0" smtClean="0">
                          <a:latin typeface="Times New Roman" pitchFamily="18" charset="0"/>
                          <a:ea typeface="Times New Roman"/>
                          <a:cs typeface="Times New Roman" pitchFamily="18" charset="0"/>
                        </a:rPr>
                        <a:t>result.</a:t>
                      </a:r>
                    </a:p>
                    <a:p>
                      <a:pPr marL="0" marR="0" latinLnBrk="1">
                        <a:lnSpc>
                          <a:spcPct val="115000"/>
                        </a:lnSpc>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latinLnBrk="1">
                        <a:lnSpc>
                          <a:spcPct val="115000"/>
                        </a:lnSpc>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latinLnBrk="1">
                        <a:lnSpc>
                          <a:spcPct val="115000"/>
                        </a:lnSpc>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latinLnBrk="1">
                        <a:lnSpc>
                          <a:spcPct val="115000"/>
                        </a:lnSpc>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latinLnBrk="1">
                        <a:lnSpc>
                          <a:spcPct val="115000"/>
                        </a:lnSpc>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latinLnBrk="1">
                        <a:lnSpc>
                          <a:spcPct val="115000"/>
                        </a:lnSpc>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latinLnBrk="1">
                        <a:lnSpc>
                          <a:spcPct val="115000"/>
                        </a:lnSpc>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latinLnBrk="1">
                        <a:lnSpc>
                          <a:spcPct val="115000"/>
                        </a:lnSpc>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latinLnBrk="1">
                        <a:lnSpc>
                          <a:spcPct val="115000"/>
                        </a:lnSpc>
                        <a:spcBef>
                          <a:spcPts val="0"/>
                        </a:spcBef>
                        <a:spcAft>
                          <a:spcPts val="0"/>
                        </a:spcAft>
                      </a:pPr>
                      <a:r>
                        <a:rPr lang="en-US" sz="1400" b="0" dirty="0" smtClean="0">
                          <a:latin typeface="Times New Roman" pitchFamily="18" charset="0"/>
                          <a:ea typeface="Times New Roman"/>
                          <a:cs typeface="Times New Roman" pitchFamily="18" charset="0"/>
                        </a:rPr>
                        <a:t>Same as </a:t>
                      </a:r>
                    </a:p>
                    <a:p>
                      <a:pPr marL="0" marR="0" latinLnBrk="1">
                        <a:lnSpc>
                          <a:spcPct val="115000"/>
                        </a:lnSpc>
                        <a:spcBef>
                          <a:spcPts val="0"/>
                        </a:spcBef>
                        <a:spcAft>
                          <a:spcPts val="0"/>
                        </a:spcAft>
                      </a:pPr>
                      <a:r>
                        <a:rPr lang="en-US" sz="1400" b="0" dirty="0" smtClean="0">
                          <a:latin typeface="Times New Roman" pitchFamily="18" charset="0"/>
                          <a:ea typeface="Times New Roman"/>
                          <a:cs typeface="Times New Roman" pitchFamily="18" charset="0"/>
                        </a:rPr>
                        <a:t>Expected</a:t>
                      </a:r>
                      <a:r>
                        <a:rPr lang="en-US" sz="1400" b="0" baseline="0" dirty="0" smtClean="0">
                          <a:latin typeface="Times New Roman" pitchFamily="18" charset="0"/>
                          <a:ea typeface="Times New Roman"/>
                          <a:cs typeface="Times New Roman" pitchFamily="18" charset="0"/>
                        </a:rPr>
                        <a:t> </a:t>
                      </a:r>
                    </a:p>
                    <a:p>
                      <a:pPr marL="0" marR="0" latinLnBrk="1">
                        <a:lnSpc>
                          <a:spcPct val="115000"/>
                        </a:lnSpc>
                        <a:spcBef>
                          <a:spcPts val="0"/>
                        </a:spcBef>
                        <a:spcAft>
                          <a:spcPts val="0"/>
                        </a:spcAft>
                      </a:pPr>
                      <a:r>
                        <a:rPr lang="en-US" sz="1400" b="0" baseline="0" dirty="0" smtClean="0">
                          <a:latin typeface="Times New Roman" pitchFamily="18" charset="0"/>
                          <a:ea typeface="Times New Roman"/>
                          <a:cs typeface="Times New Roman" pitchFamily="18" charset="0"/>
                        </a:rPr>
                        <a:t>Result.</a:t>
                      </a:r>
                      <a:endParaRPr lang="en-US" sz="1400" b="0" dirty="0">
                        <a:latin typeface="Times New Roman" pitchFamily="18" charset="0"/>
                        <a:ea typeface="Times New Roman"/>
                        <a:cs typeface="Times New Roman" pitchFamily="18" charset="0"/>
                      </a:endParaRPr>
                    </a:p>
                  </a:txBody>
                  <a:tcPr marL="68580" marR="68580"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73</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nvPr>
        </p:nvGraphicFramePr>
        <p:xfrm>
          <a:off x="304800" y="914400"/>
          <a:ext cx="8534399" cy="4989551"/>
        </p:xfrm>
        <a:graphic>
          <a:graphicData uri="http://schemas.openxmlformats.org/drawingml/2006/table">
            <a:tbl>
              <a:tblPr firstRow="1" bandRow="1">
                <a:tableStyleId>{5C22544A-7EE6-4342-B048-85BDC9FD1C3A}</a:tableStyleId>
              </a:tblPr>
              <a:tblGrid>
                <a:gridCol w="931025"/>
                <a:gridCol w="1551709"/>
                <a:gridCol w="1708266"/>
                <a:gridCol w="696883"/>
                <a:gridCol w="1396538"/>
                <a:gridCol w="1241367"/>
                <a:gridCol w="1008611"/>
              </a:tblGrid>
              <a:tr h="990600">
                <a:tc>
                  <a:txBody>
                    <a:bodyPr/>
                    <a:lstStyle/>
                    <a:p>
                      <a:r>
                        <a:rPr lang="en-US" sz="1400" dirty="0" smtClean="0">
                          <a:latin typeface="Verdana" pitchFamily="34" charset="0"/>
                          <a:ea typeface="Verdana" pitchFamily="34" charset="0"/>
                        </a:rPr>
                        <a:t>TEST</a:t>
                      </a:r>
                      <a:r>
                        <a:rPr lang="en-US" sz="1400" baseline="0" dirty="0" smtClean="0">
                          <a:latin typeface="Verdana" pitchFamily="34" charset="0"/>
                          <a:ea typeface="Verdana" pitchFamily="34" charset="0"/>
                        </a:rPr>
                        <a:t> CASE#</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DESRIPTION</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PRECAUTIONS</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STEP#</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TEST</a:t>
                      </a:r>
                      <a:r>
                        <a:rPr lang="en-US" sz="1400" baseline="0" dirty="0" smtClean="0">
                          <a:latin typeface="Verdana" pitchFamily="34" charset="0"/>
                          <a:ea typeface="Verdana" pitchFamily="34" charset="0"/>
                        </a:rPr>
                        <a:t> SCENARIOS</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EXPECTED RESULT</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ACTUAL</a:t>
                      </a:r>
                      <a:r>
                        <a:rPr lang="en-US" sz="1400" baseline="0" dirty="0" smtClean="0">
                          <a:latin typeface="Verdana" pitchFamily="34" charset="0"/>
                          <a:ea typeface="Verdana" pitchFamily="34" charset="0"/>
                        </a:rPr>
                        <a:t> RESULT</a:t>
                      </a:r>
                      <a:endParaRPr lang="en-US" sz="1400" dirty="0">
                        <a:latin typeface="Verdana" pitchFamily="34" charset="0"/>
                        <a:ea typeface="Verdana" pitchFamily="34" charset="0"/>
                      </a:endParaRPr>
                    </a:p>
                  </a:txBody>
                  <a:tcPr/>
                </a:tc>
              </a:tr>
              <a:tr h="1782344">
                <a:tc>
                  <a:txBody>
                    <a:bodyPr/>
                    <a:lstStyle/>
                    <a:p>
                      <a:pPr lvl="0" algn="r" eaLnBrk="1" latinLnBrk="1" hangingPunct="1">
                        <a:lnSpc>
                          <a:spcPct val="115000"/>
                        </a:lnSpc>
                      </a:pPr>
                      <a:r>
                        <a:rPr lang="en-US" altLang="en-US" sz="1400" b="1" dirty="0" smtClean="0">
                          <a:solidFill>
                            <a:srgbClr val="FFFFFF"/>
                          </a:solidFill>
                          <a:latin typeface="Times New Roman" pitchFamily="18" charset="0"/>
                          <a:cs typeface="Times New Roman" pitchFamily="18" charset="0"/>
                        </a:rPr>
                        <a:t>TC1-001</a:t>
                      </a:r>
                      <a:endParaRPr lang="en-US" altLang="en-US" sz="1400" b="1" dirty="0">
                        <a:solidFill>
                          <a:srgbClr val="FFFFFF"/>
                        </a:solidFill>
                        <a:latin typeface="Times New Roman" pitchFamily="18" charset="0"/>
                        <a:cs typeface="Times New Roman" pitchFamily="18" charset="0"/>
                      </a:endParaRPr>
                    </a:p>
                  </a:txBody>
                  <a:tcPr marL="68580" marR="68580" marT="0" marB="0">
                    <a:solidFill>
                      <a:schemeClr val="accent1"/>
                    </a:solidFill>
                  </a:tcPr>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App installation to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launch </a:t>
                      </a:r>
                      <a:r>
                        <a:rPr lang="en-US" altLang="en-US" sz="1400" b="0" dirty="0">
                          <a:solidFill>
                            <a:schemeClr val="tx1"/>
                          </a:solidFill>
                          <a:latin typeface="Times New Roman" pitchFamily="18" charset="0"/>
                          <a:cs typeface="Times New Roman" pitchFamily="18" charset="0"/>
                        </a:rPr>
                        <a:t>screen</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 </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1</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Install the app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and </a:t>
                      </a:r>
                      <a:r>
                        <a:rPr lang="en-US" altLang="en-US" sz="1400" b="0" dirty="0">
                          <a:solidFill>
                            <a:schemeClr val="tx1"/>
                          </a:solidFill>
                          <a:latin typeface="Times New Roman" pitchFamily="18" charset="0"/>
                          <a:cs typeface="Times New Roman" pitchFamily="18" charset="0"/>
                        </a:rPr>
                        <a:t>launch the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app </a:t>
                      </a:r>
                      <a:r>
                        <a:rPr lang="en-US" altLang="en-US" sz="1400" b="0" dirty="0">
                          <a:solidFill>
                            <a:schemeClr val="tx1"/>
                          </a:solidFill>
                          <a:latin typeface="Times New Roman" pitchFamily="18" charset="0"/>
                          <a:cs typeface="Times New Roman" pitchFamily="18" charset="0"/>
                        </a:rPr>
                        <a:t>on the device for the first time.</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A splash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screen </a:t>
                      </a:r>
                      <a:r>
                        <a:rPr lang="en-US" altLang="en-US" sz="1400" b="0" dirty="0">
                          <a:solidFill>
                            <a:schemeClr val="tx1"/>
                          </a:solidFill>
                          <a:latin typeface="Times New Roman" pitchFamily="18" charset="0"/>
                          <a:cs typeface="Times New Roman" pitchFamily="18" charset="0"/>
                        </a:rPr>
                        <a:t>must </a:t>
                      </a:r>
                      <a:r>
                        <a:rPr lang="en-US" altLang="en-US" sz="1400" b="0" dirty="0" smtClean="0">
                          <a:solidFill>
                            <a:schemeClr val="tx1"/>
                          </a:solidFill>
                          <a:latin typeface="Times New Roman" pitchFamily="18" charset="0"/>
                          <a:cs typeface="Times New Roman" pitchFamily="18" charset="0"/>
                        </a:rPr>
                        <a:t>be</a:t>
                      </a: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displayed </a:t>
                      </a:r>
                      <a:r>
                        <a:rPr lang="en-US" altLang="en-US" sz="1400" b="0" dirty="0">
                          <a:solidFill>
                            <a:schemeClr val="tx1"/>
                          </a:solidFill>
                          <a:latin typeface="Times New Roman" pitchFamily="18" charset="0"/>
                          <a:cs typeface="Times New Roman" pitchFamily="18" charset="0"/>
                        </a:rPr>
                        <a:t>and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then the </a:t>
                      </a: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dashboard </a:t>
                      </a: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must be</a:t>
                      </a: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opened</a:t>
                      </a:r>
                      <a:r>
                        <a:rPr lang="en-US" altLang="en-US" sz="1400" b="0" dirty="0">
                          <a:solidFill>
                            <a:schemeClr val="tx1"/>
                          </a:solidFill>
                          <a:latin typeface="Times New Roman" pitchFamily="18" charset="0"/>
                          <a:cs typeface="Times New Roman" pitchFamily="18" charset="0"/>
                        </a:rPr>
                        <a:t>.</a:t>
                      </a:r>
                    </a:p>
                  </a:txBody>
                  <a:tcPr marL="68580" marR="68580" marT="0" marB="0"/>
                </a:tc>
                <a:tc>
                  <a:txBody>
                    <a:bodyPr/>
                    <a:lstStyle/>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a:t>
                      </a:r>
                    </a:p>
                    <a:p>
                      <a:pPr lvl="0" algn="l" eaLnBrk="1" latinLnBrk="1" hangingPunct="1">
                        <a:lnSpc>
                          <a:spcPct val="115000"/>
                        </a:lnSpc>
                      </a:pPr>
                      <a:r>
                        <a:rPr lang="en-US" altLang="en-US" sz="1400" b="0" baseline="0" dirty="0" smtClean="0">
                          <a:solidFill>
                            <a:schemeClr val="tx1"/>
                          </a:solidFill>
                          <a:latin typeface="Times New Roman" pitchFamily="18" charset="0"/>
                          <a:cs typeface="Times New Roman" pitchFamily="18" charset="0"/>
                        </a:rPr>
                        <a:t>Expected</a:t>
                      </a:r>
                    </a:p>
                    <a:p>
                      <a:pPr lvl="0" algn="l" eaLnBrk="1" latinLnBrk="1" hangingPunct="1">
                        <a:lnSpc>
                          <a:spcPct val="115000"/>
                        </a:lnSpc>
                      </a:pPr>
                      <a:r>
                        <a:rPr lang="en-US" altLang="en-US" sz="1400" b="0" baseline="0" dirty="0" smtClean="0">
                          <a:solidFill>
                            <a:schemeClr val="tx1"/>
                          </a:solidFill>
                          <a:latin typeface="Times New Roman" pitchFamily="18" charset="0"/>
                          <a:cs typeface="Times New Roman" pitchFamily="18" charset="0"/>
                        </a:rPr>
                        <a:t> result.</a:t>
                      </a:r>
                      <a:endParaRPr lang="en-US" altLang="en-US" sz="1400" b="0" dirty="0">
                        <a:solidFill>
                          <a:schemeClr val="tx1"/>
                        </a:solidFill>
                        <a:latin typeface="Times New Roman" pitchFamily="18" charset="0"/>
                        <a:cs typeface="Times New Roman" pitchFamily="18" charset="0"/>
                      </a:endParaRPr>
                    </a:p>
                  </a:txBody>
                  <a:tcPr marL="68580" marR="68580" marT="0" marB="0"/>
                </a:tc>
              </a:tr>
              <a:tr h="926364">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TC2-002</a:t>
                      </a:r>
                    </a:p>
                  </a:txBody>
                  <a:tcPr marL="68580" marR="68580" marT="0" marB="0">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Dashboard on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launch </a:t>
                      </a:r>
                      <a:r>
                        <a:rPr lang="en-US" altLang="en-US" sz="1400" b="0" dirty="0">
                          <a:solidFill>
                            <a:srgbClr val="000000"/>
                          </a:solidFill>
                          <a:latin typeface="Times New Roman" pitchFamily="18" charset="0"/>
                          <a:cs typeface="Times New Roman" pitchFamily="18" charset="0"/>
                        </a:rPr>
                        <a:t>screen</a:t>
                      </a:r>
                    </a:p>
                  </a:txBody>
                  <a:tcPr marL="68580" marR="68580"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App is installed</a:t>
                      </a:r>
                    </a:p>
                  </a:txBody>
                  <a:tcPr marL="68580" marR="68580"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1</a:t>
                      </a:r>
                    </a:p>
                  </a:txBody>
                  <a:tcPr marL="68580" marR="68580"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Launch the app</a:t>
                      </a:r>
                    </a:p>
                  </a:txBody>
                  <a:tcPr marL="68580" marR="68580"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Application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launch </a:t>
                      </a:r>
                      <a:r>
                        <a:rPr lang="en-US" altLang="en-US" sz="1400" b="0" dirty="0">
                          <a:solidFill>
                            <a:srgbClr val="000000"/>
                          </a:solidFill>
                          <a:latin typeface="Times New Roman" pitchFamily="18" charset="0"/>
                          <a:cs typeface="Times New Roman" pitchFamily="18" charset="0"/>
                        </a:rPr>
                        <a:t>page is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shown</a:t>
                      </a:r>
                      <a:endParaRPr lang="en-US" altLang="en-US" sz="1400" b="0" dirty="0">
                        <a:solidFill>
                          <a:srgbClr val="000000"/>
                        </a:solidFill>
                        <a:latin typeface="Times New Roman" pitchFamily="18" charset="0"/>
                        <a:cs typeface="Times New Roman" pitchFamily="18" charset="0"/>
                      </a:endParaRPr>
                    </a:p>
                  </a:txBody>
                  <a:tcPr marL="68580" marR="68580" marT="0" marB="0"/>
                </a:tc>
                <a:tc>
                  <a:txBody>
                    <a:bodyPr/>
                    <a:lstStyle/>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expected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result.</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endParaRPr lang="en-US" altLang="en-US" sz="1400" b="0" dirty="0">
                        <a:solidFill>
                          <a:srgbClr val="000000"/>
                        </a:solidFill>
                        <a:latin typeface="Times New Roman" pitchFamily="18" charset="0"/>
                        <a:cs typeface="Times New Roman" pitchFamily="18" charset="0"/>
                      </a:endParaRPr>
                    </a:p>
                  </a:txBody>
                  <a:tcPr marL="68580" marR="68580" marT="0" marB="0"/>
                </a:tc>
              </a:tr>
              <a:tr h="1235151">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 </a:t>
                      </a:r>
                    </a:p>
                  </a:txBody>
                  <a:tcPr marL="68580" marR="68580" marT="0" marB="0">
                    <a:solidFill>
                      <a:schemeClr val="accent1"/>
                    </a:solidFill>
                  </a:tcPr>
                </a:tc>
                <a:tc>
                  <a:txBody>
                    <a:bodyPr/>
                    <a:lstStyle/>
                    <a:p>
                      <a:pPr lvl="0" algn="l" eaLnBrk="1" latinLnBrk="1" hangingPunct="1">
                        <a:lnSpc>
                          <a:spcPct val="115000"/>
                        </a:lnSpc>
                      </a:pPr>
                      <a:r>
                        <a:rPr lang="en-US" altLang="en-US" sz="1400" b="0">
                          <a:solidFill>
                            <a:srgbClr val="000000"/>
                          </a:solidFill>
                          <a:latin typeface="Times New Roman" pitchFamily="18" charset="0"/>
                          <a:cs typeface="Times New Roman" pitchFamily="18" charset="0"/>
                        </a:rPr>
                        <a:t> </a:t>
                      </a:r>
                    </a:p>
                  </a:txBody>
                  <a:tcPr marL="68580" marR="68580"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 </a:t>
                      </a:r>
                    </a:p>
                  </a:txBody>
                  <a:tcPr marL="68580" marR="68580"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2</a:t>
                      </a:r>
                    </a:p>
                  </a:txBody>
                  <a:tcPr marL="68580" marR="68580"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After the splash screen, the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dashboard </a:t>
                      </a:r>
                      <a:r>
                        <a:rPr lang="en-US" altLang="en-US" sz="1400" b="0" dirty="0">
                          <a:solidFill>
                            <a:srgbClr val="000000"/>
                          </a:solidFill>
                          <a:latin typeface="Times New Roman" pitchFamily="18" charset="0"/>
                          <a:cs typeface="Times New Roman" pitchFamily="18" charset="0"/>
                        </a:rPr>
                        <a:t>will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appears </a:t>
                      </a:r>
                      <a:r>
                        <a:rPr lang="en-US" altLang="en-US" sz="1400" b="0" dirty="0">
                          <a:solidFill>
                            <a:srgbClr val="000000"/>
                          </a:solidFill>
                          <a:latin typeface="Times New Roman" pitchFamily="18" charset="0"/>
                          <a:cs typeface="Times New Roman" pitchFamily="18" charset="0"/>
                        </a:rPr>
                        <a:t>after 4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seconds</a:t>
                      </a:r>
                      <a:endParaRPr lang="en-US" altLang="en-US" sz="1400" b="0" dirty="0">
                        <a:solidFill>
                          <a:srgbClr val="000000"/>
                        </a:solidFill>
                        <a:latin typeface="Times New Roman" pitchFamily="18" charset="0"/>
                        <a:cs typeface="Times New Roman" pitchFamily="18" charset="0"/>
                      </a:endParaRPr>
                    </a:p>
                  </a:txBody>
                  <a:tcPr marL="68580" marR="68580"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Dashboard is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shown</a:t>
                      </a:r>
                      <a:endParaRPr lang="en-US" altLang="en-US" sz="1400" b="0" dirty="0">
                        <a:solidFill>
                          <a:srgbClr val="000000"/>
                        </a:solidFill>
                        <a:latin typeface="Times New Roman" pitchFamily="18" charset="0"/>
                        <a:cs typeface="Times New Roman" pitchFamily="18" charset="0"/>
                      </a:endParaRPr>
                    </a:p>
                  </a:txBody>
                  <a:tcPr marL="68580" marR="68580" marT="0" marB="0"/>
                </a:tc>
                <a:tc>
                  <a:txBody>
                    <a:bodyPr/>
                    <a:lstStyle/>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expected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result.</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endParaRPr lang="en-US" altLang="en-US" sz="1400" b="0" dirty="0">
                        <a:solidFill>
                          <a:srgbClr val="000000"/>
                        </a:solidFill>
                        <a:latin typeface="Times New Roman" pitchFamily="18" charset="0"/>
                        <a:cs typeface="Times New Roman" pitchFamily="18" charset="0"/>
                      </a:endParaRPr>
                    </a:p>
                  </a:txBody>
                  <a:tcPr marL="68580" marR="68580"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74</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6" name="Rectangle 5"/>
          <p:cNvSpPr/>
          <p:nvPr/>
        </p:nvSpPr>
        <p:spPr>
          <a:xfrm>
            <a:off x="2286000" y="76200"/>
            <a:ext cx="4572000" cy="707886"/>
          </a:xfrm>
          <a:prstGeom prst="rect">
            <a:avLst/>
          </a:prstGeom>
        </p:spPr>
        <p:txBody>
          <a:bodyPr wrap="square">
            <a:spAutoFit/>
          </a:bodyPr>
          <a:lstStyle/>
          <a:p>
            <a:pPr algn="ctr"/>
            <a:r>
              <a:rPr lang="en-US" sz="4000" dirty="0" smtClean="0">
                <a:solidFill>
                  <a:srgbClr val="FF0000"/>
                </a:solidFill>
                <a:latin typeface="Verdana" pitchFamily="34" charset="0"/>
                <a:ea typeface="Verdana" pitchFamily="34" charset="0"/>
              </a:rPr>
              <a:t>For Dashboard</a:t>
            </a:r>
            <a:r>
              <a:rPr lang="en-US" dirty="0" smtClean="0">
                <a:solidFill>
                  <a:srgbClr val="FF0000"/>
                </a:solidFill>
                <a:latin typeface="Verdana" pitchFamily="34" charset="0"/>
                <a:ea typeface="Verdana" pitchFamily="34" charset="0"/>
              </a:rPr>
              <a:t>:</a:t>
            </a:r>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381000" y="1066800"/>
          <a:ext cx="8534400" cy="5257799"/>
        </p:xfrm>
        <a:graphic>
          <a:graphicData uri="http://schemas.openxmlformats.org/drawingml/2006/table">
            <a:tbl>
              <a:tblPr firstRow="1" bandRow="1">
                <a:tableStyleId>{5C22544A-7EE6-4342-B048-85BDC9FD1C3A}</a:tableStyleId>
              </a:tblPr>
              <a:tblGrid>
                <a:gridCol w="914400"/>
                <a:gridCol w="1524000"/>
                <a:gridCol w="1676400"/>
                <a:gridCol w="838200"/>
                <a:gridCol w="1371600"/>
                <a:gridCol w="1219200"/>
                <a:gridCol w="990600"/>
              </a:tblGrid>
              <a:tr h="733859">
                <a:tc>
                  <a:txBody>
                    <a:bodyPr/>
                    <a:lstStyle/>
                    <a:p>
                      <a:r>
                        <a:rPr lang="en-US" sz="1400" dirty="0" smtClean="0">
                          <a:latin typeface="Verdana" pitchFamily="34" charset="0"/>
                          <a:ea typeface="Verdana" pitchFamily="34" charset="0"/>
                        </a:rPr>
                        <a:t>TEST</a:t>
                      </a:r>
                      <a:r>
                        <a:rPr lang="en-US" sz="1400" baseline="0" dirty="0" smtClean="0">
                          <a:latin typeface="Verdana" pitchFamily="34" charset="0"/>
                          <a:ea typeface="Verdana" pitchFamily="34" charset="0"/>
                        </a:rPr>
                        <a:t> CASE#</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DESRIPTION</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PRECAUTIONS</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STEP#</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TEST</a:t>
                      </a:r>
                      <a:r>
                        <a:rPr lang="en-US" sz="1400" baseline="0" dirty="0" smtClean="0">
                          <a:latin typeface="Verdana" pitchFamily="34" charset="0"/>
                          <a:ea typeface="Verdana" pitchFamily="34" charset="0"/>
                        </a:rPr>
                        <a:t> </a:t>
                      </a:r>
                      <a:r>
                        <a:rPr lang="en-US" sz="1400" b="1" baseline="0" dirty="0" smtClean="0">
                          <a:latin typeface="Verdana" pitchFamily="34" charset="0"/>
                          <a:ea typeface="Verdana" pitchFamily="34" charset="0"/>
                        </a:rPr>
                        <a:t>SCENARIOS</a:t>
                      </a:r>
                      <a:endParaRPr lang="en-US" sz="1400" b="1"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EXPECTED RESULT</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ACTUAL</a:t>
                      </a:r>
                      <a:r>
                        <a:rPr lang="en-US" sz="1400" baseline="0" dirty="0" smtClean="0">
                          <a:latin typeface="Verdana" pitchFamily="34" charset="0"/>
                          <a:ea typeface="Verdana" pitchFamily="34" charset="0"/>
                        </a:rPr>
                        <a:t> RESULT</a:t>
                      </a:r>
                      <a:endParaRPr lang="en-US" sz="1400" dirty="0">
                        <a:latin typeface="Verdana" pitchFamily="34" charset="0"/>
                        <a:ea typeface="Verdana" pitchFamily="34" charset="0"/>
                      </a:endParaRPr>
                    </a:p>
                  </a:txBody>
                  <a:tcPr/>
                </a:tc>
              </a:tr>
              <a:tr h="998530">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TC3-003</a:t>
                      </a:r>
                    </a:p>
                  </a:txBody>
                  <a:tcPr marL="68580" marR="68580" marT="0" marB="0">
                    <a:solidFill>
                      <a:schemeClr val="accent1"/>
                    </a:solidFill>
                  </a:tcPr>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Emi calculator</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App is installed</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1</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Launch the app</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Application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launch </a:t>
                      </a:r>
                      <a:r>
                        <a:rPr lang="en-US" altLang="en-US" sz="1400" b="0" dirty="0">
                          <a:solidFill>
                            <a:schemeClr val="tx1"/>
                          </a:solidFill>
                          <a:latin typeface="Times New Roman" pitchFamily="18" charset="0"/>
                          <a:cs typeface="Times New Roman" pitchFamily="18" charset="0"/>
                        </a:rPr>
                        <a:t>page is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shown</a:t>
                      </a:r>
                      <a:endParaRPr lang="en-US" altLang="en-US" sz="1400" b="0" dirty="0">
                        <a:solidFill>
                          <a:schemeClr val="tx1"/>
                        </a:solidFill>
                        <a:latin typeface="Times New Roman" pitchFamily="18" charset="0"/>
                        <a:cs typeface="Times New Roman" pitchFamily="18" charset="0"/>
                      </a:endParaRPr>
                    </a:p>
                  </a:txBody>
                  <a:tcPr marL="68580" marR="68580" marT="0" marB="0"/>
                </a:tc>
                <a:tc>
                  <a:txBody>
                    <a:bodyPr/>
                    <a:lstStyle/>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expected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result.</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endParaRPr lang="en-US" altLang="en-US" sz="1400" b="0" dirty="0">
                        <a:solidFill>
                          <a:schemeClr val="tx1"/>
                        </a:solidFill>
                        <a:latin typeface="Times New Roman" pitchFamily="18" charset="0"/>
                        <a:cs typeface="Times New Roman" pitchFamily="18" charset="0"/>
                      </a:endParaRPr>
                    </a:p>
                  </a:txBody>
                  <a:tcPr marL="68580" marR="68580" marT="0" marB="0"/>
                </a:tc>
              </a:tr>
              <a:tr h="998530">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 </a:t>
                      </a:r>
                    </a:p>
                  </a:txBody>
                  <a:tcPr marL="68580" marR="68580" marT="0" marB="0">
                    <a:solidFill>
                      <a:schemeClr val="accent1"/>
                    </a:solidFill>
                  </a:tcPr>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 </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 </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2</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Dashboard opens</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Dashboard is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shown</a:t>
                      </a:r>
                      <a:endParaRPr lang="en-US" altLang="en-US" sz="1400" b="0" dirty="0">
                        <a:solidFill>
                          <a:schemeClr val="tx1"/>
                        </a:solidFill>
                        <a:latin typeface="Times New Roman" pitchFamily="18" charset="0"/>
                        <a:cs typeface="Times New Roman" pitchFamily="18" charset="0"/>
                      </a:endParaRPr>
                    </a:p>
                  </a:txBody>
                  <a:tcPr marL="68580" marR="68580" marT="0" marB="0"/>
                </a:tc>
                <a:tc>
                  <a:txBody>
                    <a:bodyPr/>
                    <a:lstStyle/>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 expected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result.</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endParaRPr lang="en-US" altLang="en-US" sz="1400" b="0" dirty="0">
                        <a:solidFill>
                          <a:schemeClr val="tx1"/>
                        </a:solidFill>
                        <a:latin typeface="Times New Roman" pitchFamily="18" charset="0"/>
                        <a:cs typeface="Times New Roman" pitchFamily="18" charset="0"/>
                      </a:endParaRPr>
                    </a:p>
                  </a:txBody>
                  <a:tcPr marL="68580" marR="68580" marT="0" marB="0"/>
                </a:tc>
              </a:tr>
              <a:tr h="998530">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 </a:t>
                      </a:r>
                    </a:p>
                  </a:txBody>
                  <a:tcPr marL="68580" marR="68580" marT="0" marB="0">
                    <a:solidFill>
                      <a:schemeClr val="accent1"/>
                    </a:solidFill>
                  </a:tcPr>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 </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 </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3</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Emi calculator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module </a:t>
                      </a:r>
                      <a:r>
                        <a:rPr lang="en-US" altLang="en-US" sz="1400" b="0" dirty="0">
                          <a:solidFill>
                            <a:schemeClr val="tx1"/>
                          </a:solidFill>
                          <a:latin typeface="Times New Roman" pitchFamily="18" charset="0"/>
                          <a:cs typeface="Times New Roman" pitchFamily="18" charset="0"/>
                        </a:rPr>
                        <a:t>opens</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Emi calculator appears on the screen.</a:t>
                      </a:r>
                    </a:p>
                  </a:txBody>
                  <a:tcPr marL="68580" marR="68580" marT="0" marB="0"/>
                </a:tc>
                <a:tc>
                  <a:txBody>
                    <a:bodyPr/>
                    <a:lstStyle/>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expected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result.</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endParaRPr lang="en-US" altLang="en-US" sz="1400" b="0" dirty="0">
                        <a:solidFill>
                          <a:schemeClr val="tx1"/>
                        </a:solidFill>
                        <a:latin typeface="Times New Roman" pitchFamily="18" charset="0"/>
                        <a:cs typeface="Times New Roman" pitchFamily="18" charset="0"/>
                      </a:endParaRPr>
                    </a:p>
                  </a:txBody>
                  <a:tcPr marL="68580" marR="68580" marT="0" marB="0"/>
                </a:tc>
              </a:tr>
              <a:tr h="1528350">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TC3.1-003.1</a:t>
                      </a:r>
                    </a:p>
                  </a:txBody>
                  <a:tcPr marL="68580" marR="68580" marT="0" marB="0">
                    <a:solidFill>
                      <a:schemeClr val="accent1"/>
                    </a:solidFill>
                  </a:tcPr>
                </a:tc>
                <a:tc>
                  <a:txBody>
                    <a:bodyPr/>
                    <a:lstStyle/>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Amount</a:t>
                      </a:r>
                    </a:p>
                    <a:p>
                      <a:pPr lvl="0" algn="l" eaLnBrk="1" latinLnBrk="1" hangingPunct="1">
                        <a:lnSpc>
                          <a:spcPct val="115000"/>
                        </a:lnSpc>
                      </a:pPr>
                      <a:endParaRPr lang="en-US" altLang="en-US" sz="1400" b="0" dirty="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Interest</a:t>
                      </a:r>
                    </a:p>
                    <a:p>
                      <a:pPr lvl="0" algn="l" eaLnBrk="1" latinLnBrk="1" hangingPunct="1">
                        <a:lnSpc>
                          <a:spcPct val="115000"/>
                        </a:lnSpc>
                      </a:pP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Tenure</a:t>
                      </a:r>
                    </a:p>
                    <a:p>
                      <a:pPr lvl="0" algn="l" eaLnBrk="1" latinLnBrk="1" hangingPunct="1">
                        <a:lnSpc>
                          <a:spcPct val="115000"/>
                        </a:lnSpc>
                      </a:pPr>
                      <a:endParaRPr lang="en-US" altLang="en-US" sz="1400" b="0" dirty="0">
                        <a:solidFill>
                          <a:schemeClr val="tx1"/>
                        </a:solidFill>
                        <a:latin typeface="Times New Roman" pitchFamily="18" charset="0"/>
                        <a:cs typeface="Times New Roman" pitchFamily="18" charset="0"/>
                      </a:endParaRP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App is installed,</a:t>
                      </a:r>
                    </a:p>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Emi calculator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module </a:t>
                      </a:r>
                      <a:r>
                        <a:rPr lang="en-US" altLang="en-US" sz="1400" b="0" dirty="0">
                          <a:solidFill>
                            <a:schemeClr val="tx1"/>
                          </a:solidFill>
                          <a:latin typeface="Times New Roman" pitchFamily="18" charset="0"/>
                          <a:cs typeface="Times New Roman" pitchFamily="18" charset="0"/>
                        </a:rPr>
                        <a:t>is clicked.</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4</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Amount field is displayed.</a:t>
                      </a:r>
                    </a:p>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Interest(%) field is displayed.</a:t>
                      </a:r>
                    </a:p>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Tenure(years)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field </a:t>
                      </a:r>
                      <a:r>
                        <a:rPr lang="en-US" altLang="en-US" sz="1400" b="0" dirty="0">
                          <a:solidFill>
                            <a:schemeClr val="tx1"/>
                          </a:solidFill>
                          <a:latin typeface="Times New Roman" pitchFamily="18" charset="0"/>
                          <a:cs typeface="Times New Roman" pitchFamily="18" charset="0"/>
                        </a:rPr>
                        <a:t>is </a:t>
                      </a:r>
                      <a:r>
                        <a:rPr lang="en-US" altLang="en-US" sz="1400" b="0" dirty="0" smtClean="0">
                          <a:solidFill>
                            <a:schemeClr val="tx1"/>
                          </a:solidFill>
                          <a:latin typeface="Times New Roman" pitchFamily="18" charset="0"/>
                          <a:cs typeface="Times New Roman" pitchFamily="18" charset="0"/>
                        </a:rPr>
                        <a:t>displayed</a:t>
                      </a:r>
                      <a:endParaRPr lang="en-US" altLang="en-US" sz="1400" b="0" dirty="0">
                        <a:solidFill>
                          <a:schemeClr val="tx1"/>
                        </a:solidFill>
                        <a:latin typeface="Times New Roman" pitchFamily="18" charset="0"/>
                        <a:cs typeface="Times New Roman" pitchFamily="18" charset="0"/>
                      </a:endParaRP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Amount field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is </a:t>
                      </a:r>
                      <a:r>
                        <a:rPr lang="en-US" altLang="en-US" sz="1400" b="0" dirty="0">
                          <a:solidFill>
                            <a:schemeClr val="tx1"/>
                          </a:solidFill>
                          <a:latin typeface="Times New Roman" pitchFamily="18" charset="0"/>
                          <a:cs typeface="Times New Roman" pitchFamily="18" charset="0"/>
                        </a:rPr>
                        <a:t>entered.</a:t>
                      </a:r>
                    </a:p>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Interest(%)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field </a:t>
                      </a:r>
                      <a:r>
                        <a:rPr lang="en-US" altLang="en-US" sz="1400" b="0" dirty="0">
                          <a:solidFill>
                            <a:schemeClr val="tx1"/>
                          </a:solidFill>
                          <a:latin typeface="Times New Roman" pitchFamily="18" charset="0"/>
                          <a:cs typeface="Times New Roman" pitchFamily="18" charset="0"/>
                        </a:rPr>
                        <a:t>is </a:t>
                      </a:r>
                      <a:r>
                        <a:rPr lang="en-US" altLang="en-US" sz="1400" b="0" dirty="0" smtClean="0">
                          <a:solidFill>
                            <a:schemeClr val="tx1"/>
                          </a:solidFill>
                          <a:latin typeface="Times New Roman" pitchFamily="18" charset="0"/>
                          <a:cs typeface="Times New Roman" pitchFamily="18" charset="0"/>
                        </a:rPr>
                        <a:t>entered</a:t>
                      </a:r>
                      <a:endParaRPr lang="en-US" altLang="en-US" sz="1400" b="0" dirty="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Tenure(years) field is </a:t>
                      </a:r>
                      <a:r>
                        <a:rPr lang="en-US" altLang="en-US" sz="1400" b="0" dirty="0" smtClean="0">
                          <a:solidFill>
                            <a:schemeClr val="tx1"/>
                          </a:solidFill>
                          <a:latin typeface="Times New Roman" pitchFamily="18" charset="0"/>
                          <a:cs typeface="Times New Roman" pitchFamily="18" charset="0"/>
                        </a:rPr>
                        <a:t>entered</a:t>
                      </a:r>
                      <a:endParaRPr lang="en-US" altLang="en-US" sz="1400" b="0" dirty="0">
                        <a:solidFill>
                          <a:schemeClr val="tx1"/>
                        </a:solidFill>
                        <a:latin typeface="Times New Roman" pitchFamily="18" charset="0"/>
                        <a:cs typeface="Times New Roman" pitchFamily="18" charset="0"/>
                      </a:endParaRPr>
                    </a:p>
                  </a:txBody>
                  <a:tcPr marL="68580" marR="68580" marT="0" marB="0"/>
                </a:tc>
                <a:tc>
                  <a:txBody>
                    <a:bodyPr/>
                    <a:lstStyle/>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expected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result.</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endParaRPr lang="en-US" altLang="en-US" sz="1400" b="0" dirty="0">
                        <a:solidFill>
                          <a:schemeClr val="tx1"/>
                        </a:solidFill>
                        <a:latin typeface="Times New Roman" pitchFamily="18" charset="0"/>
                        <a:cs typeface="Times New Roman" pitchFamily="18" charset="0"/>
                      </a:endParaRPr>
                    </a:p>
                  </a:txBody>
                  <a:tcPr marL="68580" marR="68580"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75</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8" name="Rectangle 7"/>
          <p:cNvSpPr/>
          <p:nvPr/>
        </p:nvSpPr>
        <p:spPr>
          <a:xfrm>
            <a:off x="152400" y="152400"/>
            <a:ext cx="8991600" cy="707886"/>
          </a:xfrm>
          <a:prstGeom prst="rect">
            <a:avLst/>
          </a:prstGeom>
        </p:spPr>
        <p:txBody>
          <a:bodyPr wrap="square">
            <a:spAutoFit/>
          </a:bodyPr>
          <a:lstStyle/>
          <a:p>
            <a:pPr algn="ctr"/>
            <a:r>
              <a:rPr lang="en-US" sz="4000" dirty="0" smtClean="0">
                <a:solidFill>
                  <a:srgbClr val="FF0000"/>
                </a:solidFill>
                <a:latin typeface="Verdana" pitchFamily="34" charset="0"/>
                <a:ea typeface="Verdana" pitchFamily="34" charset="0"/>
              </a:rPr>
              <a:t>FOR EMI CALCULATOR:</a:t>
            </a:r>
            <a:endParaRPr lang="en-US" sz="4000"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6" name="Content Placeholder 5"/>
          <p:cNvGraphicFramePr>
            <a:graphicFrameLocks noGrp="1"/>
          </p:cNvGraphicFramePr>
          <p:nvPr>
            <p:ph idx="1"/>
          </p:nvPr>
        </p:nvGraphicFramePr>
        <p:xfrm>
          <a:off x="228600" y="1447800"/>
          <a:ext cx="8686800" cy="3733800"/>
        </p:xfrm>
        <a:graphic>
          <a:graphicData uri="http://schemas.openxmlformats.org/drawingml/2006/table">
            <a:tbl>
              <a:tblPr firstRow="1" bandRow="1">
                <a:tableStyleId>{5C22544A-7EE6-4342-B048-85BDC9FD1C3A}</a:tableStyleId>
              </a:tblPr>
              <a:tblGrid>
                <a:gridCol w="1143000"/>
                <a:gridCol w="1600200"/>
                <a:gridCol w="1676400"/>
                <a:gridCol w="685800"/>
                <a:gridCol w="1371600"/>
                <a:gridCol w="1219200"/>
                <a:gridCol w="990600"/>
              </a:tblGrid>
              <a:tr h="900358">
                <a:tc>
                  <a:txBody>
                    <a:bodyPr/>
                    <a:lstStyle/>
                    <a:p>
                      <a:r>
                        <a:rPr lang="en-US" sz="1400" dirty="0" smtClean="0">
                          <a:latin typeface="Verdana" pitchFamily="34" charset="0"/>
                          <a:ea typeface="Verdana" pitchFamily="34" charset="0"/>
                        </a:rPr>
                        <a:t>TEST</a:t>
                      </a:r>
                      <a:r>
                        <a:rPr lang="en-US" sz="1400" baseline="0" dirty="0" smtClean="0">
                          <a:latin typeface="Verdana" pitchFamily="34" charset="0"/>
                          <a:ea typeface="Verdana" pitchFamily="34" charset="0"/>
                        </a:rPr>
                        <a:t> CASE#</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DESRIPTION</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PRECAUTIONS</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STEP#</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TEST</a:t>
                      </a:r>
                      <a:r>
                        <a:rPr lang="en-US" sz="1400" baseline="0" dirty="0" smtClean="0">
                          <a:latin typeface="Verdana" pitchFamily="34" charset="0"/>
                          <a:ea typeface="Verdana" pitchFamily="34" charset="0"/>
                        </a:rPr>
                        <a:t> </a:t>
                      </a:r>
                      <a:r>
                        <a:rPr lang="en-US" sz="1400" b="1" baseline="0" dirty="0" smtClean="0">
                          <a:latin typeface="Verdana" pitchFamily="34" charset="0"/>
                          <a:ea typeface="Verdana" pitchFamily="34" charset="0"/>
                        </a:rPr>
                        <a:t>SCENARIOS</a:t>
                      </a:r>
                      <a:endParaRPr lang="en-US" sz="1400" b="1"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EXPECTED RESULT</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ACTUAL</a:t>
                      </a:r>
                      <a:r>
                        <a:rPr lang="en-US" sz="1400" baseline="0" dirty="0" smtClean="0">
                          <a:latin typeface="Verdana" pitchFamily="34" charset="0"/>
                          <a:ea typeface="Verdana" pitchFamily="34" charset="0"/>
                        </a:rPr>
                        <a:t> RESULT</a:t>
                      </a:r>
                      <a:endParaRPr lang="en-US" sz="1400" dirty="0">
                        <a:latin typeface="Verdana" pitchFamily="34" charset="0"/>
                        <a:ea typeface="Verdana" pitchFamily="34" charset="0"/>
                      </a:endParaRPr>
                    </a:p>
                  </a:txBody>
                  <a:tcPr/>
                </a:tc>
              </a:tr>
              <a:tr h="2833442">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TC3.2-003.2</a:t>
                      </a:r>
                    </a:p>
                  </a:txBody>
                  <a:tcPr marL="58333" marR="58333" marT="0" marB="0">
                    <a:solidFill>
                      <a:schemeClr val="accent1"/>
                    </a:solidFill>
                  </a:tcPr>
                </a:tc>
                <a:tc>
                  <a:txBody>
                    <a:bodyPr/>
                    <a:lstStyle/>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Reset</a:t>
                      </a:r>
                    </a:p>
                    <a:p>
                      <a:pPr lvl="0" algn="l" eaLnBrk="1" latinLnBrk="1" hangingPunct="1">
                        <a:lnSpc>
                          <a:spcPct val="115000"/>
                        </a:lnSpc>
                      </a:pPr>
                      <a:endParaRPr lang="en-US" altLang="en-US" sz="1400" b="0" dirty="0">
                        <a:solidFill>
                          <a:schemeClr val="tx1"/>
                        </a:solidFill>
                        <a:latin typeface="Times New Roman" pitchFamily="18" charset="0"/>
                        <a:cs typeface="Times New Roman" pitchFamily="18" charset="0"/>
                      </a:endParaRPr>
                    </a:p>
                    <a:p>
                      <a:pPr lvl="0" algn="l" eaLnBrk="1" latinLnBrk="1" hangingPunct="1">
                        <a:lnSpc>
                          <a:spcPct val="115000"/>
                        </a:lnSpc>
                      </a:pP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calculate</a:t>
                      </a:r>
                      <a:endParaRPr lang="en-US" altLang="en-US" sz="1400" b="0" dirty="0">
                        <a:solidFill>
                          <a:schemeClr val="tx1"/>
                        </a:solidFill>
                        <a:latin typeface="Times New Roman" pitchFamily="18" charset="0"/>
                        <a:cs typeface="Times New Roman" pitchFamily="18" charset="0"/>
                      </a:endParaRPr>
                    </a:p>
                  </a:txBody>
                  <a:tcPr marL="58333" marR="58333" marT="0" marB="0"/>
                </a:tc>
                <a:tc>
                  <a:txBody>
                    <a:bodyPr/>
                    <a:lstStyle/>
                    <a:p>
                      <a:pPr lvl="0" algn="l" eaLnBrk="1" latinLnBrk="1" hangingPunct="1"/>
                      <a:r>
                        <a:rPr lang="en-US" altLang="en-US" sz="1400" b="0" dirty="0">
                          <a:solidFill>
                            <a:schemeClr val="tx1"/>
                          </a:solidFill>
                          <a:latin typeface="Times New Roman" pitchFamily="18" charset="0"/>
                          <a:cs typeface="Times New Roman" pitchFamily="18" charset="0"/>
                        </a:rPr>
                        <a:t>App is installed,</a:t>
                      </a:r>
                    </a:p>
                    <a:p>
                      <a:pPr lvl="0" algn="l" eaLnBrk="1" latinLnBrk="1" hangingPunct="1"/>
                      <a:r>
                        <a:rPr lang="en-US" altLang="en-US" sz="1400" b="0" dirty="0">
                          <a:solidFill>
                            <a:schemeClr val="tx1"/>
                          </a:solidFill>
                          <a:latin typeface="Times New Roman" pitchFamily="18" charset="0"/>
                          <a:cs typeface="Times New Roman" pitchFamily="18" charset="0"/>
                        </a:rPr>
                        <a:t>Emi calculator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r>
                        <a:rPr lang="en-US" altLang="en-US" sz="1400" b="0" dirty="0" smtClean="0">
                          <a:solidFill>
                            <a:schemeClr val="tx1"/>
                          </a:solidFill>
                          <a:latin typeface="Times New Roman" pitchFamily="18" charset="0"/>
                          <a:cs typeface="Times New Roman" pitchFamily="18" charset="0"/>
                        </a:rPr>
                        <a:t>module </a:t>
                      </a:r>
                      <a:r>
                        <a:rPr lang="en-US" altLang="en-US" sz="1400" b="0" dirty="0">
                          <a:solidFill>
                            <a:schemeClr val="tx1"/>
                          </a:solidFill>
                          <a:latin typeface="Times New Roman" pitchFamily="18" charset="0"/>
                          <a:cs typeface="Times New Roman" pitchFamily="18" charset="0"/>
                        </a:rPr>
                        <a:t>is clicked.</a:t>
                      </a:r>
                    </a:p>
                  </a:txBody>
                  <a:tcPr marL="58333" marR="58333" marT="0" marB="0"/>
                </a:tc>
                <a:tc>
                  <a:txBody>
                    <a:bodyPr/>
                    <a:lstStyle/>
                    <a:p>
                      <a:pPr lvl="0" algn="l" eaLnBrk="1" latinLnBrk="1" hangingPunct="1"/>
                      <a:r>
                        <a:rPr lang="en-US" altLang="en-US" sz="1400" b="0" dirty="0">
                          <a:solidFill>
                            <a:schemeClr val="tx1"/>
                          </a:solidFill>
                          <a:latin typeface="Times New Roman" pitchFamily="18" charset="0"/>
                          <a:cs typeface="Times New Roman" pitchFamily="18" charset="0"/>
                        </a:rPr>
                        <a:t>5</a:t>
                      </a:r>
                    </a:p>
                  </a:txBody>
                  <a:tcPr marL="58333" marR="58333" marT="0" marB="0"/>
                </a:tc>
                <a:tc>
                  <a:txBody>
                    <a:bodyPr/>
                    <a:lstStyle/>
                    <a:p>
                      <a:pPr lvl="0" algn="l" eaLnBrk="1" latinLnBrk="1" hangingPunct="1"/>
                      <a:r>
                        <a:rPr lang="en-US" altLang="en-US" sz="1400" b="0" dirty="0">
                          <a:solidFill>
                            <a:schemeClr val="tx1"/>
                          </a:solidFill>
                          <a:latin typeface="Times New Roman" pitchFamily="18" charset="0"/>
                          <a:cs typeface="Times New Roman" pitchFamily="18" charset="0"/>
                        </a:rPr>
                        <a:t>Reset button is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r>
                        <a:rPr lang="en-US" altLang="en-US" sz="1400" b="0" dirty="0" smtClean="0">
                          <a:solidFill>
                            <a:schemeClr val="tx1"/>
                          </a:solidFill>
                          <a:latin typeface="Times New Roman" pitchFamily="18" charset="0"/>
                          <a:cs typeface="Times New Roman" pitchFamily="18" charset="0"/>
                        </a:rPr>
                        <a:t>displayed</a:t>
                      </a:r>
                      <a:r>
                        <a:rPr lang="en-US" altLang="en-US" sz="1400" b="0" dirty="0">
                          <a:solidFill>
                            <a:schemeClr val="tx1"/>
                          </a:solidFill>
                          <a:latin typeface="Times New Roman" pitchFamily="18" charset="0"/>
                          <a:cs typeface="Times New Roman" pitchFamily="18" charset="0"/>
                        </a:rPr>
                        <a:t>.</a:t>
                      </a:r>
                    </a:p>
                    <a:p>
                      <a:pPr lvl="0" algn="l" eaLnBrk="1" latinLnBrk="1" hangingPunct="1"/>
                      <a:endParaRPr lang="en-US" altLang="en-US" sz="1400" b="0" dirty="0" smtClean="0">
                        <a:solidFill>
                          <a:schemeClr val="tx1"/>
                        </a:solidFill>
                        <a:latin typeface="Times New Roman" pitchFamily="18" charset="0"/>
                        <a:cs typeface="Times New Roman" pitchFamily="18" charset="0"/>
                      </a:endParaRPr>
                    </a:p>
                    <a:p>
                      <a:pPr lvl="0" algn="l" eaLnBrk="1" latinLnBrk="1" hangingPunct="1"/>
                      <a:endParaRPr lang="en-US" altLang="en-US" sz="1400" b="0" dirty="0" smtClean="0">
                        <a:solidFill>
                          <a:schemeClr val="tx1"/>
                        </a:solidFill>
                        <a:latin typeface="Times New Roman" pitchFamily="18" charset="0"/>
                        <a:cs typeface="Times New Roman" pitchFamily="18" charset="0"/>
                      </a:endParaRPr>
                    </a:p>
                    <a:p>
                      <a:pPr lvl="0" algn="l" eaLnBrk="1" latinLnBrk="1" hangingPunct="1"/>
                      <a:endParaRPr lang="en-US" altLang="en-US" sz="1400" b="0" dirty="0" smtClean="0">
                        <a:solidFill>
                          <a:schemeClr val="tx1"/>
                        </a:solidFill>
                        <a:latin typeface="Times New Roman" pitchFamily="18" charset="0"/>
                        <a:cs typeface="Times New Roman" pitchFamily="18" charset="0"/>
                      </a:endParaRPr>
                    </a:p>
                    <a:p>
                      <a:pPr lvl="0" algn="l" eaLnBrk="1" latinLnBrk="1" hangingPunct="1"/>
                      <a:endParaRPr lang="en-US" altLang="en-US" sz="1400" b="0" dirty="0" smtClean="0">
                        <a:solidFill>
                          <a:schemeClr val="tx1"/>
                        </a:solidFill>
                        <a:latin typeface="Times New Roman" pitchFamily="18" charset="0"/>
                        <a:cs typeface="Times New Roman" pitchFamily="18" charset="0"/>
                      </a:endParaRPr>
                    </a:p>
                    <a:p>
                      <a:pPr lvl="0" algn="l" eaLnBrk="1" latinLnBrk="1" hangingPunct="1"/>
                      <a:endParaRPr lang="en-US" altLang="en-US" sz="1400" b="0" dirty="0" smtClean="0">
                        <a:solidFill>
                          <a:schemeClr val="tx1"/>
                        </a:solidFill>
                        <a:latin typeface="Times New Roman" pitchFamily="18" charset="0"/>
                        <a:cs typeface="Times New Roman" pitchFamily="18" charset="0"/>
                      </a:endParaRPr>
                    </a:p>
                    <a:p>
                      <a:pPr lvl="0" algn="l" eaLnBrk="1" latinLnBrk="1" hangingPunct="1"/>
                      <a:r>
                        <a:rPr lang="en-US" altLang="en-US" sz="1400" b="0" dirty="0" smtClean="0">
                          <a:solidFill>
                            <a:schemeClr val="tx1"/>
                          </a:solidFill>
                          <a:latin typeface="Times New Roman" pitchFamily="18" charset="0"/>
                          <a:cs typeface="Times New Roman" pitchFamily="18" charset="0"/>
                        </a:rPr>
                        <a:t>Calculate button is displayed.</a:t>
                      </a:r>
                      <a:endParaRPr lang="en-US" altLang="en-US" sz="1400" b="0" dirty="0">
                        <a:solidFill>
                          <a:schemeClr val="tx1"/>
                        </a:solidFill>
                        <a:latin typeface="Times New Roman" pitchFamily="18" charset="0"/>
                        <a:cs typeface="Times New Roman" pitchFamily="18" charset="0"/>
                      </a:endParaRPr>
                    </a:p>
                  </a:txBody>
                  <a:tcPr marL="58333" marR="58333"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The reset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button </a:t>
                      </a:r>
                      <a:r>
                        <a:rPr lang="en-US" altLang="en-US" sz="1400" b="0" dirty="0">
                          <a:solidFill>
                            <a:schemeClr val="tx1"/>
                          </a:solidFill>
                          <a:latin typeface="Times New Roman" pitchFamily="18" charset="0"/>
                          <a:cs typeface="Times New Roman" pitchFamily="18" charset="0"/>
                        </a:rPr>
                        <a:t>when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clicked </a:t>
                      </a: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refreshes </a:t>
                      </a:r>
                      <a:r>
                        <a:rPr lang="en-US" altLang="en-US" sz="1400" b="0" dirty="0">
                          <a:solidFill>
                            <a:schemeClr val="tx1"/>
                          </a:solidFill>
                          <a:latin typeface="Times New Roman" pitchFamily="18" charset="0"/>
                          <a:cs typeface="Times New Roman" pitchFamily="18" charset="0"/>
                        </a:rPr>
                        <a:t>all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the </a:t>
                      </a:r>
                      <a:r>
                        <a:rPr lang="en-US" altLang="en-US" sz="1400" b="0" dirty="0">
                          <a:solidFill>
                            <a:schemeClr val="tx1"/>
                          </a:solidFill>
                          <a:latin typeface="Times New Roman" pitchFamily="18" charset="0"/>
                          <a:cs typeface="Times New Roman" pitchFamily="18" charset="0"/>
                        </a:rPr>
                        <a:t>details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filled</a:t>
                      </a:r>
                      <a:r>
                        <a:rPr lang="en-US" altLang="en-US" sz="1400" b="0" dirty="0">
                          <a:solidFill>
                            <a:schemeClr val="tx1"/>
                          </a:solidFill>
                          <a:latin typeface="Times New Roman" pitchFamily="18" charset="0"/>
                          <a:cs typeface="Times New Roman" pitchFamily="18" charset="0"/>
                        </a:rPr>
                        <a:t>.</a:t>
                      </a:r>
                    </a:p>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The calculate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button </a:t>
                      </a:r>
                      <a:r>
                        <a:rPr lang="en-US" altLang="en-US" sz="1400" b="0" dirty="0">
                          <a:solidFill>
                            <a:schemeClr val="tx1"/>
                          </a:solidFill>
                          <a:latin typeface="Times New Roman" pitchFamily="18" charset="0"/>
                          <a:cs typeface="Times New Roman" pitchFamily="18" charset="0"/>
                        </a:rPr>
                        <a:t>when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filled </a:t>
                      </a:r>
                      <a:r>
                        <a:rPr lang="en-US" altLang="en-US" sz="1400" b="0" dirty="0">
                          <a:solidFill>
                            <a:schemeClr val="tx1"/>
                          </a:solidFill>
                          <a:latin typeface="Times New Roman" pitchFamily="18" charset="0"/>
                          <a:cs typeface="Times New Roman" pitchFamily="18" charset="0"/>
                        </a:rPr>
                        <a:t>computes the </a:t>
                      </a:r>
                      <a:r>
                        <a:rPr lang="en-US" altLang="en-US" sz="1400" b="0" dirty="0" smtClean="0">
                          <a:solidFill>
                            <a:schemeClr val="tx1"/>
                          </a:solidFill>
                          <a:latin typeface="Times New Roman" pitchFamily="18" charset="0"/>
                          <a:cs typeface="Times New Roman" pitchFamily="18" charset="0"/>
                        </a:rPr>
                        <a:t>EMI </a:t>
                      </a:r>
                      <a:r>
                        <a:rPr lang="en-US" altLang="en-US" sz="1400" b="0" dirty="0">
                          <a:solidFill>
                            <a:schemeClr val="tx1"/>
                          </a:solidFill>
                          <a:latin typeface="Times New Roman" pitchFamily="18" charset="0"/>
                          <a:cs typeface="Times New Roman" pitchFamily="18" charset="0"/>
                        </a:rPr>
                        <a:t>result.</a:t>
                      </a:r>
                    </a:p>
                  </a:txBody>
                  <a:tcPr marL="58333" marR="58333" marT="0" marB="0"/>
                </a:tc>
                <a:tc>
                  <a:txBody>
                    <a:bodyPr/>
                    <a:lstStyle/>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expected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result.</a:t>
                      </a:r>
                      <a:endParaRPr lang="en-US" altLang="en-US" sz="1400" b="0" dirty="0" smtClean="0">
                        <a:solidFill>
                          <a:schemeClr val="tx1"/>
                        </a:solidFill>
                        <a:latin typeface="Times New Roman" pitchFamily="18" charset="0"/>
                        <a:cs typeface="Times New Roman" pitchFamily="18" charset="0"/>
                      </a:endParaRPr>
                    </a:p>
                    <a:p>
                      <a:pPr lvl="0" algn="r" eaLnBrk="1" latinLnBrk="1" hangingPunct="1">
                        <a:lnSpc>
                          <a:spcPct val="115000"/>
                        </a:lnSpc>
                      </a:pPr>
                      <a:endParaRPr lang="en-US" altLang="en-US" sz="1400" b="1" dirty="0">
                        <a:solidFill>
                          <a:schemeClr val="tx1"/>
                        </a:solidFill>
                        <a:latin typeface="Times New Roman" pitchFamily="18" charset="0"/>
                        <a:cs typeface="Times New Roman" pitchFamily="18" charset="0"/>
                      </a:endParaRPr>
                    </a:p>
                  </a:txBody>
                  <a:tcPr marL="58333" marR="58333"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76</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6" name="Content Placeholder 5"/>
          <p:cNvGraphicFramePr>
            <a:graphicFrameLocks noGrp="1"/>
          </p:cNvGraphicFramePr>
          <p:nvPr>
            <p:ph idx="1"/>
          </p:nvPr>
        </p:nvGraphicFramePr>
        <p:xfrm>
          <a:off x="304800" y="838200"/>
          <a:ext cx="8534400" cy="4876800"/>
        </p:xfrm>
        <a:graphic>
          <a:graphicData uri="http://schemas.openxmlformats.org/drawingml/2006/table">
            <a:tbl>
              <a:tblPr firstRow="1" bandRow="1">
                <a:tableStyleId>{5C22544A-7EE6-4342-B048-85BDC9FD1C3A}</a:tableStyleId>
              </a:tblPr>
              <a:tblGrid>
                <a:gridCol w="914400"/>
                <a:gridCol w="1524000"/>
                <a:gridCol w="1676400"/>
                <a:gridCol w="685800"/>
                <a:gridCol w="1447800"/>
                <a:gridCol w="1295400"/>
                <a:gridCol w="990600"/>
              </a:tblGrid>
              <a:tr h="846666">
                <a:tc>
                  <a:txBody>
                    <a:bodyPr/>
                    <a:lstStyle/>
                    <a:p>
                      <a:r>
                        <a:rPr lang="en-US" sz="1400" dirty="0" smtClean="0">
                          <a:latin typeface="Verdana" pitchFamily="34" charset="0"/>
                          <a:ea typeface="Verdana" pitchFamily="34" charset="0"/>
                        </a:rPr>
                        <a:t>TEST</a:t>
                      </a:r>
                      <a:r>
                        <a:rPr lang="en-US" sz="1400" baseline="0" dirty="0" smtClean="0">
                          <a:latin typeface="Verdana" pitchFamily="34" charset="0"/>
                          <a:ea typeface="Verdana" pitchFamily="34" charset="0"/>
                        </a:rPr>
                        <a:t> CASE#</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DESRIPTION</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PRECAUTIONS</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STEP#</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TEST</a:t>
                      </a:r>
                      <a:r>
                        <a:rPr lang="en-US" sz="1400" baseline="0" dirty="0" smtClean="0">
                          <a:latin typeface="Verdana" pitchFamily="34" charset="0"/>
                          <a:ea typeface="Verdana" pitchFamily="34" charset="0"/>
                        </a:rPr>
                        <a:t> </a:t>
                      </a:r>
                      <a:r>
                        <a:rPr lang="en-US" sz="1400" b="1" baseline="0" dirty="0" smtClean="0">
                          <a:latin typeface="Verdana" pitchFamily="34" charset="0"/>
                          <a:ea typeface="Verdana" pitchFamily="34" charset="0"/>
                        </a:rPr>
                        <a:t>SCENARIOS</a:t>
                      </a:r>
                      <a:endParaRPr lang="en-US" sz="1400" b="1"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EXPECTED RESULT</a:t>
                      </a:r>
                      <a:endParaRPr lang="en-US" sz="1400" dirty="0">
                        <a:latin typeface="Verdana" pitchFamily="34" charset="0"/>
                        <a:ea typeface="Verdana" pitchFamily="34" charset="0"/>
                      </a:endParaRPr>
                    </a:p>
                  </a:txBody>
                  <a:tcPr/>
                </a:tc>
                <a:tc>
                  <a:txBody>
                    <a:bodyPr/>
                    <a:lstStyle/>
                    <a:p>
                      <a:r>
                        <a:rPr lang="en-US" sz="1400" dirty="0" smtClean="0">
                          <a:latin typeface="Verdana" pitchFamily="34" charset="0"/>
                          <a:ea typeface="Verdana" pitchFamily="34" charset="0"/>
                        </a:rPr>
                        <a:t>ACTUAL</a:t>
                      </a:r>
                      <a:r>
                        <a:rPr lang="en-US" sz="1400" baseline="0" dirty="0" smtClean="0">
                          <a:latin typeface="Verdana" pitchFamily="34" charset="0"/>
                          <a:ea typeface="Verdana" pitchFamily="34" charset="0"/>
                        </a:rPr>
                        <a:t> RESULT</a:t>
                      </a:r>
                      <a:endParaRPr lang="en-US" sz="1400" dirty="0">
                        <a:latin typeface="Verdana" pitchFamily="34" charset="0"/>
                        <a:ea typeface="Verdana" pitchFamily="34" charset="0"/>
                      </a:endParaRPr>
                    </a:p>
                  </a:txBody>
                  <a:tcPr/>
                </a:tc>
              </a:tr>
              <a:tr h="4030134">
                <a:tc>
                  <a:txBody>
                    <a:bodyPr/>
                    <a:lstStyle/>
                    <a:p>
                      <a:pPr marL="0" marR="0" algn="r">
                        <a:spcBef>
                          <a:spcPts val="0"/>
                        </a:spcBef>
                        <a:spcAft>
                          <a:spcPts val="0"/>
                        </a:spcAft>
                      </a:pPr>
                      <a:r>
                        <a:rPr lang="en-US" sz="1400" b="1" i="0" kern="1200" dirty="0" smtClean="0">
                          <a:solidFill>
                            <a:schemeClr val="bg1"/>
                          </a:solidFill>
                          <a:latin typeface="Times New Roman" pitchFamily="18" charset="0"/>
                          <a:ea typeface="Times New Roman"/>
                          <a:cs typeface="Times New Roman" pitchFamily="18" charset="0"/>
                        </a:rPr>
                        <a:t>TC3.3-003.3</a:t>
                      </a:r>
                      <a:endParaRPr lang="en-US" sz="1400" b="1" i="0" dirty="0">
                        <a:solidFill>
                          <a:schemeClr val="bg1"/>
                        </a:solidFill>
                        <a:latin typeface="Times New Roman" pitchFamily="18" charset="0"/>
                        <a:ea typeface="Times New Roman"/>
                        <a:cs typeface="Times New Roman" pitchFamily="18" charset="0"/>
                      </a:endParaRPr>
                    </a:p>
                  </a:txBody>
                  <a:tcPr marL="68580" marR="68580" marT="0" marB="0">
                    <a:solidFill>
                      <a:schemeClr val="accent1"/>
                    </a:solidFill>
                  </a:tcPr>
                </a:tc>
                <a:tc>
                  <a:txBody>
                    <a:bodyPr/>
                    <a:lstStyle/>
                    <a:p>
                      <a:pPr marL="0" marR="0">
                        <a:spcBef>
                          <a:spcPts val="0"/>
                        </a:spcBef>
                        <a:spcAft>
                          <a:spcPts val="0"/>
                        </a:spcAft>
                      </a:pPr>
                      <a:r>
                        <a:rPr lang="en-US" sz="1400" b="0" kern="1200" dirty="0" smtClean="0">
                          <a:solidFill>
                            <a:srgbClr val="000000"/>
                          </a:solidFill>
                          <a:latin typeface="Times New Roman" pitchFamily="18" charset="0"/>
                          <a:ea typeface="Times New Roman"/>
                          <a:cs typeface="Times New Roman" pitchFamily="18" charset="0"/>
                        </a:rPr>
                        <a:t>EMI</a:t>
                      </a: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endParaRPr lang="en-US" sz="1400" b="0" dirty="0">
                        <a:latin typeface="Times New Roman" pitchFamily="18" charset="0"/>
                        <a:ea typeface="Times New Roman"/>
                        <a:cs typeface="Times New Roman" pitchFamily="18" charset="0"/>
                      </a:endParaRPr>
                    </a:p>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Total </a:t>
                      </a:r>
                      <a:r>
                        <a:rPr lang="en-US" sz="1400" b="0" kern="1200" dirty="0" smtClean="0">
                          <a:solidFill>
                            <a:srgbClr val="000000"/>
                          </a:solidFill>
                          <a:latin typeface="Times New Roman" pitchFamily="18" charset="0"/>
                          <a:ea typeface="Times New Roman"/>
                          <a:cs typeface="Times New Roman" pitchFamily="18" charset="0"/>
                        </a:rPr>
                        <a:t>interest</a:t>
                      </a: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endParaRPr lang="en-US" sz="1400" b="0" dirty="0">
                        <a:latin typeface="Times New Roman" pitchFamily="18" charset="0"/>
                        <a:ea typeface="Times New Roman"/>
                        <a:cs typeface="Times New Roman" pitchFamily="18" charset="0"/>
                      </a:endParaRPr>
                    </a:p>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Total payable</a:t>
                      </a:r>
                      <a:endParaRPr lang="en-US" sz="1400" b="0" dirty="0">
                        <a:latin typeface="Times New Roman" pitchFamily="18" charset="0"/>
                        <a:ea typeface="Times New Roman"/>
                        <a:cs typeface="Times New Roman" pitchFamily="18" charset="0"/>
                      </a:endParaRPr>
                    </a:p>
                  </a:txBody>
                  <a:tcPr marL="68580" marR="68580" marT="0" marB="0"/>
                </a:tc>
                <a:tc>
                  <a:txBody>
                    <a:bodyPr/>
                    <a:lstStyle/>
                    <a:p>
                      <a:pPr marL="0" marR="0" latinLnBrk="1">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App is installed,</a:t>
                      </a:r>
                      <a:endParaRPr lang="en-US" sz="1400" b="0" dirty="0">
                        <a:latin typeface="Times New Roman" pitchFamily="18" charset="0"/>
                        <a:ea typeface="Times New Roman"/>
                        <a:cs typeface="Times New Roman" pitchFamily="18" charset="0"/>
                      </a:endParaRPr>
                    </a:p>
                    <a:p>
                      <a:pPr marL="0" marR="0" latinLnBrk="1">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Emi calculator </a:t>
                      </a:r>
                      <a:endParaRPr lang="en-US" sz="1400" b="0" dirty="0">
                        <a:latin typeface="Times New Roman" pitchFamily="18" charset="0"/>
                        <a:ea typeface="Times New Roman"/>
                        <a:cs typeface="Times New Roman" pitchFamily="18" charset="0"/>
                      </a:endParaRPr>
                    </a:p>
                    <a:p>
                      <a:pPr marL="0" marR="0" latinLnBrk="1">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module is clicked.</a:t>
                      </a:r>
                      <a:endParaRPr lang="en-US" sz="14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6</a:t>
                      </a:r>
                      <a:endParaRPr lang="en-US" sz="14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The EMI has the default value as 0.00 displayed</a:t>
                      </a:r>
                      <a:r>
                        <a:rPr lang="en-US" sz="1400" b="0" kern="1200" dirty="0" smtClean="0">
                          <a:solidFill>
                            <a:srgbClr val="000000"/>
                          </a:solidFill>
                          <a:latin typeface="Times New Roman" pitchFamily="18" charset="0"/>
                          <a:ea typeface="Times New Roman"/>
                          <a:cs typeface="Times New Roman" pitchFamily="18" charset="0"/>
                        </a:rPr>
                        <a:t>.</a:t>
                      </a:r>
                    </a:p>
                    <a:p>
                      <a:pPr marL="0" marR="0">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endParaRPr lang="en-US" sz="1400" b="0" dirty="0">
                        <a:latin typeface="Times New Roman" pitchFamily="18" charset="0"/>
                        <a:ea typeface="Times New Roman"/>
                        <a:cs typeface="Times New Roman" pitchFamily="18" charset="0"/>
                      </a:endParaRPr>
                    </a:p>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The Total interest has the default value as 0.00 displayed</a:t>
                      </a:r>
                      <a:r>
                        <a:rPr lang="en-US" sz="1400" b="0" kern="1200" dirty="0" smtClean="0">
                          <a:solidFill>
                            <a:srgbClr val="000000"/>
                          </a:solidFill>
                          <a:latin typeface="Times New Roman" pitchFamily="18" charset="0"/>
                          <a:ea typeface="Times New Roman"/>
                          <a:cs typeface="Times New Roman" pitchFamily="18" charset="0"/>
                        </a:rPr>
                        <a:t>.</a:t>
                      </a:r>
                    </a:p>
                    <a:p>
                      <a:pPr marL="0" marR="0">
                        <a:spcBef>
                          <a:spcPts val="0"/>
                        </a:spcBef>
                        <a:spcAft>
                          <a:spcPts val="0"/>
                        </a:spcAft>
                      </a:pPr>
                      <a:endParaRPr lang="en-US" sz="1400" b="0" dirty="0">
                        <a:latin typeface="Times New Roman" pitchFamily="18" charset="0"/>
                        <a:ea typeface="Times New Roman"/>
                        <a:cs typeface="Times New Roman" pitchFamily="18" charset="0"/>
                      </a:endParaRPr>
                    </a:p>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The Total payable  has the default value as 0.00 displayed.</a:t>
                      </a:r>
                      <a:endParaRPr lang="en-US" sz="14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The EMI(i.e. equated monthly installment) is displayed as per the details entered.</a:t>
                      </a:r>
                      <a:endParaRPr lang="en-US" sz="1400" b="0" dirty="0">
                        <a:latin typeface="Times New Roman" pitchFamily="18" charset="0"/>
                        <a:ea typeface="Times New Roman"/>
                        <a:cs typeface="Times New Roman" pitchFamily="18" charset="0"/>
                      </a:endParaRPr>
                    </a:p>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The total interest is displayed as per the details entered.</a:t>
                      </a:r>
                      <a:endParaRPr lang="en-US" sz="1400" b="0" dirty="0">
                        <a:latin typeface="Times New Roman" pitchFamily="18" charset="0"/>
                        <a:ea typeface="Times New Roman"/>
                        <a:cs typeface="Times New Roman" pitchFamily="18" charset="0"/>
                      </a:endParaRPr>
                    </a:p>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The total interest is displayed as per the details entered. </a:t>
                      </a:r>
                      <a:endParaRPr lang="en-US" sz="14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Same as expected result. </a:t>
                      </a:r>
                      <a:endParaRPr lang="en-US" sz="1400" b="0" dirty="0">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r>
                        <a:rPr lang="en-US" sz="1400" b="0" kern="1200" dirty="0" smtClean="0">
                          <a:solidFill>
                            <a:srgbClr val="000000"/>
                          </a:solidFill>
                          <a:latin typeface="Times New Roman" pitchFamily="18" charset="0"/>
                          <a:ea typeface="Times New Roman"/>
                          <a:cs typeface="Times New Roman" pitchFamily="18" charset="0"/>
                        </a:rPr>
                        <a:t>Same </a:t>
                      </a:r>
                      <a:r>
                        <a:rPr lang="en-US" sz="1400" b="0" kern="1200" dirty="0">
                          <a:solidFill>
                            <a:srgbClr val="000000"/>
                          </a:solidFill>
                          <a:latin typeface="Times New Roman" pitchFamily="18" charset="0"/>
                          <a:ea typeface="Times New Roman"/>
                          <a:cs typeface="Times New Roman" pitchFamily="18" charset="0"/>
                        </a:rPr>
                        <a:t>as expected result</a:t>
                      </a:r>
                      <a:r>
                        <a:rPr lang="en-US" sz="1400" b="0" kern="1200" dirty="0" smtClean="0">
                          <a:solidFill>
                            <a:srgbClr val="000000"/>
                          </a:solidFill>
                          <a:latin typeface="Times New Roman" pitchFamily="18" charset="0"/>
                          <a:ea typeface="Times New Roman"/>
                          <a:cs typeface="Times New Roman" pitchFamily="18" charset="0"/>
                        </a:rPr>
                        <a:t>.</a:t>
                      </a: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dirty="0">
                        <a:latin typeface="Times New Roman" pitchFamily="18" charset="0"/>
                        <a:ea typeface="Times New Roman"/>
                        <a:cs typeface="Times New Roman" pitchFamily="18" charset="0"/>
                      </a:endParaRPr>
                    </a:p>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Same as expected result. </a:t>
                      </a:r>
                      <a:endParaRPr lang="en-US" sz="1400" b="0" dirty="0">
                        <a:latin typeface="Times New Roman" pitchFamily="18" charset="0"/>
                        <a:ea typeface="Times New Roman"/>
                        <a:cs typeface="Times New Roman" pitchFamily="18" charset="0"/>
                      </a:endParaRPr>
                    </a:p>
                  </a:txBody>
                  <a:tcPr marL="68580" marR="68580"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77</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6" name="Title 1049115"/>
          <p:cNvSpPr>
            <a:spLocks noGrp="1"/>
          </p:cNvSpPr>
          <p:nvPr>
            <p:ph type="title"/>
          </p:nvPr>
        </p:nvSpPr>
        <p:spPr>
          <a:xfrm>
            <a:off x="619125" y="152400"/>
            <a:ext cx="7886700" cy="990600"/>
          </a:xfrm>
          <a:prstGeom prst="rect">
            <a:avLst/>
          </a:prstGeom>
          <a:noFill/>
          <a:ln>
            <a:noFill/>
          </a:ln>
        </p:spPr>
        <p:txBody>
          <a:bodyPr vert="horz" lIns="91440" tIns="45720" rIns="91440" bIns="45720" anchor="ctr"/>
          <a:lstStyle>
            <a:lvl1pPr marL="0" indent="0" algn="ctr" rtl="0" fontAlgn="base" latinLnBrk="1">
              <a:lnSpc>
                <a:spcPct val="100000"/>
              </a:lnSpc>
              <a:spcBef>
                <a:spcPct val="0"/>
              </a:spcBef>
              <a:spcAft>
                <a:spcPct val="0"/>
              </a:spcAft>
              <a:buFontTx/>
              <a:buNone/>
              <a:defRPr sz="4400" b="0" i="0" u="none" baseline="0">
                <a:solidFill>
                  <a:schemeClr val="dk1"/>
                </a:solidFill>
                <a:latin typeface="Calibri" pitchFamily="34" charset="0"/>
                <a:sym typeface="Calibri" pitchFamily="34" charset="0"/>
              </a:defRPr>
            </a:lvl1pPr>
          </a:lstStyle>
          <a:p>
            <a:pPr lvl="0" eaLnBrk="1" latinLnBrk="1" hangingPunct="1"/>
            <a:r>
              <a:rPr lang="en-US" altLang="en-US" sz="4000" dirty="0" smtClean="0">
                <a:solidFill>
                  <a:srgbClr val="FF0000"/>
                </a:solidFill>
                <a:latin typeface="Verdana" pitchFamily="34" charset="0"/>
                <a:ea typeface="Verdana" pitchFamily="34" charset="0"/>
              </a:rPr>
              <a:t>FOR LOAN COMAPARE:</a:t>
            </a:r>
            <a:endParaRPr lang="en-US" altLang="en-US" sz="4000" dirty="0">
              <a:solidFill>
                <a:srgbClr val="FF0000"/>
              </a:solidFill>
              <a:latin typeface="Verdana" pitchFamily="34" charset="0"/>
              <a:ea typeface="Verdana" pitchFamily="34" charset="0"/>
            </a:endParaRPr>
          </a:p>
        </p:txBody>
      </p:sp>
      <p:sp>
        <p:nvSpPr>
          <p:cNvPr id="1049117" name="TextBox 1049116"/>
          <p:cNvSpPr txBox="1"/>
          <p:nvPr/>
        </p:nvSpPr>
        <p:spPr>
          <a:xfrm>
            <a:off x="2971800" y="6019800"/>
            <a:ext cx="3086100" cy="1271587"/>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9118" name="TextBox 1049117"/>
          <p:cNvSpPr txBox="1"/>
          <p:nvPr/>
        </p:nvSpPr>
        <p:spPr>
          <a:xfrm>
            <a:off x="6553200" y="6043613"/>
            <a:ext cx="2057400" cy="1271587"/>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78</a:t>
            </a:fld>
            <a:endParaRPr lang="en-US" altLang="en-US" sz="1200">
              <a:solidFill>
                <a:srgbClr val="898989"/>
              </a:solidFill>
            </a:endParaRPr>
          </a:p>
        </p:txBody>
      </p:sp>
      <p:graphicFrame>
        <p:nvGraphicFramePr>
          <p:cNvPr id="4194314" name="Table 4194313"/>
          <p:cNvGraphicFramePr>
            <a:graphicFrameLocks/>
          </p:cNvGraphicFramePr>
          <p:nvPr/>
        </p:nvGraphicFramePr>
        <p:xfrm>
          <a:off x="304800" y="1371600"/>
          <a:ext cx="8534400" cy="4648201"/>
        </p:xfrm>
        <a:graphic>
          <a:graphicData uri="http://schemas.openxmlformats.org/drawingml/2006/table">
            <a:tbl>
              <a:tblPr/>
              <a:tblGrid>
                <a:gridCol w="914400"/>
                <a:gridCol w="1524000"/>
                <a:gridCol w="1676400"/>
                <a:gridCol w="761999"/>
                <a:gridCol w="1371601"/>
                <a:gridCol w="1295400"/>
                <a:gridCol w="990600"/>
              </a:tblGrid>
              <a:tr h="1158457">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CASE#</a:t>
                      </a:r>
                      <a:endParaRPr lang="en-US" sz="1400" b="1" dirty="0">
                        <a:solidFill>
                          <a:schemeClr val="bg1"/>
                        </a:solidFill>
                        <a:latin typeface="Verdana" pitchFamily="34" charset="0"/>
                        <a:ea typeface="Verdana" pitchFamily="34" charset="0"/>
                      </a:endParaRPr>
                    </a:p>
                  </a:txBody>
                  <a:tcPr>
                    <a:lnL w="12700" cap="flat" cmpd="sng">
                      <a:solidFill>
                        <a:schemeClr val="lt1">
                          <a:alpha val="100000"/>
                        </a:schemeClr>
                      </a:solidFill>
                      <a:prstDash val="solid"/>
                      <a:round/>
                    </a:lnL>
                    <a:lnR w="12700" cap="flat" cmpd="sng" algn="ctr">
                      <a:solidFill>
                        <a:schemeClr val="lt1"/>
                      </a:solidFill>
                      <a:prstDash val="solid"/>
                      <a:round/>
                      <a:headEnd type="none" w="med" len="med"/>
                      <a:tailEnd type="none" w="med" len="med"/>
                    </a:lnR>
                    <a:lnT w="381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r>
                        <a:rPr lang="en-US" sz="1400" b="1" dirty="0" smtClean="0">
                          <a:solidFill>
                            <a:schemeClr val="bg1"/>
                          </a:solidFill>
                          <a:latin typeface="Verdana" pitchFamily="34" charset="0"/>
                          <a:ea typeface="Verdana" pitchFamily="34" charset="0"/>
                        </a:rPr>
                        <a:t>DESRIPTION</a:t>
                      </a:r>
                      <a:endParaRPr lang="en-US" sz="1400" b="1" dirty="0">
                        <a:solidFill>
                          <a:schemeClr val="bg1"/>
                        </a:solidFill>
                        <a:latin typeface="Verdana" pitchFamily="34" charset="0"/>
                        <a:ea typeface="Verdana" pitchFamily="34" charset="0"/>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381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r>
                        <a:rPr lang="en-US" sz="1400" b="1" dirty="0" smtClean="0">
                          <a:solidFill>
                            <a:schemeClr val="bg1"/>
                          </a:solidFill>
                          <a:latin typeface="Verdana" pitchFamily="34" charset="0"/>
                          <a:ea typeface="Verdana" pitchFamily="34" charset="0"/>
                        </a:rPr>
                        <a:t>PRECAUTIONS</a:t>
                      </a:r>
                      <a:endParaRPr lang="en-US" sz="1400" b="1" dirty="0">
                        <a:solidFill>
                          <a:schemeClr val="bg1"/>
                        </a:solidFill>
                        <a:latin typeface="Verdana" pitchFamily="34" charset="0"/>
                        <a:ea typeface="Verdana" pitchFamily="34" charset="0"/>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381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r>
                        <a:rPr lang="en-US" sz="1400" b="1" dirty="0" smtClean="0">
                          <a:solidFill>
                            <a:schemeClr val="bg1"/>
                          </a:solidFill>
                          <a:latin typeface="Verdana" pitchFamily="34" charset="0"/>
                          <a:ea typeface="Verdana" pitchFamily="34" charset="0"/>
                        </a:rPr>
                        <a:t>STEP#</a:t>
                      </a:r>
                      <a:endParaRPr lang="en-US" sz="1400" b="1" dirty="0">
                        <a:solidFill>
                          <a:schemeClr val="bg1"/>
                        </a:solidFill>
                        <a:latin typeface="Verdana" pitchFamily="34" charset="0"/>
                        <a:ea typeface="Verdana" pitchFamily="34" charset="0"/>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381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SCENARIOS</a:t>
                      </a:r>
                      <a:endParaRPr lang="en-US" sz="1400" b="1" dirty="0">
                        <a:solidFill>
                          <a:schemeClr val="bg1"/>
                        </a:solidFill>
                        <a:latin typeface="Verdana" pitchFamily="34" charset="0"/>
                        <a:ea typeface="Verdana" pitchFamily="34" charset="0"/>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381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r>
                        <a:rPr lang="en-US" sz="1400" b="1" dirty="0" smtClean="0">
                          <a:solidFill>
                            <a:schemeClr val="bg1"/>
                          </a:solidFill>
                          <a:latin typeface="Verdana" pitchFamily="34" charset="0"/>
                          <a:ea typeface="Verdana" pitchFamily="34" charset="0"/>
                        </a:rPr>
                        <a:t>EXPECTED RESULT</a:t>
                      </a:r>
                      <a:endParaRPr lang="en-US" sz="1400" b="1" dirty="0">
                        <a:solidFill>
                          <a:schemeClr val="bg1"/>
                        </a:solidFill>
                        <a:latin typeface="Verdana" pitchFamily="34" charset="0"/>
                        <a:ea typeface="Verdana" pitchFamily="34" charset="0"/>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381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r>
                        <a:rPr lang="en-US" sz="1400" b="1" dirty="0" smtClean="0">
                          <a:solidFill>
                            <a:schemeClr val="bg1"/>
                          </a:solidFill>
                          <a:latin typeface="Verdana" pitchFamily="34" charset="0"/>
                          <a:ea typeface="Verdana" pitchFamily="34" charset="0"/>
                        </a:rPr>
                        <a:t>ACTUAL RESULT</a:t>
                      </a:r>
                      <a:endParaRPr lang="en-US" sz="1400" b="1" dirty="0">
                        <a:solidFill>
                          <a:schemeClr val="bg1"/>
                        </a:solidFill>
                        <a:latin typeface="Verdana" pitchFamily="34" charset="0"/>
                        <a:ea typeface="Verdana" pitchFamily="34" charset="0"/>
                      </a:endParaRPr>
                    </a:p>
                  </a:txBody>
                  <a:tcPr>
                    <a:lnL w="12700" cap="flat" cmpd="sng" algn="ctr">
                      <a:solidFill>
                        <a:schemeClr val="lt1"/>
                      </a:solidFill>
                      <a:prstDash val="solid"/>
                      <a:round/>
                      <a:headEnd type="none" w="med" len="med"/>
                      <a:tailEnd type="none" w="med" len="me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lgn="ctr">
                      <a:solidFill>
                        <a:schemeClr val="lt1"/>
                      </a:solidFill>
                      <a:prstDash val="solid"/>
                      <a:round/>
                      <a:headEnd type="none" w="med" len="med"/>
                      <a:tailEnd type="none" w="med" len="med"/>
                    </a:lnB>
                    <a:solidFill>
                      <a:schemeClr val="accent1"/>
                    </a:solidFill>
                  </a:tcPr>
                </a:tc>
              </a:tr>
              <a:tr h="1163248">
                <a:tc>
                  <a:txBody>
                    <a:bodyPr/>
                    <a:lstStyle/>
                    <a:p>
                      <a:pPr lvl="0" algn="r" eaLnBrk="1" latinLnBrk="1" hangingPunct="1">
                        <a:lnSpc>
                          <a:spcPct val="115000"/>
                        </a:lnSpc>
                      </a:pPr>
                      <a:r>
                        <a:rPr lang="en-US" altLang="en-US" sz="1400" b="1" dirty="0" smtClean="0">
                          <a:solidFill>
                            <a:srgbClr val="FFFFFF"/>
                          </a:solidFill>
                          <a:latin typeface="Times New Roman" pitchFamily="18" charset="0"/>
                          <a:ea typeface="Verdana" pitchFamily="34" charset="0"/>
                          <a:cs typeface="Times New Roman" pitchFamily="18" charset="0"/>
                        </a:rPr>
                        <a:t>TC4-004</a:t>
                      </a:r>
                      <a:endParaRPr lang="en-US" altLang="en-US" sz="1400" b="1" dirty="0">
                        <a:solidFill>
                          <a:srgbClr val="FFFFFF"/>
                        </a:solidFill>
                        <a:latin typeface="Times New Roman" pitchFamily="18" charset="0"/>
                        <a:ea typeface="Verdana" pitchFamily="34" charset="0"/>
                        <a:cs typeface="Times New Roman" pitchFamily="18" charset="0"/>
                      </a:endParaRPr>
                    </a:p>
                  </a:txBody>
                  <a:tcPr marL="58333" marR="58333" marT="0" marB="0">
                    <a:lnL w="12700" cap="flat" cmpd="sng">
                      <a:solidFill>
                        <a:schemeClr val="lt1">
                          <a:alpha val="100000"/>
                        </a:schemeClr>
                      </a:solidFill>
                      <a:prstDash val="solid"/>
                      <a:round/>
                    </a:lnL>
                    <a:lnR w="12700" cap="flat" cmpd="sng" algn="ctr">
                      <a:solidFill>
                        <a:schemeClr val="lt1"/>
                      </a:solidFill>
                      <a:prstDash val="solid"/>
                      <a:round/>
                      <a:headEnd type="none" w="med" len="med"/>
                      <a:tailEnd type="none" w="med" len="med"/>
                    </a:lnR>
                    <a:lnT w="12700" cap="flat" cmpd="sng" algn="ctr">
                      <a:solidFill>
                        <a:schemeClr val="lt1"/>
                      </a:solidFill>
                      <a:prstDash val="solid"/>
                      <a:round/>
                      <a:headEnd type="none" w="med" len="med"/>
                      <a:tailEnd type="none" w="med" len="me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Loan compare</a:t>
                      </a:r>
                    </a:p>
                  </a:txBody>
                  <a:tcPr marL="58333" marR="58333" marT="0" marB="0">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lgn="ctr">
                      <a:solidFill>
                        <a:schemeClr val="lt1"/>
                      </a:solidFill>
                      <a:prstDash val="solid"/>
                      <a:round/>
                      <a:headEnd type="none" w="med" len="med"/>
                      <a:tailEnd type="none" w="med" len="me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App is installed</a:t>
                      </a:r>
                    </a:p>
                  </a:txBody>
                  <a:tcPr marL="58333" marR="58333" marT="0" marB="0">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lgn="ctr">
                      <a:solidFill>
                        <a:schemeClr val="lt1"/>
                      </a:solidFill>
                      <a:prstDash val="solid"/>
                      <a:round/>
                      <a:headEnd type="none" w="med" len="med"/>
                      <a:tailEnd type="none" w="med" len="me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a:solidFill>
                            <a:srgbClr val="000000"/>
                          </a:solidFill>
                          <a:latin typeface="Times New Roman" pitchFamily="18" charset="0"/>
                          <a:ea typeface="Verdana" pitchFamily="34" charset="0"/>
                          <a:cs typeface="Times New Roman" pitchFamily="18" charset="0"/>
                        </a:rPr>
                        <a:t>1</a:t>
                      </a:r>
                    </a:p>
                  </a:txBody>
                  <a:tcPr marL="58333" marR="58333" marT="0" marB="0">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lgn="ctr">
                      <a:solidFill>
                        <a:schemeClr val="lt1"/>
                      </a:solidFill>
                      <a:prstDash val="solid"/>
                      <a:round/>
                      <a:headEnd type="none" w="med" len="med"/>
                      <a:tailEnd type="none" w="med" len="me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a:solidFill>
                            <a:srgbClr val="000000"/>
                          </a:solidFill>
                          <a:latin typeface="Times New Roman" pitchFamily="18" charset="0"/>
                          <a:ea typeface="Verdana" pitchFamily="34" charset="0"/>
                          <a:cs typeface="Times New Roman" pitchFamily="18" charset="0"/>
                        </a:rPr>
                        <a:t>Launch the app</a:t>
                      </a:r>
                    </a:p>
                  </a:txBody>
                  <a:tcPr marL="58333" marR="58333" marT="0" marB="0">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lgn="ctr">
                      <a:solidFill>
                        <a:schemeClr val="lt1"/>
                      </a:solidFill>
                      <a:prstDash val="solid"/>
                      <a:round/>
                      <a:headEnd type="none" w="med" len="med"/>
                      <a:tailEnd type="none" w="med" len="me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Application </a:t>
                      </a: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launch </a:t>
                      </a:r>
                      <a:r>
                        <a:rPr lang="en-US" altLang="en-US" sz="1400" b="0" dirty="0">
                          <a:solidFill>
                            <a:srgbClr val="000000"/>
                          </a:solidFill>
                          <a:latin typeface="Times New Roman" pitchFamily="18" charset="0"/>
                          <a:ea typeface="Verdana" pitchFamily="34" charset="0"/>
                          <a:cs typeface="Times New Roman" pitchFamily="18" charset="0"/>
                        </a:rPr>
                        <a:t>page is </a:t>
                      </a: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shown</a:t>
                      </a:r>
                      <a:endParaRPr lang="en-US" altLang="en-US" sz="1400" b="0" dirty="0">
                        <a:solidFill>
                          <a:srgbClr val="000000"/>
                        </a:solidFill>
                        <a:latin typeface="Times New Roman" pitchFamily="18" charset="0"/>
                        <a:ea typeface="Verdana" pitchFamily="34" charset="0"/>
                        <a:cs typeface="Times New Roman" pitchFamily="18" charset="0"/>
                      </a:endParaRPr>
                    </a:p>
                  </a:txBody>
                  <a:tcPr marL="58333" marR="58333" marT="0" marB="0">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lgn="ctr">
                      <a:solidFill>
                        <a:schemeClr val="lt1"/>
                      </a:solidFill>
                      <a:prstDash val="solid"/>
                      <a:round/>
                      <a:headEnd type="none" w="med" len="med"/>
                      <a:tailEnd type="none" w="med" len="med"/>
                    </a:lnT>
                    <a:lnB w="12700" cap="flat" cmpd="sng">
                      <a:solidFill>
                        <a:schemeClr val="lt1">
                          <a:alpha val="100000"/>
                        </a:schemeClr>
                      </a:solidFill>
                      <a:prstDash val="solid"/>
                      <a:round/>
                    </a:lnB>
                    <a:solidFill>
                      <a:srgbClr val="D0D8E8"/>
                    </a:solidFill>
                  </a:tcPr>
                </a:tc>
                <a:tc>
                  <a:txBody>
                    <a:bodyPr/>
                    <a:lstStyle/>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expected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result.</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endParaRPr lang="en-US" altLang="en-US" sz="1400" b="0" dirty="0">
                        <a:solidFill>
                          <a:srgbClr val="000000"/>
                        </a:solidFill>
                        <a:latin typeface="Times New Roman" pitchFamily="18" charset="0"/>
                        <a:ea typeface="Verdana" pitchFamily="34" charset="0"/>
                        <a:cs typeface="Times New Roman" pitchFamily="18" charset="0"/>
                      </a:endParaRPr>
                    </a:p>
                  </a:txBody>
                  <a:tcPr marL="58333" marR="58333" marT="0" marB="0">
                    <a:lnL w="12700" cap="flat" cmpd="sng" algn="ctr">
                      <a:solidFill>
                        <a:schemeClr val="lt1"/>
                      </a:solidFill>
                      <a:prstDash val="solid"/>
                      <a:round/>
                      <a:headEnd type="none" w="med" len="med"/>
                      <a:tailEnd type="none" w="med" len="med"/>
                    </a:lnL>
                    <a:lnR w="12700" cap="flat" cmpd="sng">
                      <a:solidFill>
                        <a:schemeClr val="lt1">
                          <a:alpha val="100000"/>
                        </a:schemeClr>
                      </a:solidFill>
                      <a:prstDash val="solid"/>
                      <a:round/>
                    </a:lnR>
                    <a:lnT w="12700" cap="flat" cmpd="sng" algn="ctr">
                      <a:solidFill>
                        <a:schemeClr val="lt1"/>
                      </a:solidFill>
                      <a:prstDash val="solid"/>
                      <a:round/>
                      <a:headEnd type="none" w="med" len="med"/>
                      <a:tailEnd type="none" w="med" len="med"/>
                    </a:lnT>
                    <a:lnB w="12700" cap="flat" cmpd="sng" algn="ctr">
                      <a:solidFill>
                        <a:schemeClr val="lt1"/>
                      </a:solidFill>
                      <a:prstDash val="solid"/>
                      <a:round/>
                      <a:headEnd type="none" w="med" len="med"/>
                      <a:tailEnd type="none" w="med" len="med"/>
                    </a:lnB>
                    <a:solidFill>
                      <a:srgbClr val="D0D8E8"/>
                    </a:solidFill>
                  </a:tcPr>
                </a:tc>
              </a:tr>
              <a:tr h="1163248">
                <a:tc>
                  <a:txBody>
                    <a:bodyPr/>
                    <a:lstStyle/>
                    <a:p>
                      <a:pPr lvl="0" algn="r" eaLnBrk="1" latinLnBrk="1" hangingPunct="1">
                        <a:lnSpc>
                          <a:spcPct val="115000"/>
                        </a:lnSpc>
                      </a:pPr>
                      <a:r>
                        <a:rPr lang="en-US" altLang="en-US" sz="1400" b="1">
                          <a:solidFill>
                            <a:srgbClr val="FFFFFF"/>
                          </a:solidFill>
                          <a:latin typeface="Times New Roman" pitchFamily="18" charset="0"/>
                          <a:ea typeface="Verdana" pitchFamily="34" charset="0"/>
                          <a:cs typeface="Times New Roman" pitchFamily="18" charset="0"/>
                        </a:rPr>
                        <a:t> </a:t>
                      </a:r>
                    </a:p>
                  </a:txBody>
                  <a:tcPr marL="58333" marR="58333"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 </a:t>
                      </a:r>
                    </a:p>
                  </a:txBody>
                  <a:tcPr marL="58333" marR="58333"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 </a:t>
                      </a:r>
                    </a:p>
                  </a:txBody>
                  <a:tcPr marL="58333" marR="58333"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a:solidFill>
                            <a:srgbClr val="000000"/>
                          </a:solidFill>
                          <a:latin typeface="Times New Roman" pitchFamily="18" charset="0"/>
                          <a:ea typeface="Verdana" pitchFamily="34" charset="0"/>
                          <a:cs typeface="Times New Roman" pitchFamily="18" charset="0"/>
                        </a:rPr>
                        <a:t>2</a:t>
                      </a:r>
                    </a:p>
                  </a:txBody>
                  <a:tcPr marL="58333" marR="58333"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a:solidFill>
                            <a:srgbClr val="000000"/>
                          </a:solidFill>
                          <a:latin typeface="Times New Roman" pitchFamily="18" charset="0"/>
                          <a:ea typeface="Verdana" pitchFamily="34" charset="0"/>
                          <a:cs typeface="Times New Roman" pitchFamily="18" charset="0"/>
                        </a:rPr>
                        <a:t>Dashboard opens</a:t>
                      </a:r>
                    </a:p>
                  </a:txBody>
                  <a:tcPr marL="58333" marR="58333"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Dashboard is </a:t>
                      </a: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shown</a:t>
                      </a:r>
                      <a:endParaRPr lang="en-US" altLang="en-US" sz="1400" b="0" dirty="0">
                        <a:solidFill>
                          <a:srgbClr val="000000"/>
                        </a:solidFill>
                        <a:latin typeface="Times New Roman" pitchFamily="18" charset="0"/>
                        <a:ea typeface="Verdana" pitchFamily="34" charset="0"/>
                        <a:cs typeface="Times New Roman" pitchFamily="18" charset="0"/>
                      </a:endParaRPr>
                    </a:p>
                  </a:txBody>
                  <a:tcPr marL="58333" marR="58333" marT="0" marB="0">
                    <a:lnL w="12700" cap="flat" cmpd="sng">
                      <a:solidFill>
                        <a:schemeClr val="lt1">
                          <a:alpha val="100000"/>
                        </a:schemeClr>
                      </a:solidFill>
                      <a:prstDash val="solid"/>
                      <a:round/>
                    </a:lnL>
                    <a:lnR w="12700" cap="flat" cmpd="sng" algn="ctr">
                      <a:solidFill>
                        <a:schemeClr val="lt1"/>
                      </a:solidFill>
                      <a:prstDash val="solid"/>
                      <a:round/>
                      <a:headEnd type="none" w="med" len="med"/>
                      <a:tailEnd type="none" w="med" len="me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c>
                  <a:txBody>
                    <a:bodyPr/>
                    <a:lstStyle/>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expected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result.</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endParaRPr lang="en-US" altLang="en-US" sz="1400" b="0" dirty="0">
                        <a:solidFill>
                          <a:srgbClr val="000000"/>
                        </a:solidFill>
                        <a:latin typeface="Times New Roman" pitchFamily="18" charset="0"/>
                        <a:ea typeface="Verdana" pitchFamily="34" charset="0"/>
                        <a:cs typeface="Times New Roman" pitchFamily="18" charset="0"/>
                      </a:endParaRPr>
                    </a:p>
                  </a:txBody>
                  <a:tcPr marL="58333" marR="58333"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lgn="ctr">
                      <a:solidFill>
                        <a:schemeClr val="lt1"/>
                      </a:solidFill>
                      <a:prstDash val="solid"/>
                      <a:round/>
                      <a:headEnd type="none" w="med" len="med"/>
                      <a:tailEnd type="none" w="med" len="med"/>
                    </a:lnT>
                    <a:lnB w="12700" cap="flat" cmpd="sng" algn="ctr">
                      <a:solidFill>
                        <a:schemeClr val="lt1"/>
                      </a:solidFill>
                      <a:prstDash val="solid"/>
                      <a:round/>
                      <a:headEnd type="none" w="med" len="med"/>
                      <a:tailEnd type="none" w="med" len="med"/>
                    </a:lnB>
                    <a:solidFill>
                      <a:srgbClr val="E9EDF4"/>
                    </a:solidFill>
                  </a:tcPr>
                </a:tc>
              </a:tr>
              <a:tr h="1163248">
                <a:tc>
                  <a:txBody>
                    <a:bodyPr/>
                    <a:lstStyle/>
                    <a:p>
                      <a:pPr lvl="0" algn="r" eaLnBrk="1" latinLnBrk="1" hangingPunct="1">
                        <a:lnSpc>
                          <a:spcPct val="115000"/>
                        </a:lnSpc>
                      </a:pPr>
                      <a:r>
                        <a:rPr lang="en-US" altLang="en-US" sz="1400" b="1" dirty="0">
                          <a:solidFill>
                            <a:srgbClr val="FFFFFF"/>
                          </a:solidFill>
                          <a:latin typeface="Times New Roman" pitchFamily="18" charset="0"/>
                          <a:ea typeface="Verdana" pitchFamily="34" charset="0"/>
                          <a:cs typeface="Times New Roman" pitchFamily="18" charset="0"/>
                        </a:rPr>
                        <a:t> </a:t>
                      </a:r>
                    </a:p>
                  </a:txBody>
                  <a:tcPr marL="58333" marR="58333"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 </a:t>
                      </a:r>
                    </a:p>
                  </a:txBody>
                  <a:tcPr marL="58333" marR="58333"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 </a:t>
                      </a:r>
                    </a:p>
                  </a:txBody>
                  <a:tcPr marL="58333" marR="58333"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3</a:t>
                      </a:r>
                    </a:p>
                  </a:txBody>
                  <a:tcPr marL="58333" marR="58333"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Loan </a:t>
                      </a:r>
                      <a:r>
                        <a:rPr lang="en-US" altLang="en-US" sz="1400" b="0" dirty="0" smtClean="0">
                          <a:solidFill>
                            <a:srgbClr val="000000"/>
                          </a:solidFill>
                          <a:latin typeface="Times New Roman" pitchFamily="18" charset="0"/>
                          <a:ea typeface="Verdana" pitchFamily="34" charset="0"/>
                          <a:cs typeface="Times New Roman" pitchFamily="18" charset="0"/>
                        </a:rPr>
                        <a:t>compare</a:t>
                      </a: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calculator </a:t>
                      </a:r>
                      <a:r>
                        <a:rPr lang="en-US" altLang="en-US" sz="1400" b="0" dirty="0">
                          <a:solidFill>
                            <a:srgbClr val="000000"/>
                          </a:solidFill>
                          <a:latin typeface="Times New Roman" pitchFamily="18" charset="0"/>
                          <a:ea typeface="Verdana" pitchFamily="34" charset="0"/>
                          <a:cs typeface="Times New Roman" pitchFamily="18" charset="0"/>
                        </a:rPr>
                        <a:t>opens</a:t>
                      </a:r>
                    </a:p>
                  </a:txBody>
                  <a:tcPr marL="58333" marR="58333"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Loan compare </a:t>
                      </a: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calculator </a:t>
                      </a: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appears </a:t>
                      </a:r>
                      <a:r>
                        <a:rPr lang="en-US" altLang="en-US" sz="1400" b="0" dirty="0">
                          <a:solidFill>
                            <a:srgbClr val="000000"/>
                          </a:solidFill>
                          <a:latin typeface="Times New Roman" pitchFamily="18" charset="0"/>
                          <a:ea typeface="Verdana" pitchFamily="34" charset="0"/>
                          <a:cs typeface="Times New Roman" pitchFamily="18" charset="0"/>
                        </a:rPr>
                        <a:t>on the </a:t>
                      </a: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screen</a:t>
                      </a:r>
                      <a:r>
                        <a:rPr lang="en-US" altLang="en-US" sz="1400" b="0" dirty="0">
                          <a:solidFill>
                            <a:srgbClr val="000000"/>
                          </a:solidFill>
                          <a:latin typeface="Times New Roman" pitchFamily="18" charset="0"/>
                          <a:ea typeface="Verdana" pitchFamily="34" charset="0"/>
                          <a:cs typeface="Times New Roman" pitchFamily="18" charset="0"/>
                        </a:rPr>
                        <a:t>.</a:t>
                      </a:r>
                    </a:p>
                  </a:txBody>
                  <a:tcPr marL="58333" marR="58333" marT="0" marB="0">
                    <a:lnL w="12700" cap="flat" cmpd="sng">
                      <a:solidFill>
                        <a:schemeClr val="lt1">
                          <a:alpha val="100000"/>
                        </a:schemeClr>
                      </a:solidFill>
                      <a:prstDash val="solid"/>
                      <a:round/>
                    </a:lnL>
                    <a:lnR w="12700" cap="flat" cmpd="sng" algn="ctr">
                      <a:solidFill>
                        <a:schemeClr val="lt1"/>
                      </a:solidFill>
                      <a:prstDash val="solid"/>
                      <a:round/>
                      <a:headEnd type="none" w="med" len="med"/>
                      <a:tailEnd type="none" w="med" len="me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c>
                  <a:txBody>
                    <a:bodyPr/>
                    <a:lstStyle/>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expected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result.</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endParaRPr lang="en-US" altLang="en-US" sz="1400" b="0" dirty="0">
                        <a:solidFill>
                          <a:srgbClr val="000000"/>
                        </a:solidFill>
                        <a:latin typeface="Times New Roman" pitchFamily="18" charset="0"/>
                        <a:ea typeface="Verdana" pitchFamily="34" charset="0"/>
                        <a:cs typeface="Times New Roman" pitchFamily="18" charset="0"/>
                      </a:endParaRPr>
                    </a:p>
                  </a:txBody>
                  <a:tcPr marL="58333" marR="58333"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lgn="ctr">
                      <a:solidFill>
                        <a:schemeClr val="lt1"/>
                      </a:solidFill>
                      <a:prstDash val="solid"/>
                      <a:round/>
                      <a:headEnd type="none" w="med" len="med"/>
                      <a:tailEnd type="none" w="med" len="med"/>
                    </a:lnT>
                    <a:lnB w="12700" cap="flat" cmpd="sng" algn="ctr">
                      <a:solidFill>
                        <a:schemeClr val="lt1"/>
                      </a:solidFill>
                      <a:prstDash val="solid"/>
                      <a:round/>
                      <a:headEnd type="none" w="med" len="med"/>
                      <a:tailEnd type="none" w="med" len="med"/>
                    </a:lnB>
                    <a:solidFill>
                      <a:srgbClr val="D0D8E8"/>
                    </a:solidFill>
                  </a:tcPr>
                </a:tc>
              </a:tr>
            </a:tbl>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graphicFrame>
        <p:nvGraphicFramePr>
          <p:cNvPr id="6" name="Content Placeholder 5"/>
          <p:cNvGraphicFramePr>
            <a:graphicFrameLocks noGrp="1"/>
          </p:cNvGraphicFramePr>
          <p:nvPr>
            <p:ph idx="1"/>
          </p:nvPr>
        </p:nvGraphicFramePr>
        <p:xfrm>
          <a:off x="152400" y="381000"/>
          <a:ext cx="8763000" cy="5804848"/>
        </p:xfrm>
        <a:graphic>
          <a:graphicData uri="http://schemas.openxmlformats.org/drawingml/2006/table">
            <a:tbl>
              <a:tblPr firstRow="1" bandRow="1">
                <a:tableStyleId>{5C22544A-7EE6-4342-B048-85BDC9FD1C3A}</a:tableStyleId>
              </a:tblPr>
              <a:tblGrid>
                <a:gridCol w="1175657"/>
                <a:gridCol w="1491343"/>
                <a:gridCol w="1676400"/>
                <a:gridCol w="762000"/>
                <a:gridCol w="1371600"/>
                <a:gridCol w="1295400"/>
                <a:gridCol w="990600"/>
              </a:tblGrid>
              <a:tr h="887104">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CASE#</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DESRIPTION</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PRECAUTIONS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STEP#</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SCENARIOS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EXPECTED RESULT</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ACTUAL RESULT</a:t>
                      </a:r>
                      <a:endParaRPr lang="en-US" sz="1400" b="1" dirty="0">
                        <a:solidFill>
                          <a:schemeClr val="bg1"/>
                        </a:solidFill>
                        <a:latin typeface="Verdana" pitchFamily="34" charset="0"/>
                        <a:ea typeface="Verdana" pitchFamily="34" charset="0"/>
                      </a:endParaRPr>
                    </a:p>
                  </a:txBody>
                  <a:tcPr/>
                </a:tc>
              </a:tr>
              <a:tr h="2389496">
                <a:tc>
                  <a:txBody>
                    <a:bodyPr/>
                    <a:lstStyle/>
                    <a:p>
                      <a:pPr lvl="0" algn="r" eaLnBrk="1" latinLnBrk="1" hangingPunct="1">
                        <a:lnSpc>
                          <a:spcPct val="115000"/>
                        </a:lnSpc>
                      </a:pPr>
                      <a:r>
                        <a:rPr lang="en-US" altLang="en-US" sz="1400" b="1" dirty="0">
                          <a:solidFill>
                            <a:srgbClr val="FFFFFF"/>
                          </a:solidFill>
                          <a:latin typeface="Times New Roman" pitchFamily="18" charset="0"/>
                          <a:ea typeface="Verdana" pitchFamily="34" charset="0"/>
                          <a:cs typeface="Times New Roman" pitchFamily="18" charset="0"/>
                        </a:rPr>
                        <a:t>TC4.1-004.1</a:t>
                      </a:r>
                    </a:p>
                  </a:txBody>
                  <a:tcPr marL="58333" marR="58333" marT="0" marB="0">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Principal </a:t>
                      </a:r>
                      <a:r>
                        <a:rPr lang="en-US" altLang="en-US" sz="1400" b="0" dirty="0" smtClean="0">
                          <a:solidFill>
                            <a:srgbClr val="000000"/>
                          </a:solidFill>
                          <a:latin typeface="Times New Roman" pitchFamily="18" charset="0"/>
                          <a:ea typeface="Verdana" pitchFamily="34" charset="0"/>
                          <a:cs typeface="Times New Roman" pitchFamily="18" charset="0"/>
                        </a:rPr>
                        <a:t>amount</a:t>
                      </a: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a:t>
                      </a:r>
                    </a:p>
                    <a:p>
                      <a:pPr lvl="0" algn="l" eaLnBrk="1" latinLnBrk="1" hangingPunct="1">
                        <a:lnSpc>
                          <a:spcPct val="115000"/>
                        </a:lnSpc>
                      </a:pPr>
                      <a:endParaRPr lang="en-US" altLang="en-US" sz="1400" b="0" dirty="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Interest</a:t>
                      </a:r>
                      <a:r>
                        <a:rPr lang="en-US" altLang="en-US" sz="1400" b="0" dirty="0" smtClean="0">
                          <a:solidFill>
                            <a:srgbClr val="000000"/>
                          </a:solidFill>
                          <a:latin typeface="Times New Roman" pitchFamily="18" charset="0"/>
                          <a:ea typeface="Verdana" pitchFamily="34" charset="0"/>
                          <a:cs typeface="Times New Roman" pitchFamily="18" charset="0"/>
                        </a:rPr>
                        <a:t>.</a:t>
                      </a:r>
                    </a:p>
                    <a:p>
                      <a:pPr lvl="0" algn="l" eaLnBrk="1" latinLnBrk="1" hangingPunct="1">
                        <a:lnSpc>
                          <a:spcPct val="115000"/>
                        </a:lnSpc>
                      </a:pP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endParaRPr lang="en-US" altLang="en-US" sz="1400" b="0" dirty="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Loan tenure.</a:t>
                      </a:r>
                    </a:p>
                  </a:txBody>
                  <a:tcPr marL="58333" marR="58333"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App is installed. </a:t>
                      </a: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Loan </a:t>
                      </a:r>
                      <a:r>
                        <a:rPr lang="en-US" altLang="en-US" sz="1400" b="0" dirty="0">
                          <a:solidFill>
                            <a:srgbClr val="000000"/>
                          </a:solidFill>
                          <a:latin typeface="Times New Roman" pitchFamily="18" charset="0"/>
                          <a:ea typeface="Verdana" pitchFamily="34" charset="0"/>
                          <a:cs typeface="Times New Roman" pitchFamily="18" charset="0"/>
                        </a:rPr>
                        <a:t>compare </a:t>
                      </a: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module </a:t>
                      </a:r>
                      <a:r>
                        <a:rPr lang="en-US" altLang="en-US" sz="1400" b="0" dirty="0">
                          <a:solidFill>
                            <a:srgbClr val="000000"/>
                          </a:solidFill>
                          <a:latin typeface="Times New Roman" pitchFamily="18" charset="0"/>
                          <a:ea typeface="Verdana" pitchFamily="34" charset="0"/>
                          <a:cs typeface="Times New Roman" pitchFamily="18" charset="0"/>
                        </a:rPr>
                        <a:t>is clicked.</a:t>
                      </a:r>
                    </a:p>
                  </a:txBody>
                  <a:tcPr marL="58333" marR="58333"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4</a:t>
                      </a:r>
                    </a:p>
                  </a:txBody>
                  <a:tcPr marL="58333" marR="58333"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Principal Amount($) </a:t>
                      </a: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field </a:t>
                      </a:r>
                      <a:r>
                        <a:rPr lang="en-US" altLang="en-US" sz="1400" b="0" dirty="0">
                          <a:solidFill>
                            <a:srgbClr val="000000"/>
                          </a:solidFill>
                          <a:latin typeface="Times New Roman" pitchFamily="18" charset="0"/>
                          <a:ea typeface="Verdana" pitchFamily="34" charset="0"/>
                          <a:cs typeface="Times New Roman" pitchFamily="18" charset="0"/>
                        </a:rPr>
                        <a:t>is </a:t>
                      </a:r>
                      <a:r>
                        <a:rPr lang="en-US" altLang="en-US" sz="1400" b="0" dirty="0" smtClean="0">
                          <a:solidFill>
                            <a:srgbClr val="000000"/>
                          </a:solidFill>
                          <a:latin typeface="Times New Roman" pitchFamily="18" charset="0"/>
                          <a:ea typeface="Verdana" pitchFamily="34" charset="0"/>
                          <a:cs typeface="Times New Roman" pitchFamily="18" charset="0"/>
                        </a:rPr>
                        <a:t>displayed</a:t>
                      </a:r>
                      <a:endParaRPr lang="en-US" altLang="en-US" sz="1400" b="0" dirty="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Interest(monthly %) field is </a:t>
                      </a: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displayed</a:t>
                      </a:r>
                      <a:r>
                        <a:rPr lang="en-US" altLang="en-US" sz="1400" b="0" dirty="0">
                          <a:solidFill>
                            <a:srgbClr val="000000"/>
                          </a:solidFill>
                          <a:latin typeface="Times New Roman" pitchFamily="18" charset="0"/>
                          <a:ea typeface="Verdana" pitchFamily="34" charset="0"/>
                          <a:cs typeface="Times New Roman" pitchFamily="18" charset="0"/>
                        </a:rPr>
                        <a:t>.</a:t>
                      </a:r>
                    </a:p>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Loan </a:t>
                      </a:r>
                      <a:r>
                        <a:rPr lang="en-US" altLang="en-US" sz="1400" b="0" dirty="0" smtClean="0">
                          <a:solidFill>
                            <a:srgbClr val="000000"/>
                          </a:solidFill>
                          <a:latin typeface="Times New Roman" pitchFamily="18" charset="0"/>
                          <a:ea typeface="Verdana" pitchFamily="34" charset="0"/>
                          <a:cs typeface="Times New Roman" pitchFamily="18" charset="0"/>
                        </a:rPr>
                        <a:t>Tenure</a:t>
                      </a: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a:t>
                      </a:r>
                      <a:r>
                        <a:rPr lang="en-US" altLang="en-US" sz="1400" b="0" dirty="0">
                          <a:solidFill>
                            <a:srgbClr val="000000"/>
                          </a:solidFill>
                          <a:latin typeface="Times New Roman" pitchFamily="18" charset="0"/>
                          <a:ea typeface="Verdana" pitchFamily="34" charset="0"/>
                          <a:cs typeface="Times New Roman" pitchFamily="18" charset="0"/>
                        </a:rPr>
                        <a:t>year)field is </a:t>
                      </a: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displayed</a:t>
                      </a:r>
                      <a:r>
                        <a:rPr lang="en-US" altLang="en-US" sz="1400" b="0" dirty="0">
                          <a:solidFill>
                            <a:srgbClr val="000000"/>
                          </a:solidFill>
                          <a:latin typeface="Times New Roman" pitchFamily="18" charset="0"/>
                          <a:ea typeface="Verdana" pitchFamily="34" charset="0"/>
                          <a:cs typeface="Times New Roman" pitchFamily="18" charset="0"/>
                        </a:rPr>
                        <a:t>.</a:t>
                      </a:r>
                    </a:p>
                  </a:txBody>
                  <a:tcPr marL="58333" marR="58333"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Principal </a:t>
                      </a: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Amount</a:t>
                      </a:r>
                      <a:r>
                        <a:rPr lang="en-US" altLang="en-US" sz="1400" b="0" dirty="0">
                          <a:solidFill>
                            <a:srgbClr val="000000"/>
                          </a:solidFill>
                          <a:latin typeface="Times New Roman" pitchFamily="18" charset="0"/>
                          <a:ea typeface="Verdana" pitchFamily="34" charset="0"/>
                          <a:cs typeface="Times New Roman" pitchFamily="18" charset="0"/>
                        </a:rPr>
                        <a:t>($) field is entered.</a:t>
                      </a: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Interest</a:t>
                      </a: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(monthly </a:t>
                      </a:r>
                      <a:r>
                        <a:rPr lang="en-US" altLang="en-US" sz="1400" b="0" dirty="0">
                          <a:solidFill>
                            <a:srgbClr val="000000"/>
                          </a:solidFill>
                          <a:latin typeface="Times New Roman" pitchFamily="18" charset="0"/>
                          <a:ea typeface="Verdana" pitchFamily="34" charset="0"/>
                          <a:cs typeface="Times New Roman" pitchFamily="18" charset="0"/>
                        </a:rPr>
                        <a:t>%) </a:t>
                      </a: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field </a:t>
                      </a:r>
                      <a:r>
                        <a:rPr lang="en-US" altLang="en-US" sz="1400" b="0" dirty="0">
                          <a:solidFill>
                            <a:srgbClr val="000000"/>
                          </a:solidFill>
                          <a:latin typeface="Times New Roman" pitchFamily="18" charset="0"/>
                          <a:ea typeface="Verdana" pitchFamily="34" charset="0"/>
                          <a:cs typeface="Times New Roman" pitchFamily="18" charset="0"/>
                        </a:rPr>
                        <a:t>is entered.</a:t>
                      </a:r>
                    </a:p>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Tenure(years</a:t>
                      </a:r>
                      <a:r>
                        <a:rPr lang="en-US" altLang="en-US" sz="1400" b="0" dirty="0" smtClean="0">
                          <a:solidFill>
                            <a:srgbClr val="000000"/>
                          </a:solidFill>
                          <a:latin typeface="Times New Roman" pitchFamily="18" charset="0"/>
                          <a:ea typeface="Verdana" pitchFamily="34" charset="0"/>
                          <a:cs typeface="Times New Roman" pitchFamily="18" charset="0"/>
                        </a:rPr>
                        <a:t>)</a:t>
                      </a: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 </a:t>
                      </a:r>
                      <a:r>
                        <a:rPr lang="en-US" altLang="en-US" sz="1400" b="0" dirty="0">
                          <a:solidFill>
                            <a:srgbClr val="000000"/>
                          </a:solidFill>
                          <a:latin typeface="Times New Roman" pitchFamily="18" charset="0"/>
                          <a:ea typeface="Verdana" pitchFamily="34" charset="0"/>
                          <a:cs typeface="Times New Roman" pitchFamily="18" charset="0"/>
                        </a:rPr>
                        <a:t>field is entered.</a:t>
                      </a:r>
                    </a:p>
                  </a:txBody>
                  <a:tcPr marL="58333" marR="58333" marT="0" marB="0"/>
                </a:tc>
                <a:tc>
                  <a:txBody>
                    <a:bodyPr/>
                    <a:lstStyle/>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expected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result.</a:t>
                      </a:r>
                      <a:endParaRPr lang="en-US" altLang="en-US" sz="1400" b="0" dirty="0" smtClean="0">
                        <a:solidFill>
                          <a:schemeClr val="tx1"/>
                        </a:solidFill>
                        <a:latin typeface="Times New Roman" pitchFamily="18" charset="0"/>
                        <a:cs typeface="Times New Roman" pitchFamily="18" charset="0"/>
                      </a:endParaRPr>
                    </a:p>
                  </a:txBody>
                  <a:tcPr marL="58333" marR="58333" marT="0" marB="0"/>
                </a:tc>
              </a:tr>
              <a:tr h="2528248">
                <a:tc>
                  <a:txBody>
                    <a:bodyPr/>
                    <a:lstStyle/>
                    <a:p>
                      <a:pPr lvl="0" algn="r" eaLnBrk="1" latinLnBrk="1" hangingPunct="1">
                        <a:lnSpc>
                          <a:spcPct val="115000"/>
                        </a:lnSpc>
                      </a:pPr>
                      <a:r>
                        <a:rPr lang="en-US" altLang="en-US" sz="1400" b="1" dirty="0">
                          <a:solidFill>
                            <a:srgbClr val="FFFFFF"/>
                          </a:solidFill>
                          <a:latin typeface="Times New Roman" pitchFamily="18" charset="0"/>
                          <a:ea typeface="Verdana" pitchFamily="34" charset="0"/>
                          <a:cs typeface="Times New Roman" pitchFamily="18" charset="0"/>
                        </a:rPr>
                        <a:t>TC4.2-004.2</a:t>
                      </a:r>
                    </a:p>
                  </a:txBody>
                  <a:tcPr marL="58333" marR="58333" marT="0" marB="0">
                    <a:solidFill>
                      <a:schemeClr val="accent1"/>
                    </a:solidFill>
                  </a:tcPr>
                </a:tc>
                <a:tc>
                  <a:txBody>
                    <a:bodyPr/>
                    <a:lstStyle/>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Reset</a:t>
                      </a:r>
                    </a:p>
                    <a:p>
                      <a:pPr lvl="0" algn="l" eaLnBrk="1" latinLnBrk="1" hangingPunct="1">
                        <a:lnSpc>
                          <a:spcPct val="115000"/>
                        </a:lnSpc>
                      </a:pP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endParaRPr lang="en-US" altLang="en-US" sz="1400" b="0" dirty="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calculate</a:t>
                      </a:r>
                    </a:p>
                  </a:txBody>
                  <a:tcPr marL="58333" marR="58333"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App is installed.</a:t>
                      </a:r>
                    </a:p>
                  </a:txBody>
                  <a:tcPr marL="58333" marR="58333"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5</a:t>
                      </a:r>
                    </a:p>
                  </a:txBody>
                  <a:tcPr marL="58333" marR="58333"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Reset button is displayed</a:t>
                      </a:r>
                      <a:r>
                        <a:rPr lang="en-US" altLang="en-US" sz="1400" b="0" dirty="0" smtClean="0">
                          <a:solidFill>
                            <a:srgbClr val="000000"/>
                          </a:solidFill>
                          <a:latin typeface="Times New Roman" pitchFamily="18" charset="0"/>
                          <a:ea typeface="Verdana" pitchFamily="34" charset="0"/>
                          <a:cs typeface="Times New Roman" pitchFamily="18" charset="0"/>
                        </a:rPr>
                        <a:t>.</a:t>
                      </a:r>
                    </a:p>
                    <a:p>
                      <a:pPr lvl="0" algn="l" eaLnBrk="1" latinLnBrk="1" hangingPunct="1">
                        <a:lnSpc>
                          <a:spcPct val="115000"/>
                        </a:lnSpc>
                      </a:pP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endParaRPr lang="en-US" altLang="en-US" sz="1400" b="0" dirty="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Calculate button is displayed.</a:t>
                      </a:r>
                    </a:p>
                  </a:txBody>
                  <a:tcPr marL="58333" marR="58333"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The reset button when clicked </a:t>
                      </a: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refreshes </a:t>
                      </a:r>
                      <a:r>
                        <a:rPr lang="en-US" altLang="en-US" sz="1400" b="0" dirty="0">
                          <a:solidFill>
                            <a:srgbClr val="000000"/>
                          </a:solidFill>
                          <a:latin typeface="Times New Roman" pitchFamily="18" charset="0"/>
                          <a:ea typeface="Verdana" pitchFamily="34" charset="0"/>
                          <a:cs typeface="Times New Roman" pitchFamily="18" charset="0"/>
                        </a:rPr>
                        <a:t>all the details filled.</a:t>
                      </a:r>
                    </a:p>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The calculate </a:t>
                      </a: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button </a:t>
                      </a:r>
                      <a:r>
                        <a:rPr lang="en-US" altLang="en-US" sz="1400" b="0" dirty="0">
                          <a:solidFill>
                            <a:srgbClr val="000000"/>
                          </a:solidFill>
                          <a:latin typeface="Times New Roman" pitchFamily="18" charset="0"/>
                          <a:ea typeface="Verdana" pitchFamily="34" charset="0"/>
                          <a:cs typeface="Times New Roman" pitchFamily="18" charset="0"/>
                        </a:rPr>
                        <a:t>when </a:t>
                      </a: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filled </a:t>
                      </a:r>
                      <a:r>
                        <a:rPr lang="en-US" altLang="en-US" sz="1400" b="0" dirty="0">
                          <a:solidFill>
                            <a:srgbClr val="000000"/>
                          </a:solidFill>
                          <a:latin typeface="Times New Roman" pitchFamily="18" charset="0"/>
                          <a:ea typeface="Verdana" pitchFamily="34" charset="0"/>
                          <a:cs typeface="Times New Roman" pitchFamily="18" charset="0"/>
                        </a:rPr>
                        <a:t>computes </a:t>
                      </a: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the </a:t>
                      </a: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comparison </a:t>
                      </a:r>
                      <a:r>
                        <a:rPr lang="en-US" altLang="en-US" sz="1400" b="0" dirty="0">
                          <a:solidFill>
                            <a:srgbClr val="000000"/>
                          </a:solidFill>
                          <a:latin typeface="Times New Roman" pitchFamily="18" charset="0"/>
                          <a:ea typeface="Verdana" pitchFamily="34" charset="0"/>
                          <a:cs typeface="Times New Roman" pitchFamily="18" charset="0"/>
                        </a:rPr>
                        <a:t>of 2 loan </a:t>
                      </a:r>
                      <a:r>
                        <a:rPr lang="en-US" altLang="en-US" sz="1400" b="0" dirty="0" smtClean="0">
                          <a:solidFill>
                            <a:srgbClr val="000000"/>
                          </a:solidFill>
                          <a:latin typeface="Times New Roman" pitchFamily="18" charset="0"/>
                          <a:ea typeface="Verdana" pitchFamily="34" charset="0"/>
                          <a:cs typeface="Times New Roman" pitchFamily="18" charset="0"/>
                        </a:rPr>
                        <a:t>results</a:t>
                      </a:r>
                      <a:endParaRPr lang="en-US" altLang="en-US" sz="1400" b="0" dirty="0">
                        <a:solidFill>
                          <a:srgbClr val="000000"/>
                        </a:solidFill>
                        <a:latin typeface="Times New Roman" pitchFamily="18" charset="0"/>
                        <a:ea typeface="Verdana" pitchFamily="34" charset="0"/>
                        <a:cs typeface="Times New Roman" pitchFamily="18" charset="0"/>
                      </a:endParaRPr>
                    </a:p>
                  </a:txBody>
                  <a:tcPr marL="58333" marR="58333" marT="0" marB="0"/>
                </a:tc>
                <a:tc>
                  <a:txBody>
                    <a:bodyPr/>
                    <a:lstStyle/>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expected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result.</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endParaRPr lang="en-US" altLang="en-US" sz="1400" b="0" dirty="0">
                        <a:solidFill>
                          <a:srgbClr val="000000"/>
                        </a:solidFill>
                        <a:latin typeface="Times New Roman" pitchFamily="18" charset="0"/>
                        <a:ea typeface="Verdana" pitchFamily="34" charset="0"/>
                        <a:cs typeface="Times New Roman" pitchFamily="18" charset="0"/>
                      </a:endParaRPr>
                    </a:p>
                  </a:txBody>
                  <a:tcPr marL="58333" marR="58333"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79</a:t>
            </a:fld>
            <a:endParaRPr lang="en-US" altLang="en-US" sz="1200" dirty="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Title 1048612"/>
          <p:cNvSpPr>
            <a:spLocks noGrp="1"/>
          </p:cNvSpPr>
          <p:nvPr>
            <p:ph type="title"/>
          </p:nvPr>
        </p:nvSpPr>
        <p:spPr>
          <a:xfrm>
            <a:off x="304800" y="304800"/>
            <a:ext cx="8229600" cy="1143000"/>
          </a:xfrm>
          <a:prstGeom prst="rect">
            <a:avLst/>
          </a:prstGeom>
          <a:noFill/>
          <a:ln>
            <a:noFill/>
          </a:ln>
        </p:spPr>
        <p:txBody>
          <a:bodyPr vert="horz" lIns="91440" tIns="45720" rIns="91440" bIns="45720" anchor="ctr"/>
          <a:lstStyle>
            <a:lvl1pPr marL="0" indent="0" algn="ctr" rtl="0" fontAlgn="base" latinLnBrk="1">
              <a:lnSpc>
                <a:spcPct val="100000"/>
              </a:lnSpc>
              <a:spcBef>
                <a:spcPct val="0"/>
              </a:spcBef>
              <a:spcAft>
                <a:spcPct val="0"/>
              </a:spcAft>
              <a:buFontTx/>
              <a:buNone/>
              <a:defRPr sz="4400" b="0" i="0" u="none" baseline="0">
                <a:solidFill>
                  <a:schemeClr val="dk1"/>
                </a:solidFill>
                <a:latin typeface="Calibri" pitchFamily="34" charset="0"/>
                <a:sym typeface="Calibri" pitchFamily="34" charset="0"/>
              </a:defRPr>
            </a:lvl1pPr>
          </a:lstStyle>
          <a:p>
            <a:pPr lvl="0" eaLnBrk="1" latinLnBrk="1" hangingPunct="1"/>
            <a:r>
              <a:rPr lang="en-US" altLang="en-US" sz="4000" dirty="0">
                <a:solidFill>
                  <a:srgbClr val="FF0000"/>
                </a:solidFill>
                <a:latin typeface="Verdana" pitchFamily="34" charset="0"/>
                <a:ea typeface="Verdana" pitchFamily="34" charset="0"/>
              </a:rPr>
              <a:t>TOOLS AND TECHNOLOGIES</a:t>
            </a:r>
          </a:p>
        </p:txBody>
      </p:sp>
      <p:graphicFrame>
        <p:nvGraphicFramePr>
          <p:cNvPr id="4194304" name="Table 4194303"/>
          <p:cNvGraphicFramePr>
            <a:graphicFrameLocks/>
          </p:cNvGraphicFramePr>
          <p:nvPr/>
        </p:nvGraphicFramePr>
        <p:xfrm>
          <a:off x="838200" y="1600200"/>
          <a:ext cx="7478711" cy="3022598"/>
        </p:xfrm>
        <a:graphic>
          <a:graphicData uri="http://schemas.openxmlformats.org/drawingml/2006/table">
            <a:tbl>
              <a:tblPr/>
              <a:tblGrid>
                <a:gridCol w="3740149"/>
                <a:gridCol w="3738562"/>
              </a:tblGrid>
              <a:tr h="604837">
                <a:tc>
                  <a:txBody>
                    <a:bodyPr/>
                    <a:lstStyle/>
                    <a:p>
                      <a:pPr lvl="0" algn="l" eaLnBrk="1" latinLnBrk="1" hangingPunct="1"/>
                      <a:r>
                        <a:rPr lang="en-US" altLang="en-US" sz="2000" b="0" dirty="0">
                          <a:solidFill>
                            <a:srgbClr val="000000"/>
                          </a:solidFill>
                          <a:latin typeface="Times New Roman" pitchFamily="18" charset="0"/>
                          <a:cs typeface="Times New Roman" pitchFamily="18" charset="0"/>
                        </a:rPr>
                        <a:t>Tools</a:t>
                      </a:r>
                    </a:p>
                  </a:txBody>
                  <a:tcPr>
                    <a:lnL w="12700" cap="flat" cmpd="sng">
                      <a:solidFill>
                        <a:srgbClr val="4BACC6">
                          <a:alpha val="100000"/>
                        </a:srgbClr>
                      </a:solidFill>
                      <a:prstDash val="solid"/>
                      <a:round/>
                    </a:lnL>
                    <a:lnR w="12700" cap="flat" cmpd="sng">
                      <a:solidFill>
                        <a:srgbClr val="4BACC6">
                          <a:alpha val="100000"/>
                        </a:srgbClr>
                      </a:solidFill>
                      <a:prstDash val="solid"/>
                      <a:round/>
                    </a:lnR>
                    <a:lnT w="12700" cap="flat" cmpd="sng">
                      <a:solidFill>
                        <a:srgbClr val="4BACC6">
                          <a:alpha val="100000"/>
                        </a:srgbClr>
                      </a:solidFill>
                      <a:prstDash val="solid"/>
                      <a:round/>
                    </a:lnT>
                    <a:lnB w="12700" cap="flat" cmpd="sng">
                      <a:solidFill>
                        <a:srgbClr val="4BACC6">
                          <a:alpha val="100000"/>
                        </a:srgbClr>
                      </a:solidFill>
                      <a:prstDash val="solid"/>
                      <a:round/>
                    </a:lnB>
                    <a:solidFill>
                      <a:srgbClr val="E9F1F5"/>
                    </a:solidFill>
                  </a:tcPr>
                </a:tc>
                <a:tc>
                  <a:txBody>
                    <a:bodyPr/>
                    <a:lstStyle/>
                    <a:p>
                      <a:pPr lvl="0" algn="l" eaLnBrk="1" latinLnBrk="1" hangingPunct="1"/>
                      <a:r>
                        <a:rPr lang="en-US" altLang="en-US" sz="2000" b="0">
                          <a:solidFill>
                            <a:srgbClr val="000000"/>
                          </a:solidFill>
                          <a:latin typeface="Times New Roman" pitchFamily="18" charset="0"/>
                          <a:cs typeface="Times New Roman" pitchFamily="18" charset="0"/>
                        </a:rPr>
                        <a:t>Android Studio</a:t>
                      </a:r>
                    </a:p>
                  </a:txBody>
                  <a:tcPr>
                    <a:lnL w="12700" cap="flat" cmpd="sng">
                      <a:solidFill>
                        <a:srgbClr val="4BACC6">
                          <a:alpha val="100000"/>
                        </a:srgbClr>
                      </a:solidFill>
                      <a:prstDash val="solid"/>
                      <a:round/>
                    </a:lnL>
                    <a:lnR w="12700" cap="flat" cmpd="sng">
                      <a:solidFill>
                        <a:srgbClr val="4BACC6">
                          <a:alpha val="100000"/>
                        </a:srgbClr>
                      </a:solidFill>
                      <a:prstDash val="solid"/>
                      <a:round/>
                    </a:lnR>
                    <a:lnT w="12700" cap="flat" cmpd="sng">
                      <a:solidFill>
                        <a:srgbClr val="4BACC6">
                          <a:alpha val="100000"/>
                        </a:srgbClr>
                      </a:solidFill>
                      <a:prstDash val="solid"/>
                      <a:round/>
                    </a:lnT>
                    <a:lnB w="12700" cap="flat" cmpd="sng">
                      <a:solidFill>
                        <a:srgbClr val="4BACC6">
                          <a:alpha val="100000"/>
                        </a:srgbClr>
                      </a:solidFill>
                      <a:prstDash val="solid"/>
                      <a:round/>
                    </a:lnB>
                    <a:solidFill>
                      <a:srgbClr val="E9F1F5"/>
                    </a:solidFill>
                  </a:tcPr>
                </a:tc>
              </a:tr>
              <a:tr h="604837">
                <a:tc>
                  <a:txBody>
                    <a:bodyPr/>
                    <a:lstStyle/>
                    <a:p>
                      <a:pPr lvl="0" algn="l" eaLnBrk="1" latinLnBrk="1" hangingPunct="1"/>
                      <a:r>
                        <a:rPr lang="en-US" altLang="en-US" sz="2000" b="0" dirty="0">
                          <a:solidFill>
                            <a:srgbClr val="000000"/>
                          </a:solidFill>
                          <a:latin typeface="Times New Roman" pitchFamily="18" charset="0"/>
                          <a:cs typeface="Times New Roman" pitchFamily="18" charset="0"/>
                        </a:rPr>
                        <a:t>Language</a:t>
                      </a:r>
                    </a:p>
                  </a:txBody>
                  <a:tcPr>
                    <a:lnL w="12700" cap="flat" cmpd="sng">
                      <a:solidFill>
                        <a:srgbClr val="4BACC6">
                          <a:alpha val="100000"/>
                        </a:srgbClr>
                      </a:solidFill>
                      <a:prstDash val="solid"/>
                      <a:round/>
                    </a:lnL>
                    <a:lnR w="12700" cap="flat" cmpd="sng">
                      <a:solidFill>
                        <a:srgbClr val="4BACC6">
                          <a:alpha val="100000"/>
                        </a:srgbClr>
                      </a:solidFill>
                      <a:prstDash val="solid"/>
                      <a:round/>
                    </a:lnR>
                    <a:lnT w="12700" cap="flat" cmpd="sng">
                      <a:solidFill>
                        <a:srgbClr val="4BACC6">
                          <a:alpha val="100000"/>
                        </a:srgbClr>
                      </a:solidFill>
                      <a:prstDash val="solid"/>
                      <a:round/>
                    </a:lnT>
                    <a:lnB w="12700" cap="flat" cmpd="sng">
                      <a:solidFill>
                        <a:srgbClr val="4BACC6">
                          <a:alpha val="100000"/>
                        </a:srgbClr>
                      </a:solidFill>
                      <a:prstDash val="solid"/>
                      <a:round/>
                    </a:lnB>
                    <a:solidFill>
                      <a:srgbClr val="D0E3EA"/>
                    </a:solidFill>
                  </a:tcPr>
                </a:tc>
                <a:tc>
                  <a:txBody>
                    <a:bodyPr/>
                    <a:lstStyle/>
                    <a:p>
                      <a:pPr lvl="0" algn="l" eaLnBrk="1" latinLnBrk="1" hangingPunct="1"/>
                      <a:r>
                        <a:rPr lang="en-US" altLang="en-US" sz="2000" b="0" dirty="0">
                          <a:solidFill>
                            <a:srgbClr val="000000"/>
                          </a:solidFill>
                          <a:latin typeface="Times New Roman" pitchFamily="18" charset="0"/>
                          <a:cs typeface="Times New Roman" pitchFamily="18" charset="0"/>
                        </a:rPr>
                        <a:t>Java, XML</a:t>
                      </a:r>
                    </a:p>
                  </a:txBody>
                  <a:tcPr>
                    <a:lnL w="12700" cap="flat" cmpd="sng">
                      <a:solidFill>
                        <a:srgbClr val="4BACC6">
                          <a:alpha val="100000"/>
                        </a:srgbClr>
                      </a:solidFill>
                      <a:prstDash val="solid"/>
                      <a:round/>
                    </a:lnL>
                    <a:lnR w="12700" cap="flat" cmpd="sng">
                      <a:solidFill>
                        <a:srgbClr val="4BACC6">
                          <a:alpha val="100000"/>
                        </a:srgbClr>
                      </a:solidFill>
                      <a:prstDash val="solid"/>
                      <a:round/>
                    </a:lnR>
                    <a:lnT w="12700" cap="flat" cmpd="sng">
                      <a:solidFill>
                        <a:srgbClr val="4BACC6">
                          <a:alpha val="100000"/>
                        </a:srgbClr>
                      </a:solidFill>
                      <a:prstDash val="solid"/>
                      <a:round/>
                    </a:lnT>
                    <a:lnB w="12700" cap="flat" cmpd="sng">
                      <a:solidFill>
                        <a:srgbClr val="4BACC6">
                          <a:alpha val="100000"/>
                        </a:srgbClr>
                      </a:solidFill>
                      <a:prstDash val="solid"/>
                      <a:round/>
                    </a:lnB>
                    <a:solidFill>
                      <a:srgbClr val="D0E3EA"/>
                    </a:solidFill>
                  </a:tcPr>
                </a:tc>
              </a:tr>
              <a:tr h="603250">
                <a:tc>
                  <a:txBody>
                    <a:bodyPr/>
                    <a:lstStyle/>
                    <a:p>
                      <a:pPr lvl="0" algn="l" eaLnBrk="1" latinLnBrk="1" hangingPunct="1"/>
                      <a:r>
                        <a:rPr lang="en-US" altLang="en-US" sz="2000" b="0" dirty="0">
                          <a:solidFill>
                            <a:srgbClr val="000000"/>
                          </a:solidFill>
                          <a:latin typeface="Times New Roman" pitchFamily="18" charset="0"/>
                          <a:cs typeface="Times New Roman" pitchFamily="18" charset="0"/>
                        </a:rPr>
                        <a:t>Database</a:t>
                      </a:r>
                    </a:p>
                  </a:txBody>
                  <a:tcPr>
                    <a:lnL w="12700" cap="flat" cmpd="sng">
                      <a:solidFill>
                        <a:srgbClr val="4BACC6">
                          <a:alpha val="100000"/>
                        </a:srgbClr>
                      </a:solidFill>
                      <a:prstDash val="solid"/>
                      <a:round/>
                    </a:lnL>
                    <a:lnR w="12700" cap="flat" cmpd="sng">
                      <a:solidFill>
                        <a:srgbClr val="4BACC6">
                          <a:alpha val="100000"/>
                        </a:srgbClr>
                      </a:solidFill>
                      <a:prstDash val="solid"/>
                      <a:round/>
                    </a:lnR>
                    <a:lnT w="12700" cap="flat" cmpd="sng">
                      <a:solidFill>
                        <a:srgbClr val="4BACC6">
                          <a:alpha val="100000"/>
                        </a:srgbClr>
                      </a:solidFill>
                      <a:prstDash val="solid"/>
                      <a:round/>
                    </a:lnT>
                    <a:lnB w="12700" cap="flat" cmpd="sng">
                      <a:solidFill>
                        <a:srgbClr val="4BACC6">
                          <a:alpha val="100000"/>
                        </a:srgbClr>
                      </a:solidFill>
                      <a:prstDash val="solid"/>
                      <a:round/>
                    </a:lnB>
                    <a:solidFill>
                      <a:srgbClr val="E9F1F5"/>
                    </a:solidFill>
                  </a:tcPr>
                </a:tc>
                <a:tc>
                  <a:txBody>
                    <a:bodyPr/>
                    <a:lstStyle/>
                    <a:p>
                      <a:pPr lvl="0" algn="l" eaLnBrk="1" latinLnBrk="1" hangingPunct="1"/>
                      <a:r>
                        <a:rPr lang="en-US" altLang="en-US" sz="2000" b="0" dirty="0">
                          <a:solidFill>
                            <a:srgbClr val="000000"/>
                          </a:solidFill>
                          <a:latin typeface="Times New Roman" pitchFamily="18" charset="0"/>
                          <a:cs typeface="Times New Roman" pitchFamily="18" charset="0"/>
                        </a:rPr>
                        <a:t>Firebase Database </a:t>
                      </a:r>
                    </a:p>
                  </a:txBody>
                  <a:tcPr>
                    <a:lnL w="12700" cap="flat" cmpd="sng">
                      <a:solidFill>
                        <a:srgbClr val="4BACC6">
                          <a:alpha val="100000"/>
                        </a:srgbClr>
                      </a:solidFill>
                      <a:prstDash val="solid"/>
                      <a:round/>
                    </a:lnL>
                    <a:lnR w="12700" cap="flat" cmpd="sng">
                      <a:solidFill>
                        <a:srgbClr val="4BACC6">
                          <a:alpha val="100000"/>
                        </a:srgbClr>
                      </a:solidFill>
                      <a:prstDash val="solid"/>
                      <a:round/>
                    </a:lnR>
                    <a:lnT w="12700" cap="flat" cmpd="sng">
                      <a:solidFill>
                        <a:srgbClr val="4BACC6">
                          <a:alpha val="100000"/>
                        </a:srgbClr>
                      </a:solidFill>
                      <a:prstDash val="solid"/>
                      <a:round/>
                    </a:lnT>
                    <a:lnB w="12700" cap="flat" cmpd="sng">
                      <a:solidFill>
                        <a:srgbClr val="4BACC6">
                          <a:alpha val="100000"/>
                        </a:srgbClr>
                      </a:solidFill>
                      <a:prstDash val="solid"/>
                      <a:round/>
                    </a:lnB>
                    <a:solidFill>
                      <a:srgbClr val="E9F1F5"/>
                    </a:solidFill>
                  </a:tcPr>
                </a:tc>
              </a:tr>
              <a:tr h="604837">
                <a:tc>
                  <a:txBody>
                    <a:bodyPr/>
                    <a:lstStyle/>
                    <a:p>
                      <a:pPr lvl="0" algn="l" eaLnBrk="1" latinLnBrk="1" hangingPunct="1"/>
                      <a:r>
                        <a:rPr lang="en-US" altLang="en-US" sz="2000" b="0">
                          <a:solidFill>
                            <a:srgbClr val="000000"/>
                          </a:solidFill>
                          <a:latin typeface="Times New Roman" pitchFamily="18" charset="0"/>
                          <a:cs typeface="Times New Roman" pitchFamily="18" charset="0"/>
                        </a:rPr>
                        <a:t>Operating System</a:t>
                      </a:r>
                    </a:p>
                  </a:txBody>
                  <a:tcPr>
                    <a:lnL w="12700" cap="flat" cmpd="sng">
                      <a:solidFill>
                        <a:srgbClr val="4BACC6">
                          <a:alpha val="100000"/>
                        </a:srgbClr>
                      </a:solidFill>
                      <a:prstDash val="solid"/>
                      <a:round/>
                    </a:lnL>
                    <a:lnR w="12700" cap="flat" cmpd="sng">
                      <a:solidFill>
                        <a:srgbClr val="4BACC6">
                          <a:alpha val="100000"/>
                        </a:srgbClr>
                      </a:solidFill>
                      <a:prstDash val="solid"/>
                      <a:round/>
                    </a:lnR>
                    <a:lnT w="12700" cap="flat" cmpd="sng">
                      <a:solidFill>
                        <a:srgbClr val="4BACC6">
                          <a:alpha val="100000"/>
                        </a:srgbClr>
                      </a:solidFill>
                      <a:prstDash val="solid"/>
                      <a:round/>
                    </a:lnT>
                    <a:lnB w="12700" cap="flat" cmpd="sng">
                      <a:solidFill>
                        <a:srgbClr val="4BACC6">
                          <a:alpha val="100000"/>
                        </a:srgbClr>
                      </a:solidFill>
                      <a:prstDash val="solid"/>
                      <a:round/>
                    </a:lnB>
                    <a:solidFill>
                      <a:srgbClr val="D0E3EA"/>
                    </a:solidFill>
                  </a:tcPr>
                </a:tc>
                <a:tc>
                  <a:txBody>
                    <a:bodyPr/>
                    <a:lstStyle/>
                    <a:p>
                      <a:pPr lvl="0" algn="l" eaLnBrk="1" latinLnBrk="1" hangingPunct="1"/>
                      <a:r>
                        <a:rPr lang="en-US" altLang="en-US" sz="2000" b="0" dirty="0">
                          <a:solidFill>
                            <a:srgbClr val="000000"/>
                          </a:solidFill>
                          <a:latin typeface="Times New Roman" pitchFamily="18" charset="0"/>
                          <a:cs typeface="Times New Roman" pitchFamily="18" charset="0"/>
                        </a:rPr>
                        <a:t>Android</a:t>
                      </a:r>
                    </a:p>
                  </a:txBody>
                  <a:tcPr>
                    <a:lnL w="12700" cap="flat" cmpd="sng">
                      <a:solidFill>
                        <a:srgbClr val="4BACC6">
                          <a:alpha val="100000"/>
                        </a:srgbClr>
                      </a:solidFill>
                      <a:prstDash val="solid"/>
                      <a:round/>
                    </a:lnL>
                    <a:lnR w="12700" cap="flat" cmpd="sng">
                      <a:solidFill>
                        <a:srgbClr val="4BACC6">
                          <a:alpha val="100000"/>
                        </a:srgbClr>
                      </a:solidFill>
                      <a:prstDash val="solid"/>
                      <a:round/>
                    </a:lnR>
                    <a:lnT w="12700" cap="flat" cmpd="sng">
                      <a:solidFill>
                        <a:srgbClr val="4BACC6">
                          <a:alpha val="100000"/>
                        </a:srgbClr>
                      </a:solidFill>
                      <a:prstDash val="solid"/>
                      <a:round/>
                    </a:lnT>
                    <a:lnB w="12700" cap="flat" cmpd="sng">
                      <a:solidFill>
                        <a:srgbClr val="4BACC6">
                          <a:alpha val="100000"/>
                        </a:srgbClr>
                      </a:solidFill>
                      <a:prstDash val="solid"/>
                      <a:round/>
                    </a:lnB>
                    <a:solidFill>
                      <a:srgbClr val="D0E3EA"/>
                    </a:solidFill>
                  </a:tcPr>
                </a:tc>
              </a:tr>
              <a:tr h="604837">
                <a:tc>
                  <a:txBody>
                    <a:bodyPr/>
                    <a:lstStyle/>
                    <a:p>
                      <a:pPr lvl="0" algn="l" eaLnBrk="1" latinLnBrk="1" hangingPunct="1"/>
                      <a:r>
                        <a:rPr lang="en-US" altLang="en-US" sz="2000" b="0" dirty="0">
                          <a:solidFill>
                            <a:srgbClr val="000000"/>
                          </a:solidFill>
                          <a:latin typeface="Times New Roman" pitchFamily="18" charset="0"/>
                          <a:cs typeface="Times New Roman" pitchFamily="18" charset="0"/>
                        </a:rPr>
                        <a:t>Application Size</a:t>
                      </a:r>
                    </a:p>
                  </a:txBody>
                  <a:tcPr>
                    <a:lnL w="12700" cap="flat" cmpd="sng">
                      <a:solidFill>
                        <a:srgbClr val="4BACC6">
                          <a:alpha val="100000"/>
                        </a:srgbClr>
                      </a:solidFill>
                      <a:prstDash val="solid"/>
                      <a:round/>
                    </a:lnL>
                    <a:lnR w="12700" cap="flat" cmpd="sng">
                      <a:solidFill>
                        <a:srgbClr val="4BACC6">
                          <a:alpha val="100000"/>
                        </a:srgbClr>
                      </a:solidFill>
                      <a:prstDash val="solid"/>
                      <a:round/>
                    </a:lnR>
                    <a:lnT w="12700" cap="flat" cmpd="sng">
                      <a:solidFill>
                        <a:srgbClr val="4BACC6">
                          <a:alpha val="100000"/>
                        </a:srgbClr>
                      </a:solidFill>
                      <a:prstDash val="solid"/>
                      <a:round/>
                    </a:lnT>
                    <a:lnB w="12700" cap="flat" cmpd="sng">
                      <a:solidFill>
                        <a:srgbClr val="4BACC6">
                          <a:alpha val="100000"/>
                        </a:srgbClr>
                      </a:solidFill>
                      <a:prstDash val="solid"/>
                      <a:round/>
                    </a:lnB>
                    <a:solidFill>
                      <a:srgbClr val="E9F1F5"/>
                    </a:solidFill>
                  </a:tcPr>
                </a:tc>
                <a:tc>
                  <a:txBody>
                    <a:bodyPr/>
                    <a:lstStyle/>
                    <a:p>
                      <a:pPr lvl="0" algn="l" eaLnBrk="1" latinLnBrk="1" hangingPunct="1"/>
                      <a:r>
                        <a:rPr lang="en-US" altLang="en-US" sz="2000" b="0" dirty="0">
                          <a:solidFill>
                            <a:srgbClr val="000000"/>
                          </a:solidFill>
                          <a:latin typeface="Times New Roman" pitchFamily="18" charset="0"/>
                          <a:cs typeface="Times New Roman" pitchFamily="18" charset="0"/>
                        </a:rPr>
                        <a:t>25MB</a:t>
                      </a:r>
                    </a:p>
                  </a:txBody>
                  <a:tcPr>
                    <a:lnL w="12700" cap="flat" cmpd="sng">
                      <a:solidFill>
                        <a:srgbClr val="4BACC6">
                          <a:alpha val="100000"/>
                        </a:srgbClr>
                      </a:solidFill>
                      <a:prstDash val="solid"/>
                      <a:round/>
                    </a:lnL>
                    <a:lnR w="12700" cap="flat" cmpd="sng">
                      <a:solidFill>
                        <a:srgbClr val="4BACC6">
                          <a:alpha val="100000"/>
                        </a:srgbClr>
                      </a:solidFill>
                      <a:prstDash val="solid"/>
                      <a:round/>
                    </a:lnR>
                    <a:lnT w="12700" cap="flat" cmpd="sng">
                      <a:solidFill>
                        <a:srgbClr val="4BACC6">
                          <a:alpha val="100000"/>
                        </a:srgbClr>
                      </a:solidFill>
                      <a:prstDash val="solid"/>
                      <a:round/>
                    </a:lnT>
                    <a:lnB w="12700" cap="flat" cmpd="sng">
                      <a:solidFill>
                        <a:srgbClr val="4BACC6">
                          <a:alpha val="100000"/>
                        </a:srgbClr>
                      </a:solidFill>
                      <a:prstDash val="solid"/>
                      <a:round/>
                    </a:lnB>
                    <a:solidFill>
                      <a:srgbClr val="E9F1F5"/>
                    </a:solidFill>
                  </a:tcPr>
                </a:tc>
              </a:tr>
            </a:tbl>
          </a:graphicData>
        </a:graphic>
      </p:graphicFrame>
      <p:sp>
        <p:nvSpPr>
          <p:cNvPr id="1048633" name="TextBox 1048632"/>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8</a:t>
            </a:fld>
            <a:endParaRPr lang="en-US" altLang="en-US" sz="1200">
              <a:solidFill>
                <a:srgbClr val="898989"/>
              </a:solidFill>
            </a:endParaRPr>
          </a:p>
        </p:txBody>
      </p:sp>
      <p:sp>
        <p:nvSpPr>
          <p:cNvPr id="5" name="Rectangle 4"/>
          <p:cNvSpPr/>
          <p:nvPr/>
        </p:nvSpPr>
        <p:spPr>
          <a:xfrm>
            <a:off x="3733800" y="6400800"/>
            <a:ext cx="1500732" cy="369332"/>
          </a:xfrm>
          <a:prstGeom prst="rect">
            <a:avLst/>
          </a:prstGeom>
        </p:spPr>
        <p:txBody>
          <a:bodyPr wrap="none">
            <a:spAutoFit/>
          </a:bodyPr>
          <a:lstStyle/>
          <a:p>
            <a:pPr lvl="0" algn="ctr"/>
            <a:r>
              <a:rPr lang="en-US" altLang="en-US" sz="1200" dirty="0" smtClean="0">
                <a:solidFill>
                  <a:srgbClr val="898989"/>
                </a:solidFill>
              </a:rPr>
              <a:t>FINANCIAL</a:t>
            </a:r>
            <a:r>
              <a:rPr lang="en-US" altLang="en-US" dirty="0" smtClean="0">
                <a:solidFill>
                  <a:srgbClr val="898989"/>
                </a:solidFill>
              </a:rPr>
              <a:t> </a:t>
            </a:r>
            <a:r>
              <a:rPr lang="en-US" altLang="en-US" sz="1200" dirty="0" smtClean="0">
                <a:solidFill>
                  <a:srgbClr val="898989"/>
                </a:solidFill>
              </a:rPr>
              <a:t>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graphicFrame>
        <p:nvGraphicFramePr>
          <p:cNvPr id="6" name="Content Placeholder 5"/>
          <p:cNvGraphicFramePr>
            <a:graphicFrameLocks noGrp="1"/>
          </p:cNvGraphicFramePr>
          <p:nvPr>
            <p:ph idx="1"/>
          </p:nvPr>
        </p:nvGraphicFramePr>
        <p:xfrm>
          <a:off x="304800" y="609600"/>
          <a:ext cx="8458200" cy="5425440"/>
        </p:xfrm>
        <a:graphic>
          <a:graphicData uri="http://schemas.openxmlformats.org/drawingml/2006/table">
            <a:tbl>
              <a:tblPr firstRow="1" bandRow="1">
                <a:tableStyleId>{5C22544A-7EE6-4342-B048-85BDC9FD1C3A}</a:tableStyleId>
              </a:tblPr>
              <a:tblGrid>
                <a:gridCol w="914400"/>
                <a:gridCol w="1600200"/>
                <a:gridCol w="1676400"/>
                <a:gridCol w="685800"/>
                <a:gridCol w="1371600"/>
                <a:gridCol w="1219200"/>
                <a:gridCol w="990600"/>
              </a:tblGrid>
              <a:tr h="609600">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CASE#</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DESRIPTION</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PRECAUTIONS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STEP#</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SCENARIOS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EXPECTED RESULT</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ACTUAL RESULT</a:t>
                      </a:r>
                      <a:endParaRPr lang="en-US" sz="1400" b="1" dirty="0">
                        <a:solidFill>
                          <a:schemeClr val="bg1"/>
                        </a:solidFill>
                        <a:latin typeface="Verdana" pitchFamily="34" charset="0"/>
                        <a:ea typeface="Verdana" pitchFamily="34" charset="0"/>
                      </a:endParaRPr>
                    </a:p>
                  </a:txBody>
                  <a:tcPr/>
                </a:tc>
              </a:tr>
              <a:tr h="4815840">
                <a:tc>
                  <a:txBody>
                    <a:bodyPr/>
                    <a:lstStyle/>
                    <a:p>
                      <a:pPr marL="0" marR="0" algn="r">
                        <a:spcBef>
                          <a:spcPts val="0"/>
                        </a:spcBef>
                        <a:spcAft>
                          <a:spcPts val="0"/>
                        </a:spcAft>
                      </a:pPr>
                      <a:r>
                        <a:rPr lang="en-US" sz="1400" b="1" i="0" kern="1200" dirty="0">
                          <a:solidFill>
                            <a:schemeClr val="bg1"/>
                          </a:solidFill>
                          <a:latin typeface="Times New Roman" pitchFamily="18" charset="0"/>
                          <a:ea typeface="Verdana"/>
                          <a:cs typeface="Times New Roman" pitchFamily="18" charset="0"/>
                        </a:rPr>
                        <a:t>TC4.3-004.3</a:t>
                      </a:r>
                      <a:endParaRPr lang="en-US" sz="1400" b="1" i="0" dirty="0">
                        <a:solidFill>
                          <a:schemeClr val="bg1"/>
                        </a:solidFill>
                        <a:latin typeface="Times New Roman" pitchFamily="18" charset="0"/>
                        <a:ea typeface="Times New Roman"/>
                        <a:cs typeface="Times New Roman" pitchFamily="18" charset="0"/>
                      </a:endParaRPr>
                    </a:p>
                  </a:txBody>
                  <a:tcPr marL="68580" marR="68580" marT="0" marB="0">
                    <a:solidFill>
                      <a:schemeClr val="accent1"/>
                    </a:solidFill>
                  </a:tcPr>
                </a:tc>
                <a:tc>
                  <a:txBody>
                    <a:bodyPr/>
                    <a:lstStyle/>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EMI(monthly payment</a:t>
                      </a:r>
                      <a:r>
                        <a:rPr lang="en-US" sz="1400" b="0" kern="1200" dirty="0" smtClean="0">
                          <a:solidFill>
                            <a:srgbClr val="000000"/>
                          </a:solidFill>
                          <a:latin typeface="Times New Roman" pitchFamily="18" charset="0"/>
                          <a:ea typeface="Times New Roman"/>
                          <a:cs typeface="Times New Roman" pitchFamily="18" charset="0"/>
                        </a:rPr>
                        <a:t>).</a:t>
                      </a: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dirty="0">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r>
                        <a:rPr lang="en-US" sz="1400" b="0" kern="1200" dirty="0" smtClean="0">
                          <a:solidFill>
                            <a:srgbClr val="000000"/>
                          </a:solidFill>
                          <a:latin typeface="Times New Roman" pitchFamily="18" charset="0"/>
                          <a:ea typeface="Times New Roman"/>
                          <a:cs typeface="Times New Roman" pitchFamily="18" charset="0"/>
                        </a:rPr>
                        <a:t>Total interest</a:t>
                      </a: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dirty="0">
                        <a:latin typeface="Times New Roman" pitchFamily="18" charset="0"/>
                        <a:ea typeface="Times New Roman"/>
                        <a:cs typeface="Times New Roman" pitchFamily="18" charset="0"/>
                      </a:endParaRPr>
                    </a:p>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Total payable</a:t>
                      </a:r>
                      <a:endParaRPr lang="en-US" sz="1400" b="0" dirty="0">
                        <a:latin typeface="Times New Roman" pitchFamily="18" charset="0"/>
                        <a:ea typeface="Times New Roman"/>
                        <a:cs typeface="Times New Roman" pitchFamily="18" charset="0"/>
                      </a:endParaRPr>
                    </a:p>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 principle+ interest)</a:t>
                      </a:r>
                      <a:endParaRPr lang="en-US" sz="1400" b="0" dirty="0">
                        <a:latin typeface="Times New Roman" pitchFamily="18" charset="0"/>
                        <a:ea typeface="Times New Roman"/>
                        <a:cs typeface="Times New Roman" pitchFamily="18" charset="0"/>
                      </a:endParaRPr>
                    </a:p>
                  </a:txBody>
                  <a:tcPr marL="68580" marR="68580" marT="0" marB="0"/>
                </a:tc>
                <a:tc>
                  <a:txBody>
                    <a:bodyPr/>
                    <a:lstStyle/>
                    <a:p>
                      <a:pPr marL="0" marR="0" latinLnBrk="1">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App is installed,</a:t>
                      </a:r>
                      <a:endParaRPr lang="en-US" sz="1400" b="0" dirty="0">
                        <a:latin typeface="Times New Roman" pitchFamily="18" charset="0"/>
                        <a:ea typeface="Times New Roman"/>
                        <a:cs typeface="Times New Roman" pitchFamily="18" charset="0"/>
                      </a:endParaRPr>
                    </a:p>
                    <a:p>
                      <a:pPr marL="0" marR="0" latinLnBrk="1">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Loan compare </a:t>
                      </a:r>
                      <a:endParaRPr lang="en-US" sz="1400" b="0" dirty="0">
                        <a:latin typeface="Times New Roman" pitchFamily="18" charset="0"/>
                        <a:ea typeface="Times New Roman"/>
                        <a:cs typeface="Times New Roman" pitchFamily="18" charset="0"/>
                      </a:endParaRPr>
                    </a:p>
                    <a:p>
                      <a:pPr marL="0" marR="0" latinLnBrk="1">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calculator </a:t>
                      </a:r>
                      <a:endParaRPr lang="en-US" sz="1400" b="0" dirty="0">
                        <a:latin typeface="Times New Roman" pitchFamily="18" charset="0"/>
                        <a:ea typeface="Times New Roman"/>
                        <a:cs typeface="Times New Roman" pitchFamily="18" charset="0"/>
                      </a:endParaRPr>
                    </a:p>
                    <a:p>
                      <a:pPr marL="0" marR="0" latinLnBrk="1">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module is clicked</a:t>
                      </a:r>
                      <a:endParaRPr lang="en-US" sz="1400" b="0" dirty="0">
                        <a:latin typeface="Times New Roman" pitchFamily="18" charset="0"/>
                        <a:ea typeface="Times New Roman"/>
                        <a:cs typeface="Times New Roman" pitchFamily="18" charset="0"/>
                      </a:endParaRPr>
                    </a:p>
                    <a:p>
                      <a:pPr marL="0" marR="0" latinLnBrk="1">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All the previous </a:t>
                      </a:r>
                      <a:endParaRPr lang="en-US" sz="1400" b="0" dirty="0">
                        <a:latin typeface="Times New Roman" pitchFamily="18" charset="0"/>
                        <a:ea typeface="Times New Roman"/>
                        <a:cs typeface="Times New Roman" pitchFamily="18" charset="0"/>
                      </a:endParaRPr>
                    </a:p>
                    <a:p>
                      <a:pPr marL="0" marR="0" latinLnBrk="1">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Details must be </a:t>
                      </a:r>
                      <a:endParaRPr lang="en-US" sz="1400" b="0" dirty="0">
                        <a:latin typeface="Times New Roman" pitchFamily="18" charset="0"/>
                        <a:ea typeface="Times New Roman"/>
                        <a:cs typeface="Times New Roman" pitchFamily="18" charset="0"/>
                      </a:endParaRPr>
                    </a:p>
                    <a:p>
                      <a:pPr marL="0" marR="0" latinLnBrk="1">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filled. </a:t>
                      </a:r>
                      <a:endParaRPr lang="en-US" sz="14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6 </a:t>
                      </a:r>
                      <a:endParaRPr lang="en-US" sz="14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The EMI has the default value as 0.00 displayed for 2 different types of loans</a:t>
                      </a:r>
                      <a:r>
                        <a:rPr lang="en-US" sz="1400" b="0" kern="1200" dirty="0" smtClean="0">
                          <a:solidFill>
                            <a:srgbClr val="000000"/>
                          </a:solidFill>
                          <a:latin typeface="Times New Roman" pitchFamily="18" charset="0"/>
                          <a:ea typeface="Times New Roman"/>
                          <a:cs typeface="Times New Roman" pitchFamily="18" charset="0"/>
                        </a:rPr>
                        <a:t>.</a:t>
                      </a:r>
                    </a:p>
                    <a:p>
                      <a:pPr marL="0" marR="0">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endParaRPr lang="en-US" sz="1400" b="0" dirty="0">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r>
                        <a:rPr lang="en-US" sz="1400" b="0" kern="1200" dirty="0" smtClean="0">
                          <a:solidFill>
                            <a:srgbClr val="000000"/>
                          </a:solidFill>
                          <a:latin typeface="Times New Roman" pitchFamily="18" charset="0"/>
                          <a:ea typeface="Times New Roman"/>
                          <a:cs typeface="Times New Roman" pitchFamily="18" charset="0"/>
                        </a:rPr>
                        <a:t>The </a:t>
                      </a:r>
                      <a:r>
                        <a:rPr lang="en-US" sz="1400" b="0" kern="1200" dirty="0">
                          <a:solidFill>
                            <a:srgbClr val="000000"/>
                          </a:solidFill>
                          <a:latin typeface="Times New Roman" pitchFamily="18" charset="0"/>
                          <a:ea typeface="Times New Roman"/>
                          <a:cs typeface="Times New Roman" pitchFamily="18" charset="0"/>
                        </a:rPr>
                        <a:t>Total </a:t>
                      </a: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r>
                        <a:rPr lang="en-US" sz="1400" b="0" kern="1200" dirty="0" smtClean="0">
                          <a:solidFill>
                            <a:srgbClr val="000000"/>
                          </a:solidFill>
                          <a:latin typeface="Times New Roman" pitchFamily="18" charset="0"/>
                          <a:ea typeface="Times New Roman"/>
                          <a:cs typeface="Times New Roman" pitchFamily="18" charset="0"/>
                        </a:rPr>
                        <a:t>interest </a:t>
                      </a:r>
                      <a:r>
                        <a:rPr lang="en-US" sz="1400" b="0" kern="1200" dirty="0">
                          <a:solidFill>
                            <a:srgbClr val="000000"/>
                          </a:solidFill>
                          <a:latin typeface="Times New Roman" pitchFamily="18" charset="0"/>
                          <a:ea typeface="Times New Roman"/>
                          <a:cs typeface="Times New Roman" pitchFamily="18" charset="0"/>
                        </a:rPr>
                        <a:t>has the default value as 0.00 displayed for 2 different types of loans</a:t>
                      </a:r>
                      <a:r>
                        <a:rPr lang="en-US" sz="1400" b="0" kern="1200" dirty="0" smtClean="0">
                          <a:solidFill>
                            <a:srgbClr val="000000"/>
                          </a:solidFill>
                          <a:latin typeface="Times New Roman" pitchFamily="18" charset="0"/>
                          <a:ea typeface="Times New Roman"/>
                          <a:cs typeface="Times New Roman" pitchFamily="18" charset="0"/>
                        </a:rPr>
                        <a:t>.</a:t>
                      </a:r>
                    </a:p>
                    <a:p>
                      <a:pPr marL="0" marR="0">
                        <a:spcBef>
                          <a:spcPts val="0"/>
                        </a:spcBef>
                        <a:spcAft>
                          <a:spcPts val="0"/>
                        </a:spcAft>
                      </a:pPr>
                      <a:endParaRPr lang="en-US" sz="1400" b="0" dirty="0">
                        <a:latin typeface="Times New Roman" pitchFamily="18" charset="0"/>
                        <a:ea typeface="Times New Roman"/>
                        <a:cs typeface="Times New Roman" pitchFamily="18" charset="0"/>
                      </a:endParaRPr>
                    </a:p>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The Total payable  has the default value as 0.00 displayed for 2 different types of  loans.</a:t>
                      </a:r>
                      <a:endParaRPr lang="en-US" sz="14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The EMI(i.e. equated monthly installment) is displayed as per the details entered for 2 loans</a:t>
                      </a:r>
                      <a:r>
                        <a:rPr lang="en-US" sz="1400" b="0" kern="1200" dirty="0" smtClean="0">
                          <a:solidFill>
                            <a:srgbClr val="000000"/>
                          </a:solidFill>
                          <a:latin typeface="Times New Roman" pitchFamily="18" charset="0"/>
                          <a:ea typeface="Times New Roman"/>
                          <a:cs typeface="Times New Roman" pitchFamily="18" charset="0"/>
                        </a:rPr>
                        <a:t>.</a:t>
                      </a:r>
                    </a:p>
                    <a:p>
                      <a:pPr marL="0" marR="0">
                        <a:spcBef>
                          <a:spcPts val="0"/>
                        </a:spcBef>
                        <a:spcAft>
                          <a:spcPts val="0"/>
                        </a:spcAft>
                      </a:pPr>
                      <a:endParaRPr lang="en-US" sz="1400" b="0" dirty="0">
                        <a:latin typeface="Times New Roman" pitchFamily="18" charset="0"/>
                        <a:ea typeface="Times New Roman"/>
                        <a:cs typeface="Times New Roman" pitchFamily="18" charset="0"/>
                      </a:endParaRPr>
                    </a:p>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The total interest is displayed as per the details entered for 2 loans</a:t>
                      </a:r>
                      <a:r>
                        <a:rPr lang="en-US" sz="1400" b="0" kern="1200" dirty="0" smtClean="0">
                          <a:solidFill>
                            <a:srgbClr val="000000"/>
                          </a:solidFill>
                          <a:latin typeface="Times New Roman" pitchFamily="18" charset="0"/>
                          <a:ea typeface="Times New Roman"/>
                          <a:cs typeface="Times New Roman" pitchFamily="18" charset="0"/>
                        </a:rPr>
                        <a:t>.</a:t>
                      </a:r>
                    </a:p>
                    <a:p>
                      <a:pPr marL="0" marR="0">
                        <a:spcBef>
                          <a:spcPts val="0"/>
                        </a:spcBef>
                        <a:spcAft>
                          <a:spcPts val="0"/>
                        </a:spcAft>
                      </a:pPr>
                      <a:endParaRPr lang="en-US" sz="1400" b="0" dirty="0">
                        <a:latin typeface="Times New Roman" pitchFamily="18" charset="0"/>
                        <a:ea typeface="Times New Roman"/>
                        <a:cs typeface="Times New Roman" pitchFamily="18" charset="0"/>
                      </a:endParaRPr>
                    </a:p>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The total payable is displayed as per the details entered for 2 loans. </a:t>
                      </a:r>
                      <a:endParaRPr lang="en-US" sz="14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Same as </a:t>
                      </a:r>
                      <a:endParaRPr lang="en-US" sz="1400" b="0" dirty="0">
                        <a:latin typeface="Times New Roman" pitchFamily="18" charset="0"/>
                        <a:ea typeface="Times New Roman"/>
                        <a:cs typeface="Times New Roman" pitchFamily="18" charset="0"/>
                      </a:endParaRPr>
                    </a:p>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expected result.</a:t>
                      </a:r>
                      <a:endParaRPr lang="en-US" sz="1400" b="0" dirty="0">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r>
                        <a:rPr lang="en-US" sz="1400" b="0" kern="1200" dirty="0" smtClean="0">
                          <a:solidFill>
                            <a:srgbClr val="000000"/>
                          </a:solidFill>
                          <a:latin typeface="Times New Roman" pitchFamily="18" charset="0"/>
                          <a:ea typeface="Times New Roman"/>
                          <a:cs typeface="Times New Roman" pitchFamily="18" charset="0"/>
                        </a:rPr>
                        <a:t>Same </a:t>
                      </a:r>
                      <a:r>
                        <a:rPr lang="en-US" sz="1400" b="0" kern="1200" dirty="0">
                          <a:solidFill>
                            <a:srgbClr val="000000"/>
                          </a:solidFill>
                          <a:latin typeface="Times New Roman" pitchFamily="18" charset="0"/>
                          <a:ea typeface="Times New Roman"/>
                          <a:cs typeface="Times New Roman" pitchFamily="18" charset="0"/>
                        </a:rPr>
                        <a:t>as expected result</a:t>
                      </a:r>
                      <a:r>
                        <a:rPr lang="en-US" sz="1400" b="0" kern="1200" dirty="0" smtClean="0">
                          <a:solidFill>
                            <a:srgbClr val="000000"/>
                          </a:solidFill>
                          <a:latin typeface="Times New Roman" pitchFamily="18" charset="0"/>
                          <a:ea typeface="Times New Roman"/>
                          <a:cs typeface="Times New Roman" pitchFamily="18" charset="0"/>
                        </a:rPr>
                        <a:t>.</a:t>
                      </a: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dirty="0">
                        <a:latin typeface="Times New Roman" pitchFamily="18" charset="0"/>
                        <a:ea typeface="Times New Roman"/>
                        <a:cs typeface="Times New Roman" pitchFamily="18" charset="0"/>
                      </a:endParaRPr>
                    </a:p>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Same as expected result.</a:t>
                      </a:r>
                      <a:endParaRPr lang="en-US" sz="1400" b="0" dirty="0">
                        <a:latin typeface="Times New Roman" pitchFamily="18" charset="0"/>
                        <a:ea typeface="Times New Roman"/>
                        <a:cs typeface="Times New Roman" pitchFamily="18" charset="0"/>
                      </a:endParaRPr>
                    </a:p>
                  </a:txBody>
                  <a:tcPr marL="68580" marR="68580"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80</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sz="4000" dirty="0" smtClean="0">
                <a:solidFill>
                  <a:srgbClr val="FF0000"/>
                </a:solidFill>
                <a:latin typeface="Verdana" pitchFamily="34" charset="0"/>
                <a:ea typeface="Verdana" pitchFamily="34" charset="0"/>
              </a:rPr>
              <a:t>FOR WEALTH ANALYSIS:</a:t>
            </a:r>
            <a:endParaRPr lang="en-US" sz="4000" dirty="0">
              <a:solidFill>
                <a:srgbClr val="FF0000"/>
              </a:solidFill>
              <a:latin typeface="Verdana" pitchFamily="34" charset="0"/>
              <a:ea typeface="Verdana" pitchFamily="34" charset="0"/>
            </a:endParaRPr>
          </a:p>
        </p:txBody>
      </p:sp>
      <p:graphicFrame>
        <p:nvGraphicFramePr>
          <p:cNvPr id="6" name="Content Placeholder 5"/>
          <p:cNvGraphicFramePr>
            <a:graphicFrameLocks noGrp="1"/>
          </p:cNvGraphicFramePr>
          <p:nvPr>
            <p:ph idx="1"/>
          </p:nvPr>
        </p:nvGraphicFramePr>
        <p:xfrm>
          <a:off x="304800" y="838199"/>
          <a:ext cx="8610600" cy="5429194"/>
        </p:xfrm>
        <a:graphic>
          <a:graphicData uri="http://schemas.openxmlformats.org/drawingml/2006/table">
            <a:tbl>
              <a:tblPr firstRow="1" bandRow="1">
                <a:tableStyleId>{5C22544A-7EE6-4342-B048-85BDC9FD1C3A}</a:tableStyleId>
              </a:tblPr>
              <a:tblGrid>
                <a:gridCol w="1066800"/>
                <a:gridCol w="1524000"/>
                <a:gridCol w="1676400"/>
                <a:gridCol w="685800"/>
                <a:gridCol w="1371600"/>
                <a:gridCol w="1295400"/>
                <a:gridCol w="990600"/>
              </a:tblGrid>
              <a:tr h="838201">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CASE#</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DESRIPTION</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PRECAUTIONS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STEP#</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SCENARIOS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EXPECTED RESULT</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ACTUAL RESULT</a:t>
                      </a:r>
                      <a:endParaRPr lang="en-US" sz="1400" b="1" dirty="0">
                        <a:solidFill>
                          <a:schemeClr val="bg1"/>
                        </a:solidFill>
                        <a:latin typeface="Verdana" pitchFamily="34" charset="0"/>
                        <a:ea typeface="Verdana" pitchFamily="34" charset="0"/>
                      </a:endParaRPr>
                    </a:p>
                  </a:txBody>
                  <a:tcPr/>
                </a:tc>
              </a:tr>
              <a:tr h="1092014">
                <a:tc>
                  <a:txBody>
                    <a:bodyPr/>
                    <a:lstStyle/>
                    <a:p>
                      <a:pPr lvl="0" algn="r" eaLnBrk="1" latinLnBrk="1" hangingPunct="1">
                        <a:lnSpc>
                          <a:spcPct val="115000"/>
                        </a:lnSpc>
                      </a:pPr>
                      <a:r>
                        <a:rPr lang="en-US" altLang="en-US" sz="1400" b="1" dirty="0">
                          <a:solidFill>
                            <a:srgbClr val="FFFFFF"/>
                          </a:solidFill>
                          <a:latin typeface="Times New Roman" pitchFamily="18" charset="0"/>
                          <a:ea typeface="Verdana" pitchFamily="34" charset="0"/>
                          <a:cs typeface="Times New Roman" pitchFamily="18" charset="0"/>
                        </a:rPr>
                        <a:t>TC5-005</a:t>
                      </a:r>
                    </a:p>
                  </a:txBody>
                  <a:tcPr marL="58333" marR="58333" marT="0" marB="0">
                    <a:solidFill>
                      <a:schemeClr val="accent1"/>
                    </a:solidFill>
                  </a:tcPr>
                </a:tc>
                <a:tc>
                  <a:txBody>
                    <a:bodyPr/>
                    <a:lstStyle/>
                    <a:p>
                      <a:pPr lvl="0" algn="l" eaLnBrk="1" latinLnBrk="1" hangingPunct="1">
                        <a:lnSpc>
                          <a:spcPct val="115000"/>
                        </a:lnSpc>
                      </a:pPr>
                      <a:r>
                        <a:rPr lang="en-US" altLang="en-US" sz="1400" b="0" dirty="0">
                          <a:solidFill>
                            <a:schemeClr val="tx1"/>
                          </a:solidFill>
                          <a:latin typeface="Times New Roman" pitchFamily="18" charset="0"/>
                          <a:ea typeface="Verdana" pitchFamily="34" charset="0"/>
                          <a:cs typeface="Times New Roman" pitchFamily="18" charset="0"/>
                        </a:rPr>
                        <a:t>Wealth analysis</a:t>
                      </a:r>
                    </a:p>
                  </a:txBody>
                  <a:tcPr marL="58333" marR="58333" marT="0" marB="0"/>
                </a:tc>
                <a:tc>
                  <a:txBody>
                    <a:bodyPr/>
                    <a:lstStyle/>
                    <a:p>
                      <a:pPr lvl="0" algn="l" eaLnBrk="1" latinLnBrk="1" hangingPunct="1">
                        <a:lnSpc>
                          <a:spcPct val="115000"/>
                        </a:lnSpc>
                      </a:pPr>
                      <a:r>
                        <a:rPr lang="en-US" altLang="en-US" sz="1400" b="0" dirty="0">
                          <a:solidFill>
                            <a:schemeClr val="tx1"/>
                          </a:solidFill>
                          <a:latin typeface="Times New Roman" pitchFamily="18" charset="0"/>
                          <a:ea typeface="Verdana" pitchFamily="34" charset="0"/>
                          <a:cs typeface="Times New Roman" pitchFamily="18" charset="0"/>
                        </a:rPr>
                        <a:t>App is installed. </a:t>
                      </a:r>
                      <a:endParaRPr lang="en-US" altLang="en-US" sz="1400" b="0" dirty="0" smtClean="0">
                        <a:solidFill>
                          <a:schemeClr val="tx1"/>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ea typeface="Verdana" pitchFamily="34" charset="0"/>
                          <a:cs typeface="Times New Roman" pitchFamily="18" charset="0"/>
                        </a:rPr>
                        <a:t>Wealth </a:t>
                      </a:r>
                      <a:r>
                        <a:rPr lang="en-US" altLang="en-US" sz="1400" b="0" dirty="0">
                          <a:solidFill>
                            <a:schemeClr val="tx1"/>
                          </a:solidFill>
                          <a:latin typeface="Times New Roman" pitchFamily="18" charset="0"/>
                          <a:ea typeface="Verdana" pitchFamily="34" charset="0"/>
                          <a:cs typeface="Times New Roman" pitchFamily="18" charset="0"/>
                        </a:rPr>
                        <a:t>analysis </a:t>
                      </a:r>
                      <a:endParaRPr lang="en-US" altLang="en-US" sz="1400" b="0" dirty="0" smtClean="0">
                        <a:solidFill>
                          <a:schemeClr val="tx1"/>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ea typeface="Verdana" pitchFamily="34" charset="0"/>
                          <a:cs typeface="Times New Roman" pitchFamily="18" charset="0"/>
                        </a:rPr>
                        <a:t>module </a:t>
                      </a:r>
                      <a:r>
                        <a:rPr lang="en-US" altLang="en-US" sz="1400" b="0" dirty="0">
                          <a:solidFill>
                            <a:schemeClr val="tx1"/>
                          </a:solidFill>
                          <a:latin typeface="Times New Roman" pitchFamily="18" charset="0"/>
                          <a:ea typeface="Verdana" pitchFamily="34" charset="0"/>
                          <a:cs typeface="Times New Roman" pitchFamily="18" charset="0"/>
                        </a:rPr>
                        <a:t>is </a:t>
                      </a:r>
                      <a:r>
                        <a:rPr lang="en-US" altLang="en-US" sz="1400" b="0" dirty="0" smtClean="0">
                          <a:solidFill>
                            <a:schemeClr val="tx1"/>
                          </a:solidFill>
                          <a:latin typeface="Times New Roman" pitchFamily="18" charset="0"/>
                          <a:ea typeface="Verdana" pitchFamily="34" charset="0"/>
                          <a:cs typeface="Times New Roman" pitchFamily="18" charset="0"/>
                        </a:rPr>
                        <a:t>clicked.</a:t>
                      </a:r>
                      <a:endParaRPr lang="en-US" altLang="en-US" sz="1400" b="0" dirty="0">
                        <a:solidFill>
                          <a:schemeClr val="tx1"/>
                        </a:solidFill>
                        <a:latin typeface="Times New Roman" pitchFamily="18" charset="0"/>
                        <a:ea typeface="Verdana" pitchFamily="34" charset="0"/>
                        <a:cs typeface="Times New Roman" pitchFamily="18" charset="0"/>
                      </a:endParaRPr>
                    </a:p>
                  </a:txBody>
                  <a:tcPr marL="58333" marR="58333" marT="0" marB="0"/>
                </a:tc>
                <a:tc>
                  <a:txBody>
                    <a:bodyPr/>
                    <a:lstStyle/>
                    <a:p>
                      <a:pPr lvl="0" algn="l" eaLnBrk="1" latinLnBrk="1" hangingPunct="1">
                        <a:lnSpc>
                          <a:spcPct val="115000"/>
                        </a:lnSpc>
                      </a:pPr>
                      <a:r>
                        <a:rPr lang="en-US" altLang="en-US" sz="1400" b="0" dirty="0">
                          <a:solidFill>
                            <a:schemeClr val="tx1"/>
                          </a:solidFill>
                          <a:latin typeface="Times New Roman" pitchFamily="18" charset="0"/>
                          <a:ea typeface="Verdana" pitchFamily="34" charset="0"/>
                          <a:cs typeface="Times New Roman" pitchFamily="18" charset="0"/>
                        </a:rPr>
                        <a:t>1</a:t>
                      </a:r>
                    </a:p>
                  </a:txBody>
                  <a:tcPr marL="58333" marR="58333" marT="0" marB="0"/>
                </a:tc>
                <a:tc>
                  <a:txBody>
                    <a:bodyPr/>
                    <a:lstStyle/>
                    <a:p>
                      <a:pPr lvl="0" algn="l" eaLnBrk="1" latinLnBrk="1" hangingPunct="1">
                        <a:lnSpc>
                          <a:spcPct val="115000"/>
                        </a:lnSpc>
                      </a:pPr>
                      <a:r>
                        <a:rPr lang="en-US" altLang="en-US" sz="1400" b="0" dirty="0">
                          <a:solidFill>
                            <a:schemeClr val="tx1"/>
                          </a:solidFill>
                          <a:latin typeface="Times New Roman" pitchFamily="18" charset="0"/>
                          <a:ea typeface="Verdana" pitchFamily="34" charset="0"/>
                          <a:cs typeface="Times New Roman" pitchFamily="18" charset="0"/>
                        </a:rPr>
                        <a:t>Launch the app</a:t>
                      </a:r>
                    </a:p>
                  </a:txBody>
                  <a:tcPr marL="58333" marR="58333" marT="0" marB="0"/>
                </a:tc>
                <a:tc>
                  <a:txBody>
                    <a:bodyPr/>
                    <a:lstStyle/>
                    <a:p>
                      <a:pPr lvl="0" algn="l" eaLnBrk="1" latinLnBrk="1" hangingPunct="1">
                        <a:lnSpc>
                          <a:spcPct val="115000"/>
                        </a:lnSpc>
                      </a:pPr>
                      <a:r>
                        <a:rPr lang="en-US" altLang="en-US" sz="1400" b="0" dirty="0">
                          <a:solidFill>
                            <a:schemeClr val="tx1"/>
                          </a:solidFill>
                          <a:latin typeface="Times New Roman" pitchFamily="18" charset="0"/>
                          <a:ea typeface="Verdana" pitchFamily="34" charset="0"/>
                          <a:cs typeface="Times New Roman" pitchFamily="18" charset="0"/>
                        </a:rPr>
                        <a:t>Application </a:t>
                      </a:r>
                      <a:endParaRPr lang="en-US" altLang="en-US" sz="1400" b="0" dirty="0" smtClean="0">
                        <a:solidFill>
                          <a:schemeClr val="tx1"/>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ea typeface="Verdana" pitchFamily="34" charset="0"/>
                          <a:cs typeface="Times New Roman" pitchFamily="18" charset="0"/>
                        </a:rPr>
                        <a:t>launch </a:t>
                      </a:r>
                      <a:r>
                        <a:rPr lang="en-US" altLang="en-US" sz="1400" b="0" dirty="0">
                          <a:solidFill>
                            <a:schemeClr val="tx1"/>
                          </a:solidFill>
                          <a:latin typeface="Times New Roman" pitchFamily="18" charset="0"/>
                          <a:ea typeface="Verdana" pitchFamily="34" charset="0"/>
                          <a:cs typeface="Times New Roman" pitchFamily="18" charset="0"/>
                        </a:rPr>
                        <a:t>page is </a:t>
                      </a:r>
                      <a:endParaRPr lang="en-US" altLang="en-US" sz="1400" b="0" dirty="0" smtClean="0">
                        <a:solidFill>
                          <a:schemeClr val="tx1"/>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ea typeface="Verdana" pitchFamily="34" charset="0"/>
                          <a:cs typeface="Times New Roman" pitchFamily="18" charset="0"/>
                        </a:rPr>
                        <a:t>Shown.</a:t>
                      </a:r>
                      <a:endParaRPr lang="en-US" altLang="en-US" sz="1400" b="0" dirty="0">
                        <a:solidFill>
                          <a:schemeClr val="tx1"/>
                        </a:solidFill>
                        <a:latin typeface="Times New Roman" pitchFamily="18" charset="0"/>
                        <a:ea typeface="Verdana" pitchFamily="34" charset="0"/>
                        <a:cs typeface="Times New Roman" pitchFamily="18" charset="0"/>
                      </a:endParaRPr>
                    </a:p>
                  </a:txBody>
                  <a:tcPr marL="58333" marR="58333" marT="0" marB="0"/>
                </a:tc>
                <a:tc>
                  <a:txBody>
                    <a:bodyPr/>
                    <a:lstStyle/>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expected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result.</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endParaRPr lang="en-US" altLang="en-US" sz="1400" b="0" dirty="0">
                        <a:solidFill>
                          <a:schemeClr val="tx1"/>
                        </a:solidFill>
                        <a:latin typeface="Times New Roman" pitchFamily="18" charset="0"/>
                        <a:ea typeface="Verdana" pitchFamily="34" charset="0"/>
                        <a:cs typeface="Times New Roman" pitchFamily="18" charset="0"/>
                      </a:endParaRPr>
                    </a:p>
                  </a:txBody>
                  <a:tcPr marL="58333" marR="58333" marT="0" marB="0"/>
                </a:tc>
              </a:tr>
              <a:tr h="944580">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 </a:t>
                      </a:r>
                    </a:p>
                  </a:txBody>
                  <a:tcPr marL="54458" marR="54458" marT="0" marB="0">
                    <a:solidFill>
                      <a:schemeClr val="accent1"/>
                    </a:solidFill>
                  </a:tcPr>
                </a:tc>
                <a:tc>
                  <a:txBody>
                    <a:bodyPr/>
                    <a:lstStyle/>
                    <a:p>
                      <a:pPr lvl="0" algn="l" eaLnBrk="1" latinLnBrk="1" hangingPunct="1">
                        <a:lnSpc>
                          <a:spcPct val="115000"/>
                        </a:lnSpc>
                      </a:pPr>
                      <a:r>
                        <a:rPr lang="en-US" altLang="en-US" sz="1400" b="1" dirty="0">
                          <a:solidFill>
                            <a:schemeClr val="tx1"/>
                          </a:solidFill>
                          <a:latin typeface="Times New Roman" pitchFamily="18" charset="0"/>
                          <a:cs typeface="Times New Roman" pitchFamily="18" charset="0"/>
                        </a:rPr>
                        <a:t> </a:t>
                      </a:r>
                    </a:p>
                  </a:txBody>
                  <a:tcPr marL="54458" marR="54458" marT="0" marB="0"/>
                </a:tc>
                <a:tc>
                  <a:txBody>
                    <a:bodyPr/>
                    <a:lstStyle/>
                    <a:p>
                      <a:pPr lvl="0" algn="l" eaLnBrk="1" latinLnBrk="1" hangingPunct="1">
                        <a:lnSpc>
                          <a:spcPct val="115000"/>
                        </a:lnSpc>
                      </a:pPr>
                      <a:r>
                        <a:rPr lang="en-US" altLang="en-US" sz="1400" b="1" dirty="0">
                          <a:solidFill>
                            <a:schemeClr val="tx1"/>
                          </a:solidFill>
                          <a:latin typeface="Times New Roman" pitchFamily="18" charset="0"/>
                          <a:cs typeface="Times New Roman" pitchFamily="18" charset="0"/>
                        </a:rPr>
                        <a:t> </a:t>
                      </a:r>
                    </a:p>
                  </a:txBody>
                  <a:tcPr marL="54458" marR="54458" marT="0" marB="0"/>
                </a:tc>
                <a:tc>
                  <a:txBody>
                    <a:bodyPr/>
                    <a:lstStyle/>
                    <a:p>
                      <a:pPr lvl="0" algn="l" eaLnBrk="1" latinLnBrk="1" hangingPunct="1">
                        <a:lnSpc>
                          <a:spcPct val="115000"/>
                        </a:lnSpc>
                      </a:pPr>
                      <a:r>
                        <a:rPr lang="en-US" altLang="en-US" sz="1400" b="1" dirty="0">
                          <a:solidFill>
                            <a:schemeClr val="tx1"/>
                          </a:solidFill>
                          <a:latin typeface="Times New Roman" pitchFamily="18" charset="0"/>
                          <a:cs typeface="Times New Roman" pitchFamily="18" charset="0"/>
                        </a:rPr>
                        <a:t>2</a:t>
                      </a:r>
                    </a:p>
                  </a:txBody>
                  <a:tcPr marL="54458" marR="54458" marT="0" marB="0"/>
                </a:tc>
                <a:tc>
                  <a:txBody>
                    <a:bodyPr/>
                    <a:lstStyle/>
                    <a:p>
                      <a:pPr lvl="0" algn="l" eaLnBrk="1" latinLnBrk="1" hangingPunct="1">
                        <a:lnSpc>
                          <a:spcPct val="115000"/>
                        </a:lnSpc>
                      </a:pPr>
                      <a:r>
                        <a:rPr lang="en-US" altLang="en-US" sz="1400" b="0">
                          <a:solidFill>
                            <a:schemeClr val="tx1"/>
                          </a:solidFill>
                          <a:latin typeface="Times New Roman" pitchFamily="18" charset="0"/>
                          <a:cs typeface="Times New Roman" pitchFamily="18" charset="0"/>
                        </a:rPr>
                        <a:t>Dashboard opens</a:t>
                      </a:r>
                    </a:p>
                  </a:txBody>
                  <a:tcPr marL="54458" marR="54458"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Dashboard is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shown</a:t>
                      </a:r>
                      <a:r>
                        <a:rPr lang="en-US" altLang="en-US" sz="1400" b="0" dirty="0">
                          <a:solidFill>
                            <a:schemeClr val="tx1"/>
                          </a:solidFill>
                          <a:latin typeface="Times New Roman" pitchFamily="18" charset="0"/>
                          <a:cs typeface="Times New Roman" pitchFamily="18" charset="0"/>
                        </a:rPr>
                        <a:t>.</a:t>
                      </a:r>
                    </a:p>
                  </a:txBody>
                  <a:tcPr marL="54458" marR="54458" marT="0" marB="0"/>
                </a:tc>
                <a:tc>
                  <a:txBody>
                    <a:bodyPr/>
                    <a:lstStyle/>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expected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result.</a:t>
                      </a:r>
                      <a:endParaRPr lang="en-US" altLang="en-US" sz="1400" b="0" dirty="0" smtClean="0">
                        <a:solidFill>
                          <a:schemeClr val="tx1"/>
                        </a:solidFill>
                        <a:latin typeface="Times New Roman" pitchFamily="18" charset="0"/>
                        <a:cs typeface="Times New Roman" pitchFamily="18" charset="0"/>
                      </a:endParaRPr>
                    </a:p>
                    <a:p>
                      <a:pPr lvl="0" algn="r" eaLnBrk="1" latinLnBrk="1" hangingPunct="1">
                        <a:lnSpc>
                          <a:spcPct val="115000"/>
                        </a:lnSpc>
                      </a:pPr>
                      <a:r>
                        <a:rPr lang="en-US" altLang="en-US" sz="1400" b="1" dirty="0">
                          <a:solidFill>
                            <a:schemeClr val="tx1"/>
                          </a:solidFill>
                          <a:latin typeface="Times New Roman" pitchFamily="18" charset="0"/>
                          <a:cs typeface="Times New Roman" pitchFamily="18" charset="0"/>
                        </a:rPr>
                        <a:t> </a:t>
                      </a:r>
                    </a:p>
                  </a:txBody>
                  <a:tcPr marL="54458" marR="54458" marT="0" marB="0"/>
                </a:tc>
              </a:tr>
              <a:tr h="944580">
                <a:tc>
                  <a:txBody>
                    <a:bodyPr/>
                    <a:lstStyle/>
                    <a:p>
                      <a:pPr lvl="0" algn="l" eaLnBrk="1" latinLnBrk="1" hangingPunct="1">
                        <a:lnSpc>
                          <a:spcPct val="115000"/>
                        </a:lnSpc>
                      </a:pPr>
                      <a:r>
                        <a:rPr lang="en-US" altLang="en-US" sz="1400" b="1" dirty="0">
                          <a:solidFill>
                            <a:srgbClr val="FFFFFF"/>
                          </a:solidFill>
                          <a:latin typeface="Times New Roman" pitchFamily="18" charset="0"/>
                          <a:cs typeface="Times New Roman" pitchFamily="18" charset="0"/>
                        </a:rPr>
                        <a:t> </a:t>
                      </a:r>
                    </a:p>
                  </a:txBody>
                  <a:tcPr marL="54458" marR="54458" marT="0" marB="0">
                    <a:solidFill>
                      <a:schemeClr val="accent1"/>
                    </a:solidFill>
                  </a:tcPr>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 </a:t>
                      </a:r>
                    </a:p>
                  </a:txBody>
                  <a:tcPr marL="54458" marR="54458"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 </a:t>
                      </a:r>
                    </a:p>
                  </a:txBody>
                  <a:tcPr marL="54458" marR="54458"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3</a:t>
                      </a:r>
                    </a:p>
                  </a:txBody>
                  <a:tcPr marL="54458" marR="54458"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Wealth analysis module opens. </a:t>
                      </a:r>
                    </a:p>
                  </a:txBody>
                  <a:tcPr marL="54458" marR="54458"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Wealth analysis module is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shown</a:t>
                      </a:r>
                      <a:r>
                        <a:rPr lang="en-US" altLang="en-US" sz="1400" b="0" dirty="0">
                          <a:solidFill>
                            <a:schemeClr val="tx1"/>
                          </a:solidFill>
                          <a:latin typeface="Times New Roman" pitchFamily="18" charset="0"/>
                          <a:cs typeface="Times New Roman" pitchFamily="18" charset="0"/>
                        </a:rPr>
                        <a:t>.</a:t>
                      </a:r>
                    </a:p>
                  </a:txBody>
                  <a:tcPr marL="54458" marR="54458" marT="0" marB="0"/>
                </a:tc>
                <a:tc>
                  <a:txBody>
                    <a:bodyPr/>
                    <a:lstStyle/>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1" dirty="0">
                          <a:solidFill>
                            <a:schemeClr val="tx1"/>
                          </a:solidFill>
                          <a:latin typeface="Times New Roman" pitchFamily="18" charset="0"/>
                          <a:cs typeface="Times New Roman" pitchFamily="18" charset="0"/>
                        </a:rPr>
                        <a:t> </a:t>
                      </a: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expected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result.</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endParaRPr lang="en-US" altLang="en-US" sz="1400" b="1" dirty="0">
                        <a:solidFill>
                          <a:schemeClr val="tx1"/>
                        </a:solidFill>
                        <a:latin typeface="Times New Roman" pitchFamily="18" charset="0"/>
                        <a:cs typeface="Times New Roman" pitchFamily="18" charset="0"/>
                      </a:endParaRPr>
                    </a:p>
                  </a:txBody>
                  <a:tcPr marL="54458" marR="54458" marT="0" marB="0"/>
                </a:tc>
              </a:tr>
              <a:tr h="1536067">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TC5.1-005.1</a:t>
                      </a:r>
                    </a:p>
                  </a:txBody>
                  <a:tcPr marL="54458" marR="54458" marT="0" marB="0">
                    <a:solidFill>
                      <a:schemeClr val="accent1"/>
                    </a:solidFill>
                  </a:tcPr>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Salary </a:t>
                      </a:r>
                    </a:p>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 </a:t>
                      </a:r>
                    </a:p>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expenses</a:t>
                      </a:r>
                    </a:p>
                  </a:txBody>
                  <a:tcPr marL="54458" marR="54458" marT="0" marB="0"/>
                </a:tc>
                <a:tc>
                  <a:txBody>
                    <a:bodyPr/>
                    <a:lstStyle/>
                    <a:p>
                      <a:pPr lvl="0" algn="l" eaLnBrk="1" latinLnBrk="1" hangingPunct="1">
                        <a:lnSpc>
                          <a:spcPct val="115000"/>
                        </a:lnSpc>
                      </a:pPr>
                      <a:r>
                        <a:rPr lang="en-US" altLang="en-US" sz="1400" b="0">
                          <a:solidFill>
                            <a:schemeClr val="tx1"/>
                          </a:solidFill>
                          <a:latin typeface="Times New Roman" pitchFamily="18" charset="0"/>
                          <a:cs typeface="Times New Roman" pitchFamily="18" charset="0"/>
                        </a:rPr>
                        <a:t> </a:t>
                      </a:r>
                    </a:p>
                  </a:txBody>
                  <a:tcPr marL="54458" marR="54458" marT="0" marB="0"/>
                </a:tc>
                <a:tc>
                  <a:txBody>
                    <a:bodyPr/>
                    <a:lstStyle/>
                    <a:p>
                      <a:pPr lvl="0" algn="l" eaLnBrk="1" latinLnBrk="1" hangingPunct="1">
                        <a:lnSpc>
                          <a:spcPct val="115000"/>
                        </a:lnSpc>
                      </a:pPr>
                      <a:r>
                        <a:rPr lang="en-US" altLang="en-US" sz="1400" b="0">
                          <a:solidFill>
                            <a:schemeClr val="tx1"/>
                          </a:solidFill>
                          <a:latin typeface="Times New Roman" pitchFamily="18" charset="0"/>
                          <a:cs typeface="Times New Roman" pitchFamily="18" charset="0"/>
                        </a:rPr>
                        <a:t>4</a:t>
                      </a:r>
                    </a:p>
                  </a:txBody>
                  <a:tcPr marL="54458" marR="54458"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 </a:t>
                      </a:r>
                    </a:p>
                  </a:txBody>
                  <a:tcPr marL="54458" marR="54458"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The salary field is shown as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entered</a:t>
                      </a:r>
                      <a:r>
                        <a:rPr lang="en-US" altLang="en-US" sz="1400" b="0" dirty="0">
                          <a:solidFill>
                            <a:schemeClr val="tx1"/>
                          </a:solidFill>
                          <a:latin typeface="Times New Roman" pitchFamily="18" charset="0"/>
                          <a:cs typeface="Times New Roman" pitchFamily="18" charset="0"/>
                        </a:rPr>
                        <a:t>.</a:t>
                      </a:r>
                    </a:p>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The salary field is shown as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entered</a:t>
                      </a:r>
                      <a:r>
                        <a:rPr lang="en-US" altLang="en-US" sz="1400" b="0" dirty="0">
                          <a:solidFill>
                            <a:schemeClr val="tx1"/>
                          </a:solidFill>
                          <a:latin typeface="Times New Roman" pitchFamily="18" charset="0"/>
                          <a:cs typeface="Times New Roman" pitchFamily="18" charset="0"/>
                        </a:rPr>
                        <a:t>.</a:t>
                      </a:r>
                    </a:p>
                  </a:txBody>
                  <a:tcPr marL="54458" marR="54458" marT="0" marB="0"/>
                </a:tc>
                <a:tc>
                  <a:txBody>
                    <a:bodyPr/>
                    <a:lstStyle/>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expected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result.</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endParaRPr lang="en-US" altLang="en-US" sz="1400" b="1" dirty="0">
                        <a:solidFill>
                          <a:schemeClr val="tx1"/>
                        </a:solidFill>
                        <a:latin typeface="Times New Roman" pitchFamily="18" charset="0"/>
                        <a:cs typeface="Times New Roman" pitchFamily="18" charset="0"/>
                      </a:endParaRPr>
                    </a:p>
                  </a:txBody>
                  <a:tcPr marL="54458" marR="54458"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81</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152400" y="533400"/>
          <a:ext cx="8839200" cy="5638800"/>
        </p:xfrm>
        <a:graphic>
          <a:graphicData uri="http://schemas.openxmlformats.org/drawingml/2006/table">
            <a:tbl>
              <a:tblPr firstRow="1" bandRow="1">
                <a:tableStyleId>{5C22544A-7EE6-4342-B048-85BDC9FD1C3A}</a:tableStyleId>
              </a:tblPr>
              <a:tblGrid>
                <a:gridCol w="1143000"/>
                <a:gridCol w="1524000"/>
                <a:gridCol w="1676400"/>
                <a:gridCol w="838200"/>
                <a:gridCol w="1371600"/>
                <a:gridCol w="1219200"/>
                <a:gridCol w="1066800"/>
              </a:tblGrid>
              <a:tr h="826362">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CASE#</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DESRIPTION</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PRE-</a:t>
                      </a:r>
                    </a:p>
                    <a:p>
                      <a:r>
                        <a:rPr lang="en-US" sz="1400" b="1" dirty="0" smtClean="0">
                          <a:solidFill>
                            <a:schemeClr val="bg1"/>
                          </a:solidFill>
                          <a:latin typeface="Verdana" pitchFamily="34" charset="0"/>
                          <a:ea typeface="Verdana" pitchFamily="34" charset="0"/>
                        </a:rPr>
                        <a:t>CONDITIONS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STEP#</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SCENARIOS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EXPECTED RESULT</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ACTUAL RESULT</a:t>
                      </a:r>
                      <a:endParaRPr lang="en-US" sz="1400" b="1" dirty="0">
                        <a:solidFill>
                          <a:schemeClr val="bg1"/>
                        </a:solidFill>
                        <a:latin typeface="Verdana" pitchFamily="34" charset="0"/>
                        <a:ea typeface="Verdana" pitchFamily="34" charset="0"/>
                      </a:endParaRPr>
                    </a:p>
                  </a:txBody>
                  <a:tcPr/>
                </a:tc>
              </a:tr>
              <a:tr h="1801308">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TC5.2-005.2</a:t>
                      </a:r>
                    </a:p>
                  </a:txBody>
                  <a:tcPr marL="54458" marR="54458" marT="0" marB="0">
                    <a:solidFill>
                      <a:schemeClr val="accent1"/>
                    </a:solidFill>
                  </a:tcPr>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calculate</a:t>
                      </a:r>
                    </a:p>
                  </a:txBody>
                  <a:tcPr marL="54458" marR="54458"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 </a:t>
                      </a:r>
                    </a:p>
                  </a:txBody>
                  <a:tcPr marL="54458" marR="54458"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5</a:t>
                      </a:r>
                    </a:p>
                  </a:txBody>
                  <a:tcPr marL="54458" marR="54458"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The </a:t>
                      </a:r>
                      <a:r>
                        <a:rPr lang="en-US" altLang="en-US" sz="1400" b="0" dirty="0" smtClean="0">
                          <a:solidFill>
                            <a:schemeClr val="tx1"/>
                          </a:solidFill>
                          <a:latin typeface="Times New Roman" pitchFamily="18" charset="0"/>
                          <a:cs typeface="Times New Roman" pitchFamily="18" charset="0"/>
                        </a:rPr>
                        <a:t>Calculate</a:t>
                      </a: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 </a:t>
                      </a:r>
                      <a:r>
                        <a:rPr lang="en-US" altLang="en-US" sz="1400" b="0" dirty="0">
                          <a:solidFill>
                            <a:schemeClr val="tx1"/>
                          </a:solidFill>
                          <a:latin typeface="Times New Roman" pitchFamily="18" charset="0"/>
                          <a:cs typeface="Times New Roman" pitchFamily="18" charset="0"/>
                        </a:rPr>
                        <a:t>button is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displayed</a:t>
                      </a:r>
                      <a:r>
                        <a:rPr lang="en-US" altLang="en-US" sz="1400" b="0" dirty="0">
                          <a:solidFill>
                            <a:schemeClr val="tx1"/>
                          </a:solidFill>
                          <a:latin typeface="Times New Roman" pitchFamily="18" charset="0"/>
                          <a:cs typeface="Times New Roman" pitchFamily="18" charset="0"/>
                        </a:rPr>
                        <a:t>.</a:t>
                      </a:r>
                    </a:p>
                  </a:txBody>
                  <a:tcPr marL="54458" marR="54458"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The cash,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savings</a:t>
                      </a:r>
                      <a:r>
                        <a:rPr lang="en-US" altLang="en-US" sz="1400" b="0" dirty="0">
                          <a:solidFill>
                            <a:schemeClr val="tx1"/>
                          </a:solidFill>
                          <a:latin typeface="Times New Roman" pitchFamily="18" charset="0"/>
                          <a:cs typeface="Times New Roman" pitchFamily="18" charset="0"/>
                        </a:rPr>
                        <a:t>, total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cash </a:t>
                      </a:r>
                      <a:r>
                        <a:rPr lang="en-US" altLang="en-US" sz="1400" b="0" dirty="0">
                          <a:solidFill>
                            <a:schemeClr val="tx1"/>
                          </a:solidFill>
                          <a:latin typeface="Times New Roman" pitchFamily="18" charset="0"/>
                          <a:cs typeface="Times New Roman" pitchFamily="18" charset="0"/>
                        </a:rPr>
                        <a:t>fields are displayed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accordingly</a:t>
                      </a:r>
                      <a:r>
                        <a:rPr lang="en-US" altLang="en-US" sz="1400" b="0" dirty="0">
                          <a:solidFill>
                            <a:schemeClr val="tx1"/>
                          </a:solidFill>
                          <a:latin typeface="Times New Roman" pitchFamily="18" charset="0"/>
                          <a:cs typeface="Times New Roman" pitchFamily="18" charset="0"/>
                        </a:rPr>
                        <a:t>.</a:t>
                      </a:r>
                    </a:p>
                  </a:txBody>
                  <a:tcPr marL="54458" marR="5445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expected result.</a:t>
                      </a:r>
                      <a:endParaRPr lang="en-US" altLang="en-US" sz="1400" b="0" dirty="0" smtClean="0">
                        <a:solidFill>
                          <a:schemeClr val="tx1"/>
                        </a:solidFill>
                        <a:latin typeface="Times New Roman" pitchFamily="18" charset="0"/>
                        <a:cs typeface="Times New Roman" pitchFamily="18" charset="0"/>
                      </a:endParaRPr>
                    </a:p>
                    <a:p>
                      <a:endParaRPr lang="en-US" sz="1400" dirty="0">
                        <a:solidFill>
                          <a:schemeClr val="tx1"/>
                        </a:solidFill>
                      </a:endParaRPr>
                    </a:p>
                  </a:txBody>
                  <a:tcPr marL="54458" marR="54458" marT="0" marB="0"/>
                </a:tc>
              </a:tr>
              <a:tr h="1441046">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TC5.3-005.3</a:t>
                      </a:r>
                    </a:p>
                  </a:txBody>
                  <a:tcPr marL="54458" marR="54458" marT="0" marB="0">
                    <a:solidFill>
                      <a:schemeClr val="accent1"/>
                    </a:solidFill>
                  </a:tcPr>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FD (fixed deposit)</a:t>
                      </a:r>
                    </a:p>
                  </a:txBody>
                  <a:tcPr marL="54458" marR="54458"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 </a:t>
                      </a:r>
                    </a:p>
                  </a:txBody>
                  <a:tcPr marL="54458" marR="54458"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6</a:t>
                      </a:r>
                    </a:p>
                  </a:txBody>
                  <a:tcPr marL="54458" marR="54458"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The FD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checkbox </a:t>
                      </a:r>
                      <a:r>
                        <a:rPr lang="en-US" altLang="en-US" sz="1400" b="0" dirty="0">
                          <a:solidFill>
                            <a:schemeClr val="tx1"/>
                          </a:solidFill>
                          <a:latin typeface="Times New Roman" pitchFamily="18" charset="0"/>
                          <a:cs typeface="Times New Roman" pitchFamily="18" charset="0"/>
                        </a:rPr>
                        <a:t>is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displayed</a:t>
                      </a:r>
                      <a:r>
                        <a:rPr lang="en-US" altLang="en-US" sz="1400" b="0" dirty="0">
                          <a:solidFill>
                            <a:schemeClr val="tx1"/>
                          </a:solidFill>
                          <a:latin typeface="Times New Roman" pitchFamily="18" charset="0"/>
                          <a:cs typeface="Times New Roman" pitchFamily="18" charset="0"/>
                        </a:rPr>
                        <a:t>.</a:t>
                      </a:r>
                    </a:p>
                  </a:txBody>
                  <a:tcPr marL="54458" marR="54458"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The tenure</a:t>
                      </a:r>
                      <a:r>
                        <a:rPr lang="en-US" altLang="en-US" sz="1400" b="0" dirty="0" smtClean="0">
                          <a:solidFill>
                            <a:schemeClr val="tx1"/>
                          </a:solidFill>
                          <a:latin typeface="Times New Roman" pitchFamily="18" charset="0"/>
                          <a:cs typeface="Times New Roman" pitchFamily="18" charset="0"/>
                        </a:rPr>
                        <a:t>,</a:t>
                      </a: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 </a:t>
                      </a:r>
                      <a:r>
                        <a:rPr lang="en-US" altLang="en-US" sz="1400" b="0" dirty="0">
                          <a:solidFill>
                            <a:schemeClr val="tx1"/>
                          </a:solidFill>
                          <a:latin typeface="Times New Roman" pitchFamily="18" charset="0"/>
                          <a:cs typeface="Times New Roman" pitchFamily="18" charset="0"/>
                        </a:rPr>
                        <a:t>monthly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deposit </a:t>
                      </a:r>
                      <a:r>
                        <a:rPr lang="en-US" altLang="en-US" sz="1400" b="0" dirty="0">
                          <a:solidFill>
                            <a:schemeClr val="tx1"/>
                          </a:solidFill>
                          <a:latin typeface="Times New Roman" pitchFamily="18" charset="0"/>
                          <a:cs typeface="Times New Roman" pitchFamily="18" charset="0"/>
                        </a:rPr>
                        <a:t>and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returns</a:t>
                      </a:r>
                      <a:r>
                        <a:rPr lang="en-US" altLang="en-US" sz="1400" b="0" dirty="0">
                          <a:solidFill>
                            <a:schemeClr val="tx1"/>
                          </a:solidFill>
                          <a:latin typeface="Times New Roman" pitchFamily="18" charset="0"/>
                          <a:cs typeface="Times New Roman" pitchFamily="18" charset="0"/>
                        </a:rPr>
                        <a:t>(%) is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entered</a:t>
                      </a:r>
                      <a:r>
                        <a:rPr lang="en-US" altLang="en-US" sz="1400" b="0" dirty="0">
                          <a:solidFill>
                            <a:schemeClr val="tx1"/>
                          </a:solidFill>
                          <a:latin typeface="Times New Roman" pitchFamily="18" charset="0"/>
                          <a:cs typeface="Times New Roman" pitchFamily="18" charset="0"/>
                        </a:rPr>
                        <a:t>.</a:t>
                      </a:r>
                    </a:p>
                  </a:txBody>
                  <a:tcPr marL="54458" marR="5445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expected result.</a:t>
                      </a:r>
                      <a:endParaRPr lang="en-US" altLang="en-US" sz="1400" b="0" dirty="0" smtClean="0">
                        <a:solidFill>
                          <a:schemeClr val="tx1"/>
                        </a:solidFill>
                        <a:latin typeface="Times New Roman" pitchFamily="18" charset="0"/>
                        <a:cs typeface="Times New Roman" pitchFamily="18" charset="0"/>
                      </a:endParaRPr>
                    </a:p>
                    <a:p>
                      <a:endParaRPr lang="en-US" sz="1400" dirty="0">
                        <a:solidFill>
                          <a:schemeClr val="tx1"/>
                        </a:solidFill>
                      </a:endParaRPr>
                    </a:p>
                  </a:txBody>
                  <a:tcPr marL="54458" marR="54458" marT="0" marB="0"/>
                </a:tc>
              </a:tr>
              <a:tr h="1570084">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TC5.4-005.4</a:t>
                      </a:r>
                    </a:p>
                  </a:txBody>
                  <a:tcPr marL="54458" marR="54458" marT="0" marB="0">
                    <a:solidFill>
                      <a:schemeClr val="accent1"/>
                    </a:solidFill>
                  </a:tcPr>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RD (recurring deposit)</a:t>
                      </a:r>
                    </a:p>
                  </a:txBody>
                  <a:tcPr marL="54458" marR="54458"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 </a:t>
                      </a:r>
                    </a:p>
                  </a:txBody>
                  <a:tcPr marL="54458" marR="54458" marT="0" marB="0"/>
                </a:tc>
                <a:tc>
                  <a:txBody>
                    <a:bodyPr/>
                    <a:lstStyle/>
                    <a:p>
                      <a:pPr lvl="0" algn="l" eaLnBrk="1" latinLnBrk="1" hangingPunct="1">
                        <a:lnSpc>
                          <a:spcPct val="115000"/>
                        </a:lnSpc>
                      </a:pPr>
                      <a:r>
                        <a:rPr lang="en-US" altLang="en-US" sz="1400" b="0">
                          <a:solidFill>
                            <a:schemeClr val="tx1"/>
                          </a:solidFill>
                          <a:latin typeface="Times New Roman" pitchFamily="18" charset="0"/>
                          <a:cs typeface="Times New Roman" pitchFamily="18" charset="0"/>
                        </a:rPr>
                        <a:t>7</a:t>
                      </a:r>
                    </a:p>
                  </a:txBody>
                  <a:tcPr marL="54458" marR="54458"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The RD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checkbox </a:t>
                      </a:r>
                      <a:r>
                        <a:rPr lang="en-US" altLang="en-US" sz="1400" b="0" dirty="0">
                          <a:solidFill>
                            <a:schemeClr val="tx1"/>
                          </a:solidFill>
                          <a:latin typeface="Times New Roman" pitchFamily="18" charset="0"/>
                          <a:cs typeface="Times New Roman" pitchFamily="18" charset="0"/>
                        </a:rPr>
                        <a:t>is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displayed</a:t>
                      </a:r>
                      <a:r>
                        <a:rPr lang="en-US" altLang="en-US" sz="1400" b="0" dirty="0">
                          <a:solidFill>
                            <a:schemeClr val="tx1"/>
                          </a:solidFill>
                          <a:latin typeface="Times New Roman" pitchFamily="18" charset="0"/>
                          <a:cs typeface="Times New Roman" pitchFamily="18" charset="0"/>
                        </a:rPr>
                        <a:t>.</a:t>
                      </a:r>
                    </a:p>
                  </a:txBody>
                  <a:tcPr marL="54458" marR="54458"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The tenure</a:t>
                      </a:r>
                      <a:r>
                        <a:rPr lang="en-US" altLang="en-US" sz="1400" b="0">
                          <a:solidFill>
                            <a:schemeClr val="tx1"/>
                          </a:solidFill>
                          <a:latin typeface="Times New Roman" pitchFamily="18" charset="0"/>
                          <a:cs typeface="Times New Roman" pitchFamily="18" charset="0"/>
                        </a:rPr>
                        <a:t>, </a:t>
                      </a:r>
                      <a:endParaRPr lang="en-US" altLang="en-US" sz="1400" b="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smtClean="0">
                          <a:solidFill>
                            <a:schemeClr val="tx1"/>
                          </a:solidFill>
                          <a:latin typeface="Times New Roman" pitchFamily="18" charset="0"/>
                          <a:cs typeface="Times New Roman" pitchFamily="18" charset="0"/>
                        </a:rPr>
                        <a:t>monthly </a:t>
                      </a:r>
                    </a:p>
                    <a:p>
                      <a:pPr lvl="0" algn="l" eaLnBrk="1" latinLnBrk="1" hangingPunct="1">
                        <a:lnSpc>
                          <a:spcPct val="115000"/>
                        </a:lnSpc>
                      </a:pPr>
                      <a:r>
                        <a:rPr lang="en-US" altLang="en-US" sz="1400" b="0" smtClean="0">
                          <a:solidFill>
                            <a:schemeClr val="tx1"/>
                          </a:solidFill>
                          <a:latin typeface="Times New Roman" pitchFamily="18" charset="0"/>
                          <a:cs typeface="Times New Roman" pitchFamily="18" charset="0"/>
                        </a:rPr>
                        <a:t>deposit </a:t>
                      </a:r>
                      <a:r>
                        <a:rPr lang="en-US" altLang="en-US" sz="1400" b="0">
                          <a:solidFill>
                            <a:schemeClr val="tx1"/>
                          </a:solidFill>
                          <a:latin typeface="Times New Roman" pitchFamily="18" charset="0"/>
                          <a:cs typeface="Times New Roman" pitchFamily="18" charset="0"/>
                        </a:rPr>
                        <a:t>and </a:t>
                      </a:r>
                      <a:endParaRPr lang="en-US" altLang="en-US" sz="1400" b="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smtClean="0">
                          <a:solidFill>
                            <a:schemeClr val="tx1"/>
                          </a:solidFill>
                          <a:latin typeface="Times New Roman" pitchFamily="18" charset="0"/>
                          <a:cs typeface="Times New Roman" pitchFamily="18" charset="0"/>
                        </a:rPr>
                        <a:t>returns</a:t>
                      </a:r>
                      <a:r>
                        <a:rPr lang="en-US" altLang="en-US" sz="1400" b="0" dirty="0">
                          <a:solidFill>
                            <a:schemeClr val="tx1"/>
                          </a:solidFill>
                          <a:latin typeface="Times New Roman" pitchFamily="18" charset="0"/>
                          <a:cs typeface="Times New Roman" pitchFamily="18" charset="0"/>
                        </a:rPr>
                        <a:t>(%) </a:t>
                      </a:r>
                      <a:r>
                        <a:rPr lang="en-US" altLang="en-US" sz="1400" b="0">
                          <a:solidFill>
                            <a:schemeClr val="tx1"/>
                          </a:solidFill>
                          <a:latin typeface="Times New Roman" pitchFamily="18" charset="0"/>
                          <a:cs typeface="Times New Roman" pitchFamily="18" charset="0"/>
                        </a:rPr>
                        <a:t>is </a:t>
                      </a:r>
                      <a:endParaRPr lang="en-US" altLang="en-US" sz="1400" b="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smtClean="0">
                          <a:solidFill>
                            <a:schemeClr val="tx1"/>
                          </a:solidFill>
                          <a:latin typeface="Times New Roman" pitchFamily="18" charset="0"/>
                          <a:cs typeface="Times New Roman" pitchFamily="18" charset="0"/>
                        </a:rPr>
                        <a:t>shown </a:t>
                      </a:r>
                      <a:r>
                        <a:rPr lang="en-US" altLang="en-US" sz="1400" b="0">
                          <a:solidFill>
                            <a:schemeClr val="tx1"/>
                          </a:solidFill>
                          <a:latin typeface="Times New Roman" pitchFamily="18" charset="0"/>
                          <a:cs typeface="Times New Roman" pitchFamily="18" charset="0"/>
                        </a:rPr>
                        <a:t>as </a:t>
                      </a:r>
                      <a:endParaRPr lang="en-US" altLang="en-US" sz="1400" b="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smtClean="0">
                          <a:solidFill>
                            <a:schemeClr val="tx1"/>
                          </a:solidFill>
                          <a:latin typeface="Times New Roman" pitchFamily="18" charset="0"/>
                          <a:cs typeface="Times New Roman" pitchFamily="18" charset="0"/>
                        </a:rPr>
                        <a:t>entered</a:t>
                      </a:r>
                      <a:r>
                        <a:rPr lang="en-US" altLang="en-US" sz="1400" b="0" dirty="0">
                          <a:solidFill>
                            <a:schemeClr val="tx1"/>
                          </a:solidFill>
                          <a:latin typeface="Times New Roman" pitchFamily="18" charset="0"/>
                          <a:cs typeface="Times New Roman" pitchFamily="18" charset="0"/>
                        </a:rPr>
                        <a:t>.</a:t>
                      </a:r>
                    </a:p>
                  </a:txBody>
                  <a:tcPr marL="54458" marR="5445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expected result.</a:t>
                      </a:r>
                      <a:endParaRPr lang="en-US" altLang="en-US" sz="1400" b="0" dirty="0" smtClean="0">
                        <a:solidFill>
                          <a:schemeClr val="tx1"/>
                        </a:solidFill>
                        <a:latin typeface="Times New Roman" pitchFamily="18" charset="0"/>
                        <a:cs typeface="Times New Roman" pitchFamily="18" charset="0"/>
                      </a:endParaRPr>
                    </a:p>
                    <a:p>
                      <a:endParaRPr lang="en-US" sz="1400" dirty="0">
                        <a:solidFill>
                          <a:schemeClr val="tx1"/>
                        </a:solidFill>
                      </a:endParaRPr>
                    </a:p>
                  </a:txBody>
                  <a:tcPr marL="54458" marR="54458"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82</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76" name="Title 1049175"/>
          <p:cNvSpPr>
            <a:spLocks noGrp="1"/>
          </p:cNvSpPr>
          <p:nvPr>
            <p:ph type="title"/>
          </p:nvPr>
        </p:nvSpPr>
        <p:spPr>
          <a:xfrm>
            <a:off x="628650" y="263525"/>
            <a:ext cx="7886700" cy="92075"/>
          </a:xfrm>
          <a:prstGeom prst="rect">
            <a:avLst/>
          </a:prstGeom>
          <a:noFill/>
          <a:ln>
            <a:noFill/>
          </a:ln>
        </p:spPr>
        <p:txBody>
          <a:bodyPr vert="horz" lIns="91440" tIns="45720" rIns="91440" bIns="45720" anchor="ctr"/>
          <a:lstStyle>
            <a:lvl1pPr marL="0" indent="0" algn="ctr" rtl="0" fontAlgn="base" latinLnBrk="1">
              <a:lnSpc>
                <a:spcPct val="100000"/>
              </a:lnSpc>
              <a:spcBef>
                <a:spcPct val="0"/>
              </a:spcBef>
              <a:spcAft>
                <a:spcPct val="0"/>
              </a:spcAft>
              <a:buFontTx/>
              <a:buNone/>
              <a:defRPr sz="4400" b="0" i="0" u="none" baseline="0">
                <a:solidFill>
                  <a:schemeClr val="dk1"/>
                </a:solidFill>
                <a:latin typeface="Calibri" pitchFamily="34" charset="0"/>
                <a:sym typeface="Calibri" pitchFamily="34" charset="0"/>
              </a:defRPr>
            </a:lvl1pPr>
          </a:lstStyle>
          <a:p>
            <a:pPr lvl="0" eaLnBrk="1" latinLnBrk="1" hangingPunct="1"/>
            <a:endParaRPr lang="en-US" altLang="en-US" sz="2600">
              <a:solidFill>
                <a:srgbClr val="FF0000"/>
              </a:solidFill>
            </a:endParaRPr>
          </a:p>
        </p:txBody>
      </p:sp>
      <p:graphicFrame>
        <p:nvGraphicFramePr>
          <p:cNvPr id="4194315" name="Table 4194314"/>
          <p:cNvGraphicFramePr>
            <a:graphicFrameLocks/>
          </p:cNvGraphicFramePr>
          <p:nvPr/>
        </p:nvGraphicFramePr>
        <p:xfrm>
          <a:off x="152400" y="762000"/>
          <a:ext cx="8839199" cy="4188239"/>
        </p:xfrm>
        <a:graphic>
          <a:graphicData uri="http://schemas.openxmlformats.org/drawingml/2006/table">
            <a:tbl>
              <a:tblPr/>
              <a:tblGrid>
                <a:gridCol w="1371599"/>
                <a:gridCol w="1524000"/>
                <a:gridCol w="1676400"/>
                <a:gridCol w="685800"/>
                <a:gridCol w="1371600"/>
                <a:gridCol w="1219200"/>
                <a:gridCol w="990600"/>
              </a:tblGrid>
              <a:tr h="914400">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CASE#</a:t>
                      </a:r>
                      <a:endParaRPr lang="en-US" sz="1400" b="1" dirty="0">
                        <a:solidFill>
                          <a:schemeClr val="bg1"/>
                        </a:solidFill>
                        <a:latin typeface="Verdana" pitchFamily="34" charset="0"/>
                        <a:ea typeface="Verdana" pitchFamily="34" charset="0"/>
                      </a:endParaRPr>
                    </a:p>
                  </a:txBody>
                  <a:tcPr>
                    <a:lnL w="12700" cap="flat" cmpd="sng">
                      <a:solidFill>
                        <a:schemeClr val="lt1">
                          <a:alpha val="100000"/>
                        </a:schemeClr>
                      </a:solidFill>
                      <a:prstDash val="solid"/>
                      <a:round/>
                    </a:lnL>
                    <a:lnR w="12700" cap="flat" cmpd="sng" algn="ctr">
                      <a:solidFill>
                        <a:schemeClr val="lt1"/>
                      </a:solidFill>
                      <a:prstDash val="solid"/>
                      <a:round/>
                      <a:headEnd type="none" w="med" len="med"/>
                      <a:tailEnd type="none" w="med" len="me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r>
                        <a:rPr lang="en-US" sz="1400" b="1" dirty="0" smtClean="0">
                          <a:solidFill>
                            <a:schemeClr val="bg1"/>
                          </a:solidFill>
                          <a:latin typeface="Verdana" pitchFamily="34" charset="0"/>
                          <a:ea typeface="Verdana" pitchFamily="34" charset="0"/>
                        </a:rPr>
                        <a:t>DESRIPTION</a:t>
                      </a:r>
                      <a:endParaRPr lang="en-US" sz="1400" b="1" dirty="0">
                        <a:solidFill>
                          <a:schemeClr val="bg1"/>
                        </a:solidFill>
                        <a:latin typeface="Verdana" pitchFamily="34" charset="0"/>
                        <a:ea typeface="Verdana" pitchFamily="34" charset="0"/>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r>
                        <a:rPr lang="en-US" sz="1400" b="1" dirty="0" smtClean="0">
                          <a:solidFill>
                            <a:schemeClr val="bg1"/>
                          </a:solidFill>
                          <a:latin typeface="Verdana" pitchFamily="34" charset="0"/>
                          <a:ea typeface="Verdana" pitchFamily="34" charset="0"/>
                        </a:rPr>
                        <a:t>PRE-CONDITIONS</a:t>
                      </a:r>
                      <a:endParaRPr lang="en-US" sz="1400" b="1" dirty="0">
                        <a:solidFill>
                          <a:schemeClr val="bg1"/>
                        </a:solidFill>
                        <a:latin typeface="Verdana" pitchFamily="34" charset="0"/>
                        <a:ea typeface="Verdana" pitchFamily="34" charset="0"/>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r>
                        <a:rPr lang="en-US" sz="1400" b="1" dirty="0" smtClean="0">
                          <a:solidFill>
                            <a:schemeClr val="bg1"/>
                          </a:solidFill>
                          <a:latin typeface="Verdana" pitchFamily="34" charset="0"/>
                          <a:ea typeface="Verdana" pitchFamily="34" charset="0"/>
                        </a:rPr>
                        <a:t>STEP#</a:t>
                      </a:r>
                      <a:endParaRPr lang="en-US" sz="1400" b="1" dirty="0">
                        <a:solidFill>
                          <a:schemeClr val="bg1"/>
                        </a:solidFill>
                        <a:latin typeface="Verdana" pitchFamily="34" charset="0"/>
                        <a:ea typeface="Verdana" pitchFamily="34" charset="0"/>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SCENARIOS</a:t>
                      </a:r>
                      <a:endParaRPr lang="en-US" sz="1400" b="1" dirty="0">
                        <a:solidFill>
                          <a:schemeClr val="bg1"/>
                        </a:solidFill>
                        <a:latin typeface="Verdana" pitchFamily="34" charset="0"/>
                        <a:ea typeface="Verdana" pitchFamily="34" charset="0"/>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r>
                        <a:rPr lang="en-US" sz="1400" b="1" dirty="0" smtClean="0">
                          <a:solidFill>
                            <a:schemeClr val="bg1"/>
                          </a:solidFill>
                          <a:latin typeface="Verdana" pitchFamily="34" charset="0"/>
                          <a:ea typeface="Verdana" pitchFamily="34" charset="0"/>
                        </a:rPr>
                        <a:t>EXPECTED RESULT</a:t>
                      </a:r>
                      <a:endParaRPr lang="en-US" sz="1400" b="1" dirty="0">
                        <a:solidFill>
                          <a:schemeClr val="bg1"/>
                        </a:solidFill>
                        <a:latin typeface="Verdana" pitchFamily="34" charset="0"/>
                        <a:ea typeface="Verdana" pitchFamily="34" charset="0"/>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r>
                        <a:rPr lang="en-US" sz="1400" b="1" dirty="0" smtClean="0">
                          <a:solidFill>
                            <a:schemeClr val="bg1"/>
                          </a:solidFill>
                          <a:latin typeface="Verdana" pitchFamily="34" charset="0"/>
                          <a:ea typeface="Verdana" pitchFamily="34" charset="0"/>
                        </a:rPr>
                        <a:t>ACTUAL</a:t>
                      </a:r>
                      <a:r>
                        <a:rPr lang="en-US" sz="1400" b="1" baseline="0" dirty="0" smtClean="0">
                          <a:solidFill>
                            <a:schemeClr val="bg1"/>
                          </a:solidFill>
                          <a:latin typeface="Verdana" pitchFamily="34" charset="0"/>
                          <a:ea typeface="Verdana" pitchFamily="34" charset="0"/>
                        </a:rPr>
                        <a:t> RESULT</a:t>
                      </a:r>
                      <a:endParaRPr lang="en-US" sz="1400" b="1" dirty="0">
                        <a:solidFill>
                          <a:schemeClr val="bg1"/>
                        </a:solidFill>
                        <a:latin typeface="Verdana" pitchFamily="34" charset="0"/>
                        <a:ea typeface="Verdana" pitchFamily="34" charset="0"/>
                      </a:endParaRPr>
                    </a:p>
                  </a:txBody>
                  <a:tcPr>
                    <a:lnL w="12700" cap="flat" cmpd="sng" algn="ctr">
                      <a:solidFill>
                        <a:schemeClr val="lt1"/>
                      </a:solidFill>
                      <a:prstDash val="solid"/>
                      <a:round/>
                      <a:headEnd type="none" w="med" len="med"/>
                      <a:tailEnd type="none" w="med" len="me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lgn="ctr">
                      <a:solidFill>
                        <a:schemeClr val="lt1"/>
                      </a:solidFill>
                      <a:prstDash val="solid"/>
                      <a:round/>
                      <a:headEnd type="none" w="med" len="med"/>
                      <a:tailEnd type="none" w="med" len="med"/>
                    </a:lnB>
                    <a:solidFill>
                      <a:schemeClr val="accent1"/>
                    </a:solidFill>
                  </a:tcPr>
                </a:tc>
              </a:tr>
              <a:tr h="3273839">
                <a:tc>
                  <a:txBody>
                    <a:bodyPr/>
                    <a:lstStyle/>
                    <a:p>
                      <a:pPr lvl="0" algn="r" eaLnBrk="1" latinLnBrk="1" hangingPunct="1">
                        <a:lnSpc>
                          <a:spcPct val="115000"/>
                        </a:lnSpc>
                      </a:pPr>
                      <a:r>
                        <a:rPr lang="en-US" altLang="en-US" sz="1400" b="1" dirty="0">
                          <a:solidFill>
                            <a:srgbClr val="FFFFFF"/>
                          </a:solidFill>
                          <a:latin typeface="Times New Roman" pitchFamily="18" charset="0"/>
                          <a:ea typeface="Verdana" pitchFamily="34" charset="0"/>
                          <a:cs typeface="Times New Roman" pitchFamily="18" charset="0"/>
                        </a:rPr>
                        <a:t>TC5.5-TC5.5</a:t>
                      </a:r>
                    </a:p>
                  </a:txBody>
                  <a:tcPr marL="54458" marR="54458" marT="0" marB="0">
                    <a:lnL w="12700" cap="flat" cmpd="sng">
                      <a:solidFill>
                        <a:schemeClr val="lt1">
                          <a:alpha val="100000"/>
                        </a:schemeClr>
                      </a:solidFill>
                      <a:prstDash val="solid"/>
                      <a:round/>
                    </a:lnL>
                    <a:lnR w="12700" cap="flat" cmpd="sng" algn="ctr">
                      <a:solidFill>
                        <a:schemeClr val="lt1"/>
                      </a:solidFill>
                      <a:prstDash val="solid"/>
                      <a:round/>
                      <a:headEnd type="none" w="med" len="med"/>
                      <a:tailEnd type="none" w="med" len="med"/>
                    </a:lnR>
                    <a:lnT w="12700" cap="flat" cmpd="sng" algn="ctr">
                      <a:solidFill>
                        <a:schemeClr val="lt1"/>
                      </a:solidFill>
                      <a:prstDash val="solid"/>
                      <a:round/>
                      <a:headEnd type="none" w="med" len="med"/>
                      <a:tailEnd type="none" w="med" len="me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Invested amount</a:t>
                      </a:r>
                      <a:r>
                        <a:rPr lang="en-US" altLang="en-US" sz="1400" b="0" dirty="0" smtClean="0">
                          <a:solidFill>
                            <a:srgbClr val="000000"/>
                          </a:solidFill>
                          <a:latin typeface="Times New Roman" pitchFamily="18" charset="0"/>
                          <a:ea typeface="Verdana" pitchFamily="34" charset="0"/>
                          <a:cs typeface="Times New Roman" pitchFamily="18" charset="0"/>
                        </a:rPr>
                        <a:t>.</a:t>
                      </a:r>
                    </a:p>
                    <a:p>
                      <a:pPr lvl="0" algn="l" eaLnBrk="1" latinLnBrk="1" hangingPunct="1">
                        <a:lnSpc>
                          <a:spcPct val="115000"/>
                        </a:lnSpc>
                      </a:pP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endParaRPr lang="en-US" altLang="en-US" sz="1400" b="0" dirty="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Total interest</a:t>
                      </a:r>
                      <a:r>
                        <a:rPr lang="en-US" altLang="en-US" sz="1400" b="0" dirty="0" smtClean="0">
                          <a:solidFill>
                            <a:srgbClr val="000000"/>
                          </a:solidFill>
                          <a:latin typeface="Times New Roman" pitchFamily="18" charset="0"/>
                          <a:ea typeface="Verdana" pitchFamily="34" charset="0"/>
                          <a:cs typeface="Times New Roman" pitchFamily="18" charset="0"/>
                        </a:rPr>
                        <a:t>.</a:t>
                      </a:r>
                    </a:p>
                    <a:p>
                      <a:pPr lvl="0" algn="l" eaLnBrk="1" latinLnBrk="1" hangingPunct="1">
                        <a:lnSpc>
                          <a:spcPct val="115000"/>
                        </a:lnSpc>
                      </a:pP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endParaRPr lang="en-US" altLang="en-US" sz="1400" b="0" dirty="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Returns.</a:t>
                      </a:r>
                    </a:p>
                  </a:txBody>
                  <a:tcPr marL="54458" marR="54458" marT="0" marB="0">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lgn="ctr">
                      <a:solidFill>
                        <a:schemeClr val="lt1"/>
                      </a:solidFill>
                      <a:prstDash val="solid"/>
                      <a:round/>
                      <a:headEnd type="none" w="med" len="med"/>
                      <a:tailEnd type="none" w="med" len="me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 </a:t>
                      </a:r>
                    </a:p>
                  </a:txBody>
                  <a:tcPr marL="54458" marR="54458" marT="0" marB="0">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lgn="ctr">
                      <a:solidFill>
                        <a:schemeClr val="lt1"/>
                      </a:solidFill>
                      <a:prstDash val="solid"/>
                      <a:round/>
                      <a:headEnd type="none" w="med" len="med"/>
                      <a:tailEnd type="none" w="med" len="me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8</a:t>
                      </a:r>
                    </a:p>
                  </a:txBody>
                  <a:tcPr marL="54458" marR="54458" marT="0" marB="0">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lgn="ctr">
                      <a:solidFill>
                        <a:schemeClr val="lt1"/>
                      </a:solidFill>
                      <a:prstDash val="solid"/>
                      <a:round/>
                      <a:headEnd type="none" w="med" len="med"/>
                      <a:tailEnd type="none" w="med" len="me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 </a:t>
                      </a:r>
                    </a:p>
                  </a:txBody>
                  <a:tcPr marL="54458" marR="54458" marT="0" marB="0">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lgn="ctr">
                      <a:solidFill>
                        <a:schemeClr val="lt1"/>
                      </a:solidFill>
                      <a:prstDash val="solid"/>
                      <a:round/>
                      <a:headEnd type="none" w="med" len="med"/>
                      <a:tailEnd type="none" w="med" len="me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Invested </a:t>
                      </a: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amount </a:t>
                      </a:r>
                      <a:r>
                        <a:rPr lang="en-US" altLang="en-US" sz="1400" b="0" dirty="0">
                          <a:solidFill>
                            <a:srgbClr val="000000"/>
                          </a:solidFill>
                          <a:latin typeface="Times New Roman" pitchFamily="18" charset="0"/>
                          <a:ea typeface="Verdana" pitchFamily="34" charset="0"/>
                          <a:cs typeface="Times New Roman" pitchFamily="18" charset="0"/>
                        </a:rPr>
                        <a:t>is </a:t>
                      </a: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shown </a:t>
                      </a:r>
                      <a:r>
                        <a:rPr lang="en-US" altLang="en-US" sz="1400" b="0" dirty="0">
                          <a:solidFill>
                            <a:srgbClr val="000000"/>
                          </a:solidFill>
                          <a:latin typeface="Times New Roman" pitchFamily="18" charset="0"/>
                          <a:ea typeface="Verdana" pitchFamily="34" charset="0"/>
                          <a:cs typeface="Times New Roman" pitchFamily="18" charset="0"/>
                        </a:rPr>
                        <a:t>as </a:t>
                      </a: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entered</a:t>
                      </a:r>
                      <a:r>
                        <a:rPr lang="en-US" altLang="en-US" sz="1400" b="0" dirty="0" smtClean="0">
                          <a:solidFill>
                            <a:srgbClr val="000000"/>
                          </a:solidFill>
                          <a:latin typeface="Times New Roman" pitchFamily="18" charset="0"/>
                          <a:ea typeface="Verdana" pitchFamily="34" charset="0"/>
                          <a:cs typeface="Times New Roman" pitchFamily="18" charset="0"/>
                        </a:rPr>
                        <a:t>.</a:t>
                      </a:r>
                    </a:p>
                    <a:p>
                      <a:pPr lvl="0" algn="l" eaLnBrk="1" latinLnBrk="1" hangingPunct="1">
                        <a:lnSpc>
                          <a:spcPct val="115000"/>
                        </a:lnSpc>
                      </a:pPr>
                      <a:endParaRPr lang="en-US" altLang="en-US" sz="1400" b="0" dirty="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Total interest is shown as </a:t>
                      </a: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entered</a:t>
                      </a:r>
                      <a:r>
                        <a:rPr lang="en-US" altLang="en-US" sz="1400" b="0" dirty="0" smtClean="0">
                          <a:solidFill>
                            <a:srgbClr val="000000"/>
                          </a:solidFill>
                          <a:latin typeface="Times New Roman" pitchFamily="18" charset="0"/>
                          <a:ea typeface="Verdana" pitchFamily="34" charset="0"/>
                          <a:cs typeface="Times New Roman" pitchFamily="18" charset="0"/>
                        </a:rPr>
                        <a:t>.</a:t>
                      </a:r>
                    </a:p>
                    <a:p>
                      <a:pPr lvl="0" algn="l" eaLnBrk="1" latinLnBrk="1" hangingPunct="1">
                        <a:lnSpc>
                          <a:spcPct val="115000"/>
                        </a:lnSpc>
                      </a:pPr>
                      <a:endParaRPr lang="en-US" altLang="en-US" sz="1400" b="0" dirty="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Returns is </a:t>
                      </a: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shown </a:t>
                      </a:r>
                      <a:r>
                        <a:rPr lang="en-US" altLang="en-US" sz="1400" b="0" dirty="0">
                          <a:solidFill>
                            <a:srgbClr val="000000"/>
                          </a:solidFill>
                          <a:latin typeface="Times New Roman" pitchFamily="18" charset="0"/>
                          <a:ea typeface="Verdana" pitchFamily="34" charset="0"/>
                          <a:cs typeface="Times New Roman" pitchFamily="18" charset="0"/>
                        </a:rPr>
                        <a:t>as </a:t>
                      </a: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entered</a:t>
                      </a:r>
                      <a:r>
                        <a:rPr lang="en-US" altLang="en-US" sz="1400" b="0" dirty="0">
                          <a:solidFill>
                            <a:srgbClr val="000000"/>
                          </a:solidFill>
                          <a:latin typeface="Times New Roman" pitchFamily="18" charset="0"/>
                          <a:ea typeface="Verdana" pitchFamily="34" charset="0"/>
                          <a:cs typeface="Times New Roman" pitchFamily="18" charset="0"/>
                        </a:rPr>
                        <a:t>.</a:t>
                      </a:r>
                    </a:p>
                  </a:txBody>
                  <a:tcPr marL="54458" marR="54458" marT="0" marB="0">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lgn="ctr">
                      <a:solidFill>
                        <a:schemeClr val="lt1"/>
                      </a:solidFill>
                      <a:prstDash val="solid"/>
                      <a:round/>
                      <a:headEnd type="none" w="med" len="med"/>
                      <a:tailEnd type="none" w="med" len="med"/>
                    </a:lnT>
                    <a:lnB w="12700" cap="flat" cmpd="sng">
                      <a:solidFill>
                        <a:schemeClr val="lt1">
                          <a:alpha val="100000"/>
                        </a:schemeClr>
                      </a:solidFill>
                      <a:prstDash val="solid"/>
                      <a:round/>
                    </a:lnB>
                    <a:solidFill>
                      <a:srgbClr val="E9EDF4"/>
                    </a:solidFill>
                  </a:tcPr>
                </a:tc>
                <a:tc>
                  <a:txBody>
                    <a:bodyPr/>
                    <a:lstStyle/>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expected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result.</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endParaRPr lang="en-US" altLang="en-US" sz="1400" b="0" dirty="0">
                        <a:solidFill>
                          <a:srgbClr val="000000"/>
                        </a:solidFill>
                        <a:latin typeface="Times New Roman" pitchFamily="18" charset="0"/>
                        <a:ea typeface="Verdana" pitchFamily="34" charset="0"/>
                        <a:cs typeface="Times New Roman" pitchFamily="18" charset="0"/>
                      </a:endParaRPr>
                    </a:p>
                  </a:txBody>
                  <a:tcPr marL="54458" marR="54458" marT="0" marB="0">
                    <a:lnL w="12700" cap="flat" cmpd="sng" algn="ctr">
                      <a:solidFill>
                        <a:schemeClr val="lt1"/>
                      </a:solidFill>
                      <a:prstDash val="solid"/>
                      <a:round/>
                      <a:headEnd type="none" w="med" len="med"/>
                      <a:tailEnd type="none" w="med" len="med"/>
                    </a:lnL>
                    <a:lnR w="12700" cap="flat" cmpd="sng">
                      <a:solidFill>
                        <a:schemeClr val="lt1">
                          <a:alpha val="100000"/>
                        </a:schemeClr>
                      </a:solidFill>
                      <a:prstDash val="solid"/>
                      <a:round/>
                    </a:lnR>
                    <a:lnT w="12700" cap="flat" cmpd="sng" algn="ctr">
                      <a:solidFill>
                        <a:schemeClr val="lt1"/>
                      </a:solidFill>
                      <a:prstDash val="solid"/>
                      <a:round/>
                      <a:headEnd type="none" w="med" len="med"/>
                      <a:tailEnd type="none" w="med" len="med"/>
                    </a:lnT>
                    <a:lnB w="12700" cap="flat" cmpd="sng" algn="ctr">
                      <a:solidFill>
                        <a:schemeClr val="lt1"/>
                      </a:solidFill>
                      <a:prstDash val="solid"/>
                      <a:round/>
                      <a:headEnd type="none" w="med" len="med"/>
                      <a:tailEnd type="none" w="med" len="med"/>
                    </a:lnB>
                    <a:solidFill>
                      <a:srgbClr val="E9EDF4"/>
                    </a:solidFill>
                  </a:tcPr>
                </a:tc>
              </a:tr>
            </a:tbl>
          </a:graphicData>
        </a:graphic>
      </p:graphicFrame>
      <p:sp>
        <p:nvSpPr>
          <p:cNvPr id="1049255" name="TextBox 1049254"/>
          <p:cNvSpPr txBox="1"/>
          <p:nvPr/>
        </p:nvSpPr>
        <p:spPr>
          <a:xfrm>
            <a:off x="3048000" y="6324600"/>
            <a:ext cx="30861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9256" name="TextBox 1049255"/>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83</a:t>
            </a:fld>
            <a:endParaRPr lang="en-US" altLang="en-US" sz="1200">
              <a:solidFill>
                <a:srgbClr val="898989"/>
              </a:solidFill>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sz="4000" dirty="0" smtClean="0">
                <a:solidFill>
                  <a:srgbClr val="FF0000"/>
                </a:solidFill>
                <a:latin typeface="Verdana" pitchFamily="34" charset="0"/>
                <a:ea typeface="Verdana" pitchFamily="34" charset="0"/>
              </a:rPr>
              <a:t>FOR FINANCIAL GOALS:</a:t>
            </a:r>
            <a:endParaRPr lang="en-US" sz="4000" dirty="0">
              <a:solidFill>
                <a:srgbClr val="FF0000"/>
              </a:solidFill>
              <a:latin typeface="Verdana" pitchFamily="34" charset="0"/>
              <a:ea typeface="Verdana" pitchFamily="34" charset="0"/>
            </a:endParaRPr>
          </a:p>
        </p:txBody>
      </p:sp>
      <p:graphicFrame>
        <p:nvGraphicFramePr>
          <p:cNvPr id="6" name="Content Placeholder 5"/>
          <p:cNvGraphicFramePr>
            <a:graphicFrameLocks noGrp="1"/>
          </p:cNvGraphicFramePr>
          <p:nvPr>
            <p:ph idx="1"/>
          </p:nvPr>
        </p:nvGraphicFramePr>
        <p:xfrm>
          <a:off x="457200" y="1371600"/>
          <a:ext cx="8229599" cy="4657344"/>
        </p:xfrm>
        <a:graphic>
          <a:graphicData uri="http://schemas.openxmlformats.org/drawingml/2006/table">
            <a:tbl>
              <a:tblPr firstRow="1" bandRow="1">
                <a:tableStyleId>{5C22544A-7EE6-4342-B048-85BDC9FD1C3A}</a:tableStyleId>
              </a:tblPr>
              <a:tblGrid>
                <a:gridCol w="838200"/>
                <a:gridCol w="1513114"/>
                <a:gridCol w="1534886"/>
                <a:gridCol w="762000"/>
                <a:gridCol w="1371600"/>
                <a:gridCol w="1219200"/>
                <a:gridCol w="990599"/>
              </a:tblGrid>
              <a:tr h="370840">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CASE#</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DESRIPTION</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PRE-CONDITIONS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STEP#</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SCENARIOS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EXPECTED RESULT</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ACTUAL</a:t>
                      </a:r>
                      <a:r>
                        <a:rPr lang="en-US" sz="1400" b="1" baseline="0" dirty="0" smtClean="0">
                          <a:solidFill>
                            <a:schemeClr val="bg1"/>
                          </a:solidFill>
                          <a:latin typeface="Verdana" pitchFamily="34" charset="0"/>
                          <a:ea typeface="Verdana" pitchFamily="34" charset="0"/>
                        </a:rPr>
                        <a:t> RESULT</a:t>
                      </a:r>
                      <a:endParaRPr lang="en-US" sz="1400" b="1" dirty="0">
                        <a:solidFill>
                          <a:schemeClr val="bg1"/>
                        </a:solidFill>
                        <a:latin typeface="Verdana" pitchFamily="34" charset="0"/>
                        <a:ea typeface="Verdana" pitchFamily="34" charset="0"/>
                      </a:endParaRPr>
                    </a:p>
                  </a:txBody>
                  <a:tcPr/>
                </a:tc>
              </a:tr>
              <a:tr h="370840">
                <a:tc>
                  <a:txBody>
                    <a:bodyPr/>
                    <a:lstStyle/>
                    <a:p>
                      <a:pPr lvl="0" algn="r" eaLnBrk="1" latinLnBrk="1" hangingPunct="1">
                        <a:lnSpc>
                          <a:spcPct val="115000"/>
                        </a:lnSpc>
                      </a:pPr>
                      <a:r>
                        <a:rPr lang="en-US" altLang="en-US" sz="1400" b="1" dirty="0">
                          <a:solidFill>
                            <a:srgbClr val="FFFFFF"/>
                          </a:solidFill>
                          <a:latin typeface="Times New Roman" pitchFamily="18" charset="0"/>
                          <a:ea typeface="Verdana" pitchFamily="34" charset="0"/>
                          <a:cs typeface="Times New Roman" pitchFamily="18" charset="0"/>
                        </a:rPr>
                        <a:t>TC6-006</a:t>
                      </a:r>
                    </a:p>
                  </a:txBody>
                  <a:tcPr marL="54458" marR="54458" marT="0" marB="0">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Financial goals</a:t>
                      </a:r>
                    </a:p>
                  </a:txBody>
                  <a:tcPr marL="54458" marR="54458"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App is installed</a:t>
                      </a:r>
                    </a:p>
                  </a:txBody>
                  <a:tcPr marL="54458" marR="54458"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1</a:t>
                      </a:r>
                    </a:p>
                  </a:txBody>
                  <a:tcPr marL="54458" marR="54458"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Launch the app</a:t>
                      </a:r>
                    </a:p>
                  </a:txBody>
                  <a:tcPr marL="54458" marR="54458"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Application </a:t>
                      </a: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launch </a:t>
                      </a:r>
                      <a:r>
                        <a:rPr lang="en-US" altLang="en-US" sz="1400" b="0" dirty="0">
                          <a:solidFill>
                            <a:srgbClr val="000000"/>
                          </a:solidFill>
                          <a:latin typeface="Times New Roman" pitchFamily="18" charset="0"/>
                          <a:ea typeface="Verdana" pitchFamily="34" charset="0"/>
                          <a:cs typeface="Times New Roman" pitchFamily="18" charset="0"/>
                        </a:rPr>
                        <a:t>page is shown.</a:t>
                      </a:r>
                    </a:p>
                  </a:txBody>
                  <a:tcPr marL="54458" marR="54458" marT="0" marB="0"/>
                </a:tc>
                <a:tc>
                  <a:txBody>
                    <a:bodyPr/>
                    <a:lstStyle/>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a:t>
                      </a:r>
                    </a:p>
                    <a:p>
                      <a:pPr lvl="0" algn="l" eaLnBrk="1" latinLnBrk="1" hangingPunct="1">
                        <a:lnSpc>
                          <a:spcPct val="115000"/>
                        </a:lnSpc>
                      </a:pPr>
                      <a:r>
                        <a:rPr lang="en-US" altLang="en-US" sz="1400" b="0" baseline="0" dirty="0" smtClean="0">
                          <a:solidFill>
                            <a:schemeClr val="tx1"/>
                          </a:solidFill>
                          <a:latin typeface="Times New Roman" pitchFamily="18" charset="0"/>
                          <a:cs typeface="Times New Roman" pitchFamily="18" charset="0"/>
                        </a:rPr>
                        <a:t>expected </a:t>
                      </a:r>
                    </a:p>
                    <a:p>
                      <a:pPr lvl="0" algn="l" eaLnBrk="1" latinLnBrk="1" hangingPunct="1">
                        <a:lnSpc>
                          <a:spcPct val="115000"/>
                        </a:lnSpc>
                      </a:pPr>
                      <a:r>
                        <a:rPr lang="en-US" altLang="en-US" sz="1400" b="0" baseline="0" dirty="0" smtClean="0">
                          <a:solidFill>
                            <a:schemeClr val="tx1"/>
                          </a:solidFill>
                          <a:latin typeface="Times New Roman" pitchFamily="18" charset="0"/>
                          <a:cs typeface="Times New Roman" pitchFamily="18" charset="0"/>
                        </a:rPr>
                        <a:t>result.</a:t>
                      </a:r>
                      <a:endParaRPr lang="en-US" altLang="en-US" sz="1400" b="0" dirty="0">
                        <a:solidFill>
                          <a:srgbClr val="000000"/>
                        </a:solidFill>
                        <a:latin typeface="Times New Roman" pitchFamily="18" charset="0"/>
                        <a:ea typeface="Verdana" pitchFamily="34" charset="0"/>
                        <a:cs typeface="Times New Roman" pitchFamily="18" charset="0"/>
                      </a:endParaRPr>
                    </a:p>
                  </a:txBody>
                  <a:tcPr marL="54458" marR="54458" marT="0" marB="0"/>
                </a:tc>
              </a:tr>
              <a:tr h="370840">
                <a:tc>
                  <a:txBody>
                    <a:bodyPr/>
                    <a:lstStyle/>
                    <a:p>
                      <a:pPr lvl="0" algn="r" eaLnBrk="1" latinLnBrk="1" hangingPunct="1">
                        <a:lnSpc>
                          <a:spcPct val="115000"/>
                        </a:lnSpc>
                      </a:pPr>
                      <a:r>
                        <a:rPr lang="en-US" altLang="en-US" sz="1400" b="1" dirty="0">
                          <a:solidFill>
                            <a:srgbClr val="FFFFFF"/>
                          </a:solidFill>
                          <a:latin typeface="Times New Roman" pitchFamily="18" charset="0"/>
                          <a:ea typeface="Verdana" pitchFamily="34" charset="0"/>
                          <a:cs typeface="Times New Roman" pitchFamily="18" charset="0"/>
                        </a:rPr>
                        <a:t> </a:t>
                      </a:r>
                    </a:p>
                  </a:txBody>
                  <a:tcPr marL="54458" marR="54458" marT="0" marB="0">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 </a:t>
                      </a:r>
                    </a:p>
                  </a:txBody>
                  <a:tcPr marL="54458" marR="54458"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 </a:t>
                      </a:r>
                    </a:p>
                  </a:txBody>
                  <a:tcPr marL="54458" marR="54458"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2</a:t>
                      </a:r>
                    </a:p>
                  </a:txBody>
                  <a:tcPr marL="54458" marR="54458"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Dashboard opens</a:t>
                      </a:r>
                    </a:p>
                  </a:txBody>
                  <a:tcPr marL="54458" marR="54458" marT="0" marB="0"/>
                </a:tc>
                <a:tc>
                  <a:txBody>
                    <a:bodyPr/>
                    <a:lstStyle/>
                    <a:p>
                      <a:pPr lvl="0" algn="l" eaLnBrk="1" latinLnBrk="1" hangingPunct="1">
                        <a:lnSpc>
                          <a:spcPct val="115000"/>
                        </a:lnSpc>
                      </a:pPr>
                      <a:r>
                        <a:rPr lang="en-US" altLang="en-US" sz="1400" b="0">
                          <a:solidFill>
                            <a:srgbClr val="000000"/>
                          </a:solidFill>
                          <a:latin typeface="Times New Roman" pitchFamily="18" charset="0"/>
                          <a:ea typeface="Verdana" pitchFamily="34" charset="0"/>
                          <a:cs typeface="Times New Roman" pitchFamily="18" charset="0"/>
                        </a:rPr>
                        <a:t>Dashboard is shown.</a:t>
                      </a:r>
                    </a:p>
                  </a:txBody>
                  <a:tcPr marL="54458" marR="54458" marT="0" marB="0"/>
                </a:tc>
                <a:tc>
                  <a:txBody>
                    <a:bodyPr/>
                    <a:lstStyle/>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a:t>
                      </a:r>
                    </a:p>
                    <a:p>
                      <a:pPr lvl="0" algn="l" eaLnBrk="1" latinLnBrk="1" hangingPunct="1">
                        <a:lnSpc>
                          <a:spcPct val="115000"/>
                        </a:lnSpc>
                      </a:pPr>
                      <a:r>
                        <a:rPr lang="en-US" altLang="en-US" sz="1400" b="0" baseline="0" dirty="0" smtClean="0">
                          <a:solidFill>
                            <a:schemeClr val="tx1"/>
                          </a:solidFill>
                          <a:latin typeface="Times New Roman" pitchFamily="18" charset="0"/>
                          <a:cs typeface="Times New Roman" pitchFamily="18" charset="0"/>
                        </a:rPr>
                        <a:t>expected </a:t>
                      </a:r>
                    </a:p>
                    <a:p>
                      <a:pPr lvl="0" algn="l" eaLnBrk="1" latinLnBrk="1" hangingPunct="1">
                        <a:lnSpc>
                          <a:spcPct val="115000"/>
                        </a:lnSpc>
                      </a:pPr>
                      <a:r>
                        <a:rPr lang="en-US" altLang="en-US" sz="1400" b="0" baseline="0" dirty="0" smtClean="0">
                          <a:solidFill>
                            <a:schemeClr val="tx1"/>
                          </a:solidFill>
                          <a:latin typeface="Times New Roman" pitchFamily="18" charset="0"/>
                          <a:cs typeface="Times New Roman" pitchFamily="18" charset="0"/>
                        </a:rPr>
                        <a:t>result.</a:t>
                      </a:r>
                      <a:endParaRPr lang="en-US" altLang="en-US" sz="1400" b="0" dirty="0">
                        <a:solidFill>
                          <a:srgbClr val="000000"/>
                        </a:solidFill>
                        <a:latin typeface="Times New Roman" pitchFamily="18" charset="0"/>
                        <a:ea typeface="Verdana" pitchFamily="34" charset="0"/>
                        <a:cs typeface="Times New Roman" pitchFamily="18" charset="0"/>
                      </a:endParaRPr>
                    </a:p>
                  </a:txBody>
                  <a:tcPr marL="54458" marR="54458" marT="0" marB="0"/>
                </a:tc>
              </a:tr>
              <a:tr h="370840">
                <a:tc>
                  <a:txBody>
                    <a:bodyPr/>
                    <a:lstStyle/>
                    <a:p>
                      <a:pPr lvl="0" algn="r" eaLnBrk="1" latinLnBrk="1" hangingPunct="1">
                        <a:lnSpc>
                          <a:spcPct val="115000"/>
                        </a:lnSpc>
                      </a:pPr>
                      <a:r>
                        <a:rPr lang="en-US" altLang="en-US" sz="1400" b="1" dirty="0">
                          <a:solidFill>
                            <a:srgbClr val="FFFFFF"/>
                          </a:solidFill>
                          <a:latin typeface="Times New Roman" pitchFamily="18" charset="0"/>
                          <a:ea typeface="Verdana" pitchFamily="34" charset="0"/>
                          <a:cs typeface="Times New Roman" pitchFamily="18" charset="0"/>
                        </a:rPr>
                        <a:t> </a:t>
                      </a:r>
                    </a:p>
                  </a:txBody>
                  <a:tcPr marL="54458" marR="54458" marT="0" marB="0">
                    <a:solidFill>
                      <a:schemeClr val="accent1"/>
                    </a:solidFill>
                  </a:tcPr>
                </a:tc>
                <a:tc>
                  <a:txBody>
                    <a:bodyPr/>
                    <a:lstStyle/>
                    <a:p>
                      <a:pPr lvl="0" algn="l" eaLnBrk="1" latinLnBrk="1" hangingPunct="1">
                        <a:lnSpc>
                          <a:spcPct val="115000"/>
                        </a:lnSpc>
                      </a:pPr>
                      <a:r>
                        <a:rPr lang="en-US" altLang="en-US" sz="1400" b="0">
                          <a:solidFill>
                            <a:srgbClr val="000000"/>
                          </a:solidFill>
                          <a:latin typeface="Times New Roman" pitchFamily="18" charset="0"/>
                          <a:ea typeface="Verdana" pitchFamily="34" charset="0"/>
                          <a:cs typeface="Times New Roman" pitchFamily="18" charset="0"/>
                        </a:rPr>
                        <a:t> </a:t>
                      </a:r>
                    </a:p>
                  </a:txBody>
                  <a:tcPr marL="54458" marR="54458"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 </a:t>
                      </a:r>
                    </a:p>
                  </a:txBody>
                  <a:tcPr marL="54458" marR="54458"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3</a:t>
                      </a:r>
                    </a:p>
                  </a:txBody>
                  <a:tcPr marL="54458" marR="54458"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Financial goal </a:t>
                      </a: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module </a:t>
                      </a:r>
                      <a:r>
                        <a:rPr lang="en-US" altLang="en-US" sz="1400" b="0" dirty="0">
                          <a:solidFill>
                            <a:srgbClr val="000000"/>
                          </a:solidFill>
                          <a:latin typeface="Times New Roman" pitchFamily="18" charset="0"/>
                          <a:ea typeface="Verdana" pitchFamily="34" charset="0"/>
                          <a:cs typeface="Times New Roman" pitchFamily="18" charset="0"/>
                        </a:rPr>
                        <a:t>opens </a:t>
                      </a: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containing </a:t>
                      </a: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sub-modules</a:t>
                      </a:r>
                      <a:r>
                        <a:rPr lang="en-US" altLang="en-US" sz="1400" b="0" dirty="0">
                          <a:solidFill>
                            <a:srgbClr val="000000"/>
                          </a:solidFill>
                          <a:latin typeface="Times New Roman" pitchFamily="18" charset="0"/>
                          <a:ea typeface="Verdana" pitchFamily="34" charset="0"/>
                          <a:cs typeface="Times New Roman" pitchFamily="18" charset="0"/>
                        </a:rPr>
                        <a:t>:</a:t>
                      </a:r>
                    </a:p>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Retirement plan.</a:t>
                      </a:r>
                    </a:p>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Children </a:t>
                      </a: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marriage</a:t>
                      </a:r>
                      <a:r>
                        <a:rPr lang="en-US" altLang="en-US" sz="1400" b="0" dirty="0">
                          <a:solidFill>
                            <a:srgbClr val="000000"/>
                          </a:solidFill>
                          <a:latin typeface="Times New Roman" pitchFamily="18" charset="0"/>
                          <a:ea typeface="Verdana" pitchFamily="34" charset="0"/>
                          <a:cs typeface="Times New Roman" pitchFamily="18" charset="0"/>
                        </a:rPr>
                        <a:t>.</a:t>
                      </a:r>
                    </a:p>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Plan a house.</a:t>
                      </a:r>
                    </a:p>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Financial target.</a:t>
                      </a:r>
                    </a:p>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 </a:t>
                      </a:r>
                    </a:p>
                  </a:txBody>
                  <a:tcPr marL="54458" marR="54458"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ea typeface="Verdana" pitchFamily="34" charset="0"/>
                          <a:cs typeface="Times New Roman" pitchFamily="18" charset="0"/>
                        </a:rPr>
                        <a:t>Financial goal module is </a:t>
                      </a:r>
                      <a:endParaRPr lang="en-US" altLang="en-US" sz="1400" b="0" dirty="0" smtClean="0">
                        <a:solidFill>
                          <a:srgbClr val="000000"/>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ea typeface="Verdana" pitchFamily="34" charset="0"/>
                          <a:cs typeface="Times New Roman" pitchFamily="18" charset="0"/>
                        </a:rPr>
                        <a:t>shown</a:t>
                      </a:r>
                      <a:r>
                        <a:rPr lang="en-US" altLang="en-US" sz="1400" b="0" dirty="0">
                          <a:solidFill>
                            <a:srgbClr val="000000"/>
                          </a:solidFill>
                          <a:latin typeface="Times New Roman" pitchFamily="18" charset="0"/>
                          <a:ea typeface="Verdana" pitchFamily="34" charset="0"/>
                          <a:cs typeface="Times New Roman" pitchFamily="18" charset="0"/>
                        </a:rPr>
                        <a:t>.</a:t>
                      </a:r>
                    </a:p>
                  </a:txBody>
                  <a:tcPr marL="54458" marR="54458" marT="0" marB="0"/>
                </a:tc>
                <a:tc>
                  <a:txBody>
                    <a:bodyPr/>
                    <a:lstStyle/>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a:t>
                      </a:r>
                    </a:p>
                    <a:p>
                      <a:pPr lvl="0" algn="l" eaLnBrk="1" latinLnBrk="1" hangingPunct="1">
                        <a:lnSpc>
                          <a:spcPct val="115000"/>
                        </a:lnSpc>
                      </a:pPr>
                      <a:r>
                        <a:rPr lang="en-US" altLang="en-US" sz="1400" b="0" baseline="0" dirty="0" smtClean="0">
                          <a:solidFill>
                            <a:schemeClr val="tx1"/>
                          </a:solidFill>
                          <a:latin typeface="Times New Roman" pitchFamily="18" charset="0"/>
                          <a:cs typeface="Times New Roman" pitchFamily="18" charset="0"/>
                        </a:rPr>
                        <a:t>expected </a:t>
                      </a:r>
                    </a:p>
                    <a:p>
                      <a:pPr lvl="0" algn="l" eaLnBrk="1" latinLnBrk="1" hangingPunct="1">
                        <a:lnSpc>
                          <a:spcPct val="115000"/>
                        </a:lnSpc>
                      </a:pPr>
                      <a:r>
                        <a:rPr lang="en-US" altLang="en-US" sz="1400" b="0" baseline="0" dirty="0" smtClean="0">
                          <a:solidFill>
                            <a:schemeClr val="tx1"/>
                          </a:solidFill>
                          <a:latin typeface="Times New Roman" pitchFamily="18" charset="0"/>
                          <a:cs typeface="Times New Roman" pitchFamily="18" charset="0"/>
                        </a:rPr>
                        <a:t>result.</a:t>
                      </a:r>
                      <a:endParaRPr lang="en-US" altLang="en-US" sz="1400" b="0" dirty="0">
                        <a:solidFill>
                          <a:srgbClr val="000000"/>
                        </a:solidFill>
                        <a:latin typeface="Times New Roman" pitchFamily="18" charset="0"/>
                        <a:ea typeface="Verdana" pitchFamily="34" charset="0"/>
                        <a:cs typeface="Times New Roman" pitchFamily="18" charset="0"/>
                      </a:endParaRPr>
                    </a:p>
                  </a:txBody>
                  <a:tcPr marL="54458" marR="54458"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84</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57" name="Title 1049256"/>
          <p:cNvSpPr>
            <a:spLocks noGrp="1"/>
          </p:cNvSpPr>
          <p:nvPr>
            <p:ph type="title"/>
          </p:nvPr>
        </p:nvSpPr>
        <p:spPr>
          <a:xfrm>
            <a:off x="628650" y="171450"/>
            <a:ext cx="7886700" cy="666750"/>
          </a:xfrm>
          <a:prstGeom prst="rect">
            <a:avLst/>
          </a:prstGeom>
          <a:noFill/>
          <a:ln>
            <a:noFill/>
          </a:ln>
        </p:spPr>
        <p:txBody>
          <a:bodyPr vert="horz" lIns="91440" tIns="45720" rIns="91440" bIns="45720" anchor="ctr"/>
          <a:lstStyle>
            <a:lvl1pPr marL="0" indent="0" algn="ctr" rtl="0" fontAlgn="base" latinLnBrk="1">
              <a:lnSpc>
                <a:spcPct val="100000"/>
              </a:lnSpc>
              <a:spcBef>
                <a:spcPct val="0"/>
              </a:spcBef>
              <a:spcAft>
                <a:spcPct val="0"/>
              </a:spcAft>
              <a:buFontTx/>
              <a:buNone/>
              <a:defRPr sz="4400" b="0" i="0" u="none" baseline="0">
                <a:solidFill>
                  <a:schemeClr val="dk1"/>
                </a:solidFill>
                <a:latin typeface="Calibri" pitchFamily="34" charset="0"/>
                <a:sym typeface="Calibri" pitchFamily="34" charset="0"/>
              </a:defRPr>
            </a:lvl1pPr>
          </a:lstStyle>
          <a:p>
            <a:pPr lvl="0" eaLnBrk="1" latinLnBrk="1" hangingPunct="1"/>
            <a:r>
              <a:rPr lang="en-US" altLang="en-US" sz="4000" dirty="0" smtClean="0">
                <a:solidFill>
                  <a:srgbClr val="FF0000"/>
                </a:solidFill>
                <a:latin typeface="Verdana" pitchFamily="34" charset="0"/>
                <a:ea typeface="Verdana" pitchFamily="34" charset="0"/>
              </a:rPr>
              <a:t>FOR RETIREMENT PLAN:</a:t>
            </a:r>
            <a:endParaRPr lang="en-US" altLang="en-US" sz="4000" dirty="0">
              <a:solidFill>
                <a:srgbClr val="FF0000"/>
              </a:solidFill>
              <a:latin typeface="Verdana" pitchFamily="34" charset="0"/>
              <a:ea typeface="Verdana" pitchFamily="34" charset="0"/>
            </a:endParaRPr>
          </a:p>
        </p:txBody>
      </p:sp>
      <p:sp>
        <p:nvSpPr>
          <p:cNvPr id="1049258" name="TextBox 1049257"/>
          <p:cNvSpPr txBox="1"/>
          <p:nvPr/>
        </p:nvSpPr>
        <p:spPr>
          <a:xfrm>
            <a:off x="3028950" y="6492875"/>
            <a:ext cx="30861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algn="ctr"/>
            <a:r>
              <a:rPr lang="en-US" altLang="en-US" sz="1200" dirty="0" smtClean="0">
                <a:solidFill>
                  <a:srgbClr val="898989"/>
                </a:solidFill>
              </a:rPr>
              <a:t>FINANCIAL </a:t>
            </a:r>
            <a:r>
              <a:rPr lang="en-US" altLang="en-US" sz="1200" dirty="0" smtClean="0">
                <a:solidFill>
                  <a:srgbClr val="898989"/>
                </a:solidFill>
              </a:rPr>
              <a:t>PLANNER</a:t>
            </a:r>
          </a:p>
          <a:p>
            <a:pPr lvl="0" algn="ctr"/>
            <a:endParaRPr lang="en-US" altLang="en-US" sz="1200" dirty="0">
              <a:solidFill>
                <a:srgbClr val="898989"/>
              </a:solidFill>
            </a:endParaRPr>
          </a:p>
        </p:txBody>
      </p:sp>
      <p:sp>
        <p:nvSpPr>
          <p:cNvPr id="1049259" name="TextBox 1049258"/>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85</a:t>
            </a:fld>
            <a:endParaRPr lang="en-US" altLang="en-US" sz="1200">
              <a:solidFill>
                <a:srgbClr val="898989"/>
              </a:solidFill>
            </a:endParaRPr>
          </a:p>
        </p:txBody>
      </p:sp>
      <p:graphicFrame>
        <p:nvGraphicFramePr>
          <p:cNvPr id="4194316" name="Table 4194315"/>
          <p:cNvGraphicFramePr>
            <a:graphicFrameLocks/>
          </p:cNvGraphicFramePr>
          <p:nvPr/>
        </p:nvGraphicFramePr>
        <p:xfrm>
          <a:off x="304800" y="1250741"/>
          <a:ext cx="8610600" cy="4311859"/>
        </p:xfrm>
        <a:graphic>
          <a:graphicData uri="http://schemas.openxmlformats.org/drawingml/2006/table">
            <a:tbl>
              <a:tblPr/>
              <a:tblGrid>
                <a:gridCol w="743534"/>
                <a:gridCol w="1542466"/>
                <a:gridCol w="1447800"/>
                <a:gridCol w="685800"/>
                <a:gridCol w="1447800"/>
                <a:gridCol w="1676400"/>
                <a:gridCol w="1066800"/>
              </a:tblGrid>
              <a:tr h="779283">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CASE#</a:t>
                      </a:r>
                      <a:endParaRPr lang="en-US" sz="1400" b="1" dirty="0">
                        <a:solidFill>
                          <a:schemeClr val="bg1"/>
                        </a:solidFill>
                        <a:latin typeface="Verdana" pitchFamily="34" charset="0"/>
                        <a:ea typeface="Verdana" pitchFamily="34" charset="0"/>
                      </a:endParaRPr>
                    </a:p>
                  </a:txBody>
                  <a:tcPr>
                    <a:lnL w="12700" cap="flat" cmpd="sng">
                      <a:solidFill>
                        <a:schemeClr val="lt1">
                          <a:alpha val="100000"/>
                        </a:schemeClr>
                      </a:solidFill>
                      <a:prstDash val="solid"/>
                      <a:round/>
                    </a:lnL>
                    <a:lnR w="12700" cap="flat" cmpd="sng" algn="ctr">
                      <a:solidFill>
                        <a:schemeClr val="lt1"/>
                      </a:solidFill>
                      <a:prstDash val="solid"/>
                      <a:round/>
                      <a:headEnd type="none" w="med" len="med"/>
                      <a:tailEnd type="none" w="med" len="me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r>
                        <a:rPr lang="en-US" sz="1400" b="1" dirty="0" smtClean="0">
                          <a:solidFill>
                            <a:schemeClr val="bg1"/>
                          </a:solidFill>
                          <a:latin typeface="Verdana" pitchFamily="34" charset="0"/>
                          <a:ea typeface="Verdana" pitchFamily="34" charset="0"/>
                        </a:rPr>
                        <a:t>DESRIPTION</a:t>
                      </a:r>
                      <a:endParaRPr lang="en-US" sz="1400" b="1" dirty="0">
                        <a:solidFill>
                          <a:schemeClr val="bg1"/>
                        </a:solidFill>
                        <a:latin typeface="Verdana" pitchFamily="34" charset="0"/>
                        <a:ea typeface="Verdana" pitchFamily="34" charset="0"/>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r>
                        <a:rPr lang="en-US" sz="1400" b="1" dirty="0" smtClean="0">
                          <a:solidFill>
                            <a:schemeClr val="bg1"/>
                          </a:solidFill>
                          <a:latin typeface="Verdana" pitchFamily="34" charset="0"/>
                          <a:ea typeface="Verdana" pitchFamily="34" charset="0"/>
                        </a:rPr>
                        <a:t>PRE-</a:t>
                      </a:r>
                    </a:p>
                    <a:p>
                      <a:r>
                        <a:rPr lang="en-US" sz="1400" b="1" dirty="0" smtClean="0">
                          <a:solidFill>
                            <a:schemeClr val="bg1"/>
                          </a:solidFill>
                          <a:latin typeface="Verdana" pitchFamily="34" charset="0"/>
                          <a:ea typeface="Verdana" pitchFamily="34" charset="0"/>
                        </a:rPr>
                        <a:t>CONDITION</a:t>
                      </a:r>
                      <a:endParaRPr lang="en-US" sz="1400" b="1" dirty="0">
                        <a:solidFill>
                          <a:schemeClr val="bg1"/>
                        </a:solidFill>
                        <a:latin typeface="Verdana" pitchFamily="34" charset="0"/>
                        <a:ea typeface="Verdana" pitchFamily="34" charset="0"/>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r>
                        <a:rPr lang="en-US" sz="1400" b="1" dirty="0" smtClean="0">
                          <a:solidFill>
                            <a:schemeClr val="bg1"/>
                          </a:solidFill>
                          <a:latin typeface="Verdana" pitchFamily="34" charset="0"/>
                          <a:ea typeface="Verdana" pitchFamily="34" charset="0"/>
                        </a:rPr>
                        <a:t>STEP#</a:t>
                      </a:r>
                      <a:endParaRPr lang="en-US" sz="1400" b="1" dirty="0">
                        <a:solidFill>
                          <a:schemeClr val="bg1"/>
                        </a:solidFill>
                        <a:latin typeface="Verdana" pitchFamily="34" charset="0"/>
                        <a:ea typeface="Verdana" pitchFamily="34" charset="0"/>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SCENARIOS</a:t>
                      </a:r>
                      <a:endParaRPr lang="en-US" sz="1400" b="1" dirty="0">
                        <a:solidFill>
                          <a:schemeClr val="bg1"/>
                        </a:solidFill>
                        <a:latin typeface="Verdana" pitchFamily="34" charset="0"/>
                        <a:ea typeface="Verdana" pitchFamily="34" charset="0"/>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r>
                        <a:rPr lang="en-US" sz="1400" b="1" dirty="0" smtClean="0">
                          <a:solidFill>
                            <a:schemeClr val="bg1"/>
                          </a:solidFill>
                          <a:latin typeface="Verdana" pitchFamily="34" charset="0"/>
                          <a:ea typeface="Verdana" pitchFamily="34" charset="0"/>
                        </a:rPr>
                        <a:t>EXPECTED RESULT</a:t>
                      </a:r>
                      <a:endParaRPr lang="en-US" sz="1400" b="1" dirty="0">
                        <a:solidFill>
                          <a:schemeClr val="bg1"/>
                        </a:solidFill>
                        <a:latin typeface="Verdana" pitchFamily="34" charset="0"/>
                        <a:ea typeface="Verdana" pitchFamily="34" charset="0"/>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r>
                        <a:rPr lang="en-US" sz="1400" b="1" dirty="0" smtClean="0">
                          <a:solidFill>
                            <a:schemeClr val="bg1"/>
                          </a:solidFill>
                          <a:latin typeface="Verdana" pitchFamily="34" charset="0"/>
                          <a:ea typeface="Verdana" pitchFamily="34" charset="0"/>
                        </a:rPr>
                        <a:t>ACTUAL RESULT</a:t>
                      </a:r>
                      <a:endParaRPr lang="en-US" sz="1400" b="1" dirty="0">
                        <a:solidFill>
                          <a:schemeClr val="bg1"/>
                        </a:solidFill>
                        <a:latin typeface="Verdana" pitchFamily="34" charset="0"/>
                        <a:ea typeface="Verdana" pitchFamily="34" charset="0"/>
                      </a:endParaRPr>
                    </a:p>
                  </a:txBody>
                  <a:tcPr>
                    <a:lnL w="12700" cap="flat" cmpd="sng" algn="ctr">
                      <a:solidFill>
                        <a:schemeClr val="lt1"/>
                      </a:solidFill>
                      <a:prstDash val="solid"/>
                      <a:round/>
                      <a:headEnd type="none" w="med" len="med"/>
                      <a:tailEnd type="none" w="med" len="me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lgn="ctr">
                      <a:solidFill>
                        <a:schemeClr val="lt1"/>
                      </a:solidFill>
                      <a:prstDash val="solid"/>
                      <a:round/>
                      <a:headEnd type="none" w="med" len="med"/>
                      <a:tailEnd type="none" w="med" len="med"/>
                    </a:lnB>
                    <a:solidFill>
                      <a:schemeClr val="accent1"/>
                    </a:solidFill>
                  </a:tcPr>
                </a:tc>
              </a:tr>
              <a:tr h="1375970">
                <a:tc>
                  <a:txBody>
                    <a:bodyPr/>
                    <a:lstStyle/>
                    <a:p>
                      <a:pPr lvl="0" algn="r" eaLnBrk="1" latinLnBrk="1" hangingPunct="1">
                        <a:lnSpc>
                          <a:spcPct val="115000"/>
                        </a:lnSpc>
                      </a:pPr>
                      <a:r>
                        <a:rPr lang="en-US" altLang="en-US" sz="1400" b="1" dirty="0">
                          <a:solidFill>
                            <a:schemeClr val="bg1"/>
                          </a:solidFill>
                          <a:latin typeface="Times New Roman" pitchFamily="18" charset="0"/>
                          <a:ea typeface="Verdana" pitchFamily="34" charset="0"/>
                          <a:cs typeface="Times New Roman" pitchFamily="18" charset="0"/>
                        </a:rPr>
                        <a:t>TC6.1-006.1</a:t>
                      </a:r>
                    </a:p>
                  </a:txBody>
                  <a:tcPr marL="68580" marR="68580" marT="0" marB="0">
                    <a:lnL w="12700" cap="flat" cmpd="sng">
                      <a:solidFill>
                        <a:schemeClr val="lt1">
                          <a:alpha val="100000"/>
                        </a:schemeClr>
                      </a:solidFill>
                      <a:prstDash val="solid"/>
                      <a:round/>
                    </a:lnL>
                    <a:lnR w="12700" cap="flat" cmpd="sng" algn="ctr">
                      <a:solidFill>
                        <a:schemeClr val="lt1"/>
                      </a:solidFill>
                      <a:prstDash val="solid"/>
                      <a:round/>
                      <a:headEnd type="none" w="med" len="med"/>
                      <a:tailEnd type="none" w="med" len="med"/>
                    </a:lnR>
                    <a:lnT w="12700" cap="flat" cmpd="sng" algn="ctr">
                      <a:solidFill>
                        <a:schemeClr val="lt1"/>
                      </a:solidFill>
                      <a:prstDash val="solid"/>
                      <a:round/>
                      <a:headEnd type="none" w="med" len="med"/>
                      <a:tailEnd type="none" w="med" len="me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a:solidFill>
                            <a:schemeClr val="tx1"/>
                          </a:solidFill>
                          <a:latin typeface="Times New Roman" pitchFamily="18" charset="0"/>
                          <a:ea typeface="Verdana" pitchFamily="34" charset="0"/>
                          <a:cs typeface="Times New Roman" pitchFamily="18" charset="0"/>
                        </a:rPr>
                        <a:t>Retirement plan.</a:t>
                      </a:r>
                    </a:p>
                    <a:p>
                      <a:pPr lvl="0" algn="l" eaLnBrk="1" latinLnBrk="1" hangingPunct="1">
                        <a:lnSpc>
                          <a:spcPct val="115000"/>
                        </a:lnSpc>
                      </a:pPr>
                      <a:r>
                        <a:rPr lang="en-US" altLang="en-US" sz="1400" b="0" dirty="0">
                          <a:solidFill>
                            <a:schemeClr val="tx1"/>
                          </a:solidFill>
                          <a:latin typeface="Times New Roman" pitchFamily="18" charset="0"/>
                          <a:ea typeface="Verdana" pitchFamily="34" charset="0"/>
                          <a:cs typeface="Times New Roman" pitchFamily="18" charset="0"/>
                        </a:rPr>
                        <a:t> </a:t>
                      </a:r>
                    </a:p>
                  </a:txBody>
                  <a:tcPr marL="68580" marR="68580" marT="0" marB="0">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lgn="ctr">
                      <a:solidFill>
                        <a:schemeClr val="lt1"/>
                      </a:solidFill>
                      <a:prstDash val="solid"/>
                      <a:round/>
                      <a:headEnd type="none" w="med" len="med"/>
                      <a:tailEnd type="none" w="med" len="me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chemeClr val="tx1"/>
                          </a:solidFill>
                          <a:latin typeface="Times New Roman" pitchFamily="18" charset="0"/>
                          <a:ea typeface="Verdana" pitchFamily="34" charset="0"/>
                          <a:cs typeface="Times New Roman" pitchFamily="18" charset="0"/>
                        </a:rPr>
                        <a:t>App is installed. </a:t>
                      </a:r>
                      <a:endParaRPr lang="en-US" altLang="en-US" sz="1400" b="0" dirty="0" smtClean="0">
                        <a:solidFill>
                          <a:schemeClr val="tx1"/>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ea typeface="Verdana" pitchFamily="34" charset="0"/>
                          <a:cs typeface="Times New Roman" pitchFamily="18" charset="0"/>
                        </a:rPr>
                        <a:t>Financial </a:t>
                      </a:r>
                      <a:r>
                        <a:rPr lang="en-US" altLang="en-US" sz="1400" b="0" dirty="0">
                          <a:solidFill>
                            <a:schemeClr val="tx1"/>
                          </a:solidFill>
                          <a:latin typeface="Times New Roman" pitchFamily="18" charset="0"/>
                          <a:ea typeface="Verdana" pitchFamily="34" charset="0"/>
                          <a:cs typeface="Times New Roman" pitchFamily="18" charset="0"/>
                        </a:rPr>
                        <a:t>goals </a:t>
                      </a:r>
                      <a:endParaRPr lang="en-US" altLang="en-US" sz="1400" b="0" dirty="0" smtClean="0">
                        <a:solidFill>
                          <a:schemeClr val="tx1"/>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ea typeface="Verdana" pitchFamily="34" charset="0"/>
                          <a:cs typeface="Times New Roman" pitchFamily="18" charset="0"/>
                        </a:rPr>
                        <a:t>module </a:t>
                      </a:r>
                      <a:r>
                        <a:rPr lang="en-US" altLang="en-US" sz="1400" b="0" dirty="0">
                          <a:solidFill>
                            <a:schemeClr val="tx1"/>
                          </a:solidFill>
                          <a:latin typeface="Times New Roman" pitchFamily="18" charset="0"/>
                          <a:ea typeface="Verdana" pitchFamily="34" charset="0"/>
                          <a:cs typeface="Times New Roman" pitchFamily="18" charset="0"/>
                        </a:rPr>
                        <a:t>is clicked.</a:t>
                      </a:r>
                    </a:p>
                  </a:txBody>
                  <a:tcPr marL="68580" marR="68580" marT="0" marB="0">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lgn="ctr">
                      <a:solidFill>
                        <a:schemeClr val="lt1"/>
                      </a:solidFill>
                      <a:prstDash val="solid"/>
                      <a:round/>
                      <a:headEnd type="none" w="med" len="med"/>
                      <a:tailEnd type="none" w="med" len="me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chemeClr val="tx1"/>
                          </a:solidFill>
                          <a:latin typeface="Times New Roman" pitchFamily="18" charset="0"/>
                          <a:ea typeface="Verdana" pitchFamily="34" charset="0"/>
                          <a:cs typeface="Times New Roman" pitchFamily="18" charset="0"/>
                        </a:rPr>
                        <a:t>4</a:t>
                      </a:r>
                    </a:p>
                  </a:txBody>
                  <a:tcPr marL="68580" marR="68580" marT="0" marB="0">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lgn="ctr">
                      <a:solidFill>
                        <a:schemeClr val="lt1"/>
                      </a:solidFill>
                      <a:prstDash val="solid"/>
                      <a:round/>
                      <a:headEnd type="none" w="med" len="med"/>
                      <a:tailEnd type="none" w="med" len="me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chemeClr val="tx1"/>
                          </a:solidFill>
                          <a:latin typeface="Times New Roman" pitchFamily="18" charset="0"/>
                          <a:ea typeface="Verdana" pitchFamily="34" charset="0"/>
                          <a:cs typeface="Times New Roman" pitchFamily="18" charset="0"/>
                        </a:rPr>
                        <a:t>Retirement plan module opens.</a:t>
                      </a:r>
                    </a:p>
                  </a:txBody>
                  <a:tcPr marL="68580" marR="68580" marT="0" marB="0">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lgn="ctr">
                      <a:solidFill>
                        <a:schemeClr val="lt1"/>
                      </a:solidFill>
                      <a:prstDash val="solid"/>
                      <a:round/>
                      <a:headEnd type="none" w="med" len="med"/>
                      <a:tailEnd type="none" w="med" len="me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chemeClr val="tx1"/>
                          </a:solidFill>
                          <a:latin typeface="Times New Roman" pitchFamily="18" charset="0"/>
                          <a:ea typeface="Verdana" pitchFamily="34" charset="0"/>
                          <a:cs typeface="Times New Roman" pitchFamily="18" charset="0"/>
                        </a:rPr>
                        <a:t>Retirement plan </a:t>
                      </a:r>
                      <a:endParaRPr lang="en-US" altLang="en-US" sz="1400" b="0" dirty="0" smtClean="0">
                        <a:solidFill>
                          <a:schemeClr val="tx1"/>
                        </a:solidFill>
                        <a:latin typeface="Times New Roman" pitchFamily="18" charset="0"/>
                        <a:ea typeface="Verdana" pitchFamily="34"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ea typeface="Verdana" pitchFamily="34" charset="0"/>
                          <a:cs typeface="Times New Roman" pitchFamily="18" charset="0"/>
                        </a:rPr>
                        <a:t>module </a:t>
                      </a:r>
                      <a:r>
                        <a:rPr lang="en-US" altLang="en-US" sz="1400" b="0" dirty="0">
                          <a:solidFill>
                            <a:schemeClr val="tx1"/>
                          </a:solidFill>
                          <a:latin typeface="Times New Roman" pitchFamily="18" charset="0"/>
                          <a:ea typeface="Verdana" pitchFamily="34" charset="0"/>
                          <a:cs typeface="Times New Roman" pitchFamily="18" charset="0"/>
                        </a:rPr>
                        <a:t>is shown.</a:t>
                      </a:r>
                    </a:p>
                  </a:txBody>
                  <a:tcPr marL="68580" marR="68580" marT="0" marB="0">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lgn="ctr">
                      <a:solidFill>
                        <a:schemeClr val="lt1"/>
                      </a:solidFill>
                      <a:prstDash val="solid"/>
                      <a:round/>
                      <a:headEnd type="none" w="med" len="med"/>
                      <a:tailEnd type="none" w="med" len="me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a:t>
                      </a:r>
                    </a:p>
                    <a:p>
                      <a:pPr lvl="0" algn="l" eaLnBrk="1" latinLnBrk="1" hangingPunct="1">
                        <a:lnSpc>
                          <a:spcPct val="115000"/>
                        </a:lnSpc>
                      </a:pPr>
                      <a:r>
                        <a:rPr lang="en-US" altLang="en-US" sz="1400" b="0" baseline="0" dirty="0" smtClean="0">
                          <a:solidFill>
                            <a:schemeClr val="tx1"/>
                          </a:solidFill>
                          <a:latin typeface="Times New Roman" pitchFamily="18" charset="0"/>
                          <a:cs typeface="Times New Roman" pitchFamily="18" charset="0"/>
                        </a:rPr>
                        <a:t>expected </a:t>
                      </a:r>
                    </a:p>
                    <a:p>
                      <a:pPr lvl="0" algn="l" eaLnBrk="1" latinLnBrk="1" hangingPunct="1">
                        <a:lnSpc>
                          <a:spcPct val="115000"/>
                        </a:lnSpc>
                      </a:pPr>
                      <a:r>
                        <a:rPr lang="en-US" altLang="en-US" sz="1400" b="0" baseline="0" dirty="0" smtClean="0">
                          <a:solidFill>
                            <a:schemeClr val="tx1"/>
                          </a:solidFill>
                          <a:latin typeface="Times New Roman" pitchFamily="18" charset="0"/>
                          <a:cs typeface="Times New Roman" pitchFamily="18" charset="0"/>
                        </a:rPr>
                        <a:t>result.</a:t>
                      </a:r>
                      <a:endParaRPr lang="en-US" altLang="en-US" sz="1400" b="0" dirty="0">
                        <a:solidFill>
                          <a:schemeClr val="tx1"/>
                        </a:solidFill>
                        <a:latin typeface="Times New Roman" pitchFamily="18" charset="0"/>
                        <a:ea typeface="Verdana" pitchFamily="34" charset="0"/>
                        <a:cs typeface="Times New Roman" pitchFamily="18" charset="0"/>
                      </a:endParaRPr>
                    </a:p>
                  </a:txBody>
                  <a:tcPr marL="68580" marR="68580" marT="0" marB="0">
                    <a:lnL w="12700" cap="flat" cmpd="sng" algn="ctr">
                      <a:solidFill>
                        <a:schemeClr val="lt1"/>
                      </a:solidFill>
                      <a:prstDash val="solid"/>
                      <a:round/>
                      <a:headEnd type="none" w="med" len="med"/>
                      <a:tailEnd type="none" w="med" len="med"/>
                    </a:lnL>
                    <a:lnR w="12700" cap="flat" cmpd="sng">
                      <a:solidFill>
                        <a:schemeClr val="lt1">
                          <a:alpha val="100000"/>
                        </a:schemeClr>
                      </a:solidFill>
                      <a:prstDash val="solid"/>
                      <a:round/>
                    </a:lnR>
                    <a:lnT w="12700" cap="flat" cmpd="sng" algn="ctr">
                      <a:solidFill>
                        <a:schemeClr val="lt1"/>
                      </a:solidFill>
                      <a:prstDash val="solid"/>
                      <a:round/>
                      <a:headEnd type="none" w="med" len="med"/>
                      <a:tailEnd type="none" w="med" len="med"/>
                    </a:lnT>
                    <a:lnB w="12700" cap="flat" cmpd="sng" algn="ctr">
                      <a:solidFill>
                        <a:schemeClr val="lt1"/>
                      </a:solidFill>
                      <a:prstDash val="solid"/>
                      <a:round/>
                      <a:headEnd type="none" w="med" len="med"/>
                      <a:tailEnd type="none" w="med" len="med"/>
                    </a:lnB>
                    <a:solidFill>
                      <a:srgbClr val="E9EDF4"/>
                    </a:solidFill>
                  </a:tcPr>
                </a:tc>
              </a:tr>
              <a:tr h="2156606">
                <a:tc>
                  <a:txBody>
                    <a:bodyPr/>
                    <a:lstStyle/>
                    <a:p>
                      <a:pPr lvl="0" algn="r" eaLnBrk="1" latinLnBrk="1" hangingPunct="1">
                        <a:lnSpc>
                          <a:spcPct val="115000"/>
                        </a:lnSpc>
                      </a:pPr>
                      <a:r>
                        <a:rPr lang="en-US" altLang="en-US" sz="1400" b="1" dirty="0">
                          <a:solidFill>
                            <a:schemeClr val="bg1"/>
                          </a:solidFill>
                          <a:latin typeface="Times New Roman" pitchFamily="18" charset="0"/>
                          <a:cs typeface="Times New Roman" pitchFamily="18" charset="0"/>
                        </a:rPr>
                        <a:t>TC6.11-006.11</a:t>
                      </a:r>
                    </a:p>
                  </a:txBody>
                  <a:tcPr marL="68580" marR="68580" marT="0" marB="0">
                    <a:lnL w="12700" cap="flat" cmpd="sng">
                      <a:solidFill>
                        <a:schemeClr val="lt1">
                          <a:alpha val="100000"/>
                        </a:schemeClr>
                      </a:solidFill>
                      <a:prstDash val="solid"/>
                      <a:round/>
                    </a:lnL>
                    <a:lnR w="12700" cap="flat" cmpd="sng" algn="ctr">
                      <a:solidFill>
                        <a:schemeClr val="lt1"/>
                      </a:solidFill>
                      <a:prstDash val="solid"/>
                      <a:round/>
                      <a:headEnd type="none" w="med" len="med"/>
                      <a:tailEnd type="none" w="med" len="med"/>
                    </a:lnR>
                    <a:lnT w="12700" cap="flat" cmpd="sng" algn="ctr">
                      <a:solidFill>
                        <a:schemeClr val="lt1"/>
                      </a:solidFill>
                      <a:prstDash val="solid"/>
                      <a:round/>
                      <a:headEnd type="none" w="med" len="med"/>
                      <a:tailEnd type="none" w="med" len="me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Current age</a:t>
                      </a:r>
                      <a:r>
                        <a:rPr lang="en-US" altLang="en-US" sz="1400" b="0" dirty="0" smtClean="0">
                          <a:solidFill>
                            <a:schemeClr val="tx1"/>
                          </a:solidFill>
                          <a:latin typeface="Times New Roman" pitchFamily="18" charset="0"/>
                          <a:cs typeface="Times New Roman" pitchFamily="18" charset="0"/>
                        </a:rPr>
                        <a:t>.</a:t>
                      </a:r>
                    </a:p>
                    <a:p>
                      <a:pPr lvl="0" algn="l" eaLnBrk="1" latinLnBrk="1" hangingPunct="1">
                        <a:lnSpc>
                          <a:spcPct val="115000"/>
                        </a:lnSpc>
                      </a:pPr>
                      <a:endParaRPr lang="en-US" altLang="en-US" sz="1400" b="0" dirty="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Retirement age</a:t>
                      </a:r>
                      <a:r>
                        <a:rPr lang="en-US" altLang="en-US" sz="1400" b="0" dirty="0" smtClean="0">
                          <a:solidFill>
                            <a:schemeClr val="tx1"/>
                          </a:solidFill>
                          <a:latin typeface="Times New Roman" pitchFamily="18" charset="0"/>
                          <a:cs typeface="Times New Roman" pitchFamily="18" charset="0"/>
                        </a:rPr>
                        <a:t>.</a:t>
                      </a:r>
                    </a:p>
                    <a:p>
                      <a:pPr lvl="0" algn="l" eaLnBrk="1" latinLnBrk="1" hangingPunct="1">
                        <a:lnSpc>
                          <a:spcPct val="115000"/>
                        </a:lnSpc>
                      </a:pPr>
                      <a:endParaRPr lang="en-US" altLang="en-US" sz="1400" b="0" dirty="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Monthly expenses after retirement.</a:t>
                      </a:r>
                    </a:p>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 </a:t>
                      </a:r>
                    </a:p>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 </a:t>
                      </a:r>
                    </a:p>
                  </a:txBody>
                  <a:tcPr marL="68580" marR="68580" marT="0" marB="0">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lgn="ctr">
                      <a:solidFill>
                        <a:schemeClr val="lt1"/>
                      </a:solidFill>
                      <a:prstDash val="solid"/>
                      <a:round/>
                      <a:headEnd type="none" w="med" len="med"/>
                      <a:tailEnd type="none" w="med" len="me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App is installed</a:t>
                      </a:r>
                      <a:r>
                        <a:rPr lang="en-US" altLang="en-US" sz="1400" b="0" dirty="0" smtClean="0">
                          <a:solidFill>
                            <a:schemeClr val="tx1"/>
                          </a:solidFill>
                          <a:latin typeface="Times New Roman" pitchFamily="18" charset="0"/>
                          <a:cs typeface="Times New Roman" pitchFamily="18" charset="0"/>
                        </a:rPr>
                        <a:t>.</a:t>
                      </a: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 </a:t>
                      </a:r>
                      <a:r>
                        <a:rPr lang="en-US" altLang="en-US" sz="1400" b="0" dirty="0">
                          <a:solidFill>
                            <a:schemeClr val="tx1"/>
                          </a:solidFill>
                          <a:latin typeface="Times New Roman" pitchFamily="18" charset="0"/>
                          <a:cs typeface="Times New Roman" pitchFamily="18" charset="0"/>
                        </a:rPr>
                        <a:t>Financial goals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module </a:t>
                      </a:r>
                      <a:r>
                        <a:rPr lang="en-US" altLang="en-US" sz="1400" b="0" dirty="0">
                          <a:solidFill>
                            <a:schemeClr val="tx1"/>
                          </a:solidFill>
                          <a:latin typeface="Times New Roman" pitchFamily="18" charset="0"/>
                          <a:cs typeface="Times New Roman" pitchFamily="18" charset="0"/>
                        </a:rPr>
                        <a:t>is clicked, retirement plan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module </a:t>
                      </a:r>
                      <a:r>
                        <a:rPr lang="en-US" altLang="en-US" sz="1400" b="0" dirty="0">
                          <a:solidFill>
                            <a:schemeClr val="tx1"/>
                          </a:solidFill>
                          <a:latin typeface="Times New Roman" pitchFamily="18" charset="0"/>
                          <a:cs typeface="Times New Roman" pitchFamily="18" charset="0"/>
                        </a:rPr>
                        <a:t>is clicked.</a:t>
                      </a:r>
                    </a:p>
                  </a:txBody>
                  <a:tcPr marL="68580" marR="68580" marT="0" marB="0">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lgn="ctr">
                      <a:solidFill>
                        <a:schemeClr val="lt1"/>
                      </a:solidFill>
                      <a:prstDash val="solid"/>
                      <a:round/>
                      <a:headEnd type="none" w="med" len="med"/>
                      <a:tailEnd type="none" w="med" len="me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4.1</a:t>
                      </a:r>
                    </a:p>
                  </a:txBody>
                  <a:tcPr marL="68580" marR="68580" marT="0" marB="0">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lgn="ctr">
                      <a:solidFill>
                        <a:schemeClr val="lt1"/>
                      </a:solidFill>
                      <a:prstDash val="solid"/>
                      <a:round/>
                      <a:headEnd type="none" w="med" len="med"/>
                      <a:tailEnd type="none" w="med" len="me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Current age field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is </a:t>
                      </a:r>
                      <a:r>
                        <a:rPr lang="en-US" altLang="en-US" sz="1400" b="0" dirty="0">
                          <a:solidFill>
                            <a:schemeClr val="tx1"/>
                          </a:solidFill>
                          <a:latin typeface="Times New Roman" pitchFamily="18" charset="0"/>
                          <a:cs typeface="Times New Roman" pitchFamily="18" charset="0"/>
                        </a:rPr>
                        <a:t>displayed.</a:t>
                      </a:r>
                    </a:p>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Retirement age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field </a:t>
                      </a:r>
                      <a:r>
                        <a:rPr lang="en-US" altLang="en-US" sz="1400" b="0" dirty="0">
                          <a:solidFill>
                            <a:schemeClr val="tx1"/>
                          </a:solidFill>
                          <a:latin typeface="Times New Roman" pitchFamily="18" charset="0"/>
                          <a:cs typeface="Times New Roman" pitchFamily="18" charset="0"/>
                        </a:rPr>
                        <a:t>is displayed.</a:t>
                      </a:r>
                    </a:p>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Monthly expenses after retirement is displayed.</a:t>
                      </a:r>
                    </a:p>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 </a:t>
                      </a:r>
                    </a:p>
                  </a:txBody>
                  <a:tcPr marL="68580" marR="68580" marT="0" marB="0">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lgn="ctr">
                      <a:solidFill>
                        <a:schemeClr val="lt1"/>
                      </a:solidFill>
                      <a:prstDash val="solid"/>
                      <a:round/>
                      <a:headEnd type="none" w="med" len="med"/>
                      <a:tailEnd type="none" w="med" len="me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Current age field is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shown </a:t>
                      </a:r>
                      <a:r>
                        <a:rPr lang="en-US" altLang="en-US" sz="1400" b="0" dirty="0">
                          <a:solidFill>
                            <a:schemeClr val="tx1"/>
                          </a:solidFill>
                          <a:latin typeface="Times New Roman" pitchFamily="18" charset="0"/>
                          <a:cs typeface="Times New Roman" pitchFamily="18" charset="0"/>
                        </a:rPr>
                        <a:t>as entered.</a:t>
                      </a:r>
                    </a:p>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Retirement age field is shown as entered.</a:t>
                      </a:r>
                    </a:p>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Monthly expenses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after </a:t>
                      </a:r>
                      <a:r>
                        <a:rPr lang="en-US" altLang="en-US" sz="1400" b="0" dirty="0">
                          <a:solidFill>
                            <a:schemeClr val="tx1"/>
                          </a:solidFill>
                          <a:latin typeface="Times New Roman" pitchFamily="18" charset="0"/>
                          <a:cs typeface="Times New Roman" pitchFamily="18" charset="0"/>
                        </a:rPr>
                        <a:t>retirement is shown as entered.</a:t>
                      </a:r>
                    </a:p>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 </a:t>
                      </a:r>
                    </a:p>
                  </a:txBody>
                  <a:tcPr marL="68580" marR="68580" marT="0" marB="0">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lgn="ctr">
                      <a:solidFill>
                        <a:schemeClr val="lt1"/>
                      </a:solidFill>
                      <a:prstDash val="solid"/>
                      <a:round/>
                      <a:headEnd type="none" w="med" len="med"/>
                      <a:tailEnd type="none" w="med" len="me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a:t>
                      </a:r>
                    </a:p>
                    <a:p>
                      <a:pPr lvl="0" algn="l" eaLnBrk="1" latinLnBrk="1" hangingPunct="1">
                        <a:lnSpc>
                          <a:spcPct val="115000"/>
                        </a:lnSpc>
                      </a:pPr>
                      <a:r>
                        <a:rPr lang="en-US" altLang="en-US" sz="1400" b="0" baseline="0" dirty="0" smtClean="0">
                          <a:solidFill>
                            <a:schemeClr val="tx1"/>
                          </a:solidFill>
                          <a:latin typeface="Times New Roman" pitchFamily="18" charset="0"/>
                          <a:cs typeface="Times New Roman" pitchFamily="18" charset="0"/>
                        </a:rPr>
                        <a:t>expected </a:t>
                      </a:r>
                    </a:p>
                    <a:p>
                      <a:pPr lvl="0" algn="l" eaLnBrk="1" latinLnBrk="1" hangingPunct="1">
                        <a:lnSpc>
                          <a:spcPct val="115000"/>
                        </a:lnSpc>
                      </a:pPr>
                      <a:r>
                        <a:rPr lang="en-US" altLang="en-US" sz="1400" b="0" baseline="0" dirty="0" smtClean="0">
                          <a:solidFill>
                            <a:schemeClr val="tx1"/>
                          </a:solidFill>
                          <a:latin typeface="Times New Roman" pitchFamily="18" charset="0"/>
                          <a:cs typeface="Times New Roman" pitchFamily="18" charset="0"/>
                        </a:rPr>
                        <a:t>result.</a:t>
                      </a:r>
                      <a:endParaRPr lang="en-US" altLang="en-US" sz="1400" b="0" dirty="0">
                        <a:solidFill>
                          <a:schemeClr val="tx1"/>
                        </a:solidFill>
                        <a:latin typeface="Times New Roman" pitchFamily="18" charset="0"/>
                        <a:cs typeface="Times New Roman" pitchFamily="18" charset="0"/>
                      </a:endParaRPr>
                    </a:p>
                  </a:txBody>
                  <a:tcPr marL="68580" marR="68580" marT="0" marB="0">
                    <a:lnL w="12700" cap="flat" cmpd="sng" algn="ctr">
                      <a:solidFill>
                        <a:schemeClr val="lt1"/>
                      </a:solidFill>
                      <a:prstDash val="solid"/>
                      <a:round/>
                      <a:headEnd type="none" w="med" len="med"/>
                      <a:tailEnd type="none" w="med" len="med"/>
                    </a:lnL>
                    <a:lnR w="12700" cap="flat" cmpd="sng">
                      <a:solidFill>
                        <a:schemeClr val="lt1">
                          <a:alpha val="100000"/>
                        </a:schemeClr>
                      </a:solidFill>
                      <a:prstDash val="solid"/>
                      <a:round/>
                    </a:lnR>
                    <a:lnT w="12700" cap="flat" cmpd="sng" algn="ctr">
                      <a:solidFill>
                        <a:schemeClr val="lt1"/>
                      </a:solidFill>
                      <a:prstDash val="solid"/>
                      <a:round/>
                      <a:headEnd type="none" w="med" len="med"/>
                      <a:tailEnd type="none" w="med" len="med"/>
                    </a:lnT>
                    <a:lnB w="12700" cap="flat" cmpd="sng" algn="ctr">
                      <a:solidFill>
                        <a:schemeClr val="lt1"/>
                      </a:solidFill>
                      <a:prstDash val="solid"/>
                      <a:round/>
                      <a:headEnd type="none" w="med" len="med"/>
                      <a:tailEnd type="none" w="med" len="med"/>
                    </a:lnB>
                    <a:solidFill>
                      <a:srgbClr val="E9EDF4"/>
                    </a:solidFill>
                  </a:tcPr>
                </a:tc>
              </a:tr>
            </a:tbl>
          </a:graphicData>
        </a:graphic>
      </p:graphicFrame>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6" name="Content Placeholder 5"/>
          <p:cNvGraphicFramePr>
            <a:graphicFrameLocks noGrp="1"/>
          </p:cNvGraphicFramePr>
          <p:nvPr>
            <p:ph idx="1"/>
          </p:nvPr>
        </p:nvGraphicFramePr>
        <p:xfrm>
          <a:off x="304799" y="152400"/>
          <a:ext cx="8610601" cy="6172200"/>
        </p:xfrm>
        <a:graphic>
          <a:graphicData uri="http://schemas.openxmlformats.org/drawingml/2006/table">
            <a:tbl>
              <a:tblPr firstRow="1" bandRow="1">
                <a:tableStyleId>{5C22544A-7EE6-4342-B048-85BDC9FD1C3A}</a:tableStyleId>
              </a:tblPr>
              <a:tblGrid>
                <a:gridCol w="877005"/>
                <a:gridCol w="1583166"/>
                <a:gridCol w="1446491"/>
                <a:gridCol w="797278"/>
                <a:gridCol w="1446490"/>
                <a:gridCol w="1343983"/>
                <a:gridCol w="1116188"/>
              </a:tblGrid>
              <a:tr h="630419">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CASE#</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DESRIPTION</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PRE-</a:t>
                      </a:r>
                    </a:p>
                    <a:p>
                      <a:r>
                        <a:rPr lang="en-US" sz="1400" b="1" dirty="0" smtClean="0">
                          <a:solidFill>
                            <a:schemeClr val="bg1"/>
                          </a:solidFill>
                          <a:latin typeface="Verdana" pitchFamily="34" charset="0"/>
                          <a:ea typeface="Verdana" pitchFamily="34" charset="0"/>
                        </a:rPr>
                        <a:t>CONDITION</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STEP#</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SCENARIOS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EXPECTED RESULT</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ACTUAL RESULT</a:t>
                      </a:r>
                      <a:endParaRPr lang="en-US" sz="1400" b="1" dirty="0">
                        <a:solidFill>
                          <a:schemeClr val="bg1"/>
                        </a:solidFill>
                        <a:latin typeface="Verdana" pitchFamily="34" charset="0"/>
                        <a:ea typeface="Verdana" pitchFamily="34" charset="0"/>
                      </a:endParaRPr>
                    </a:p>
                  </a:txBody>
                  <a:tcPr/>
                </a:tc>
              </a:tr>
              <a:tr h="3024634">
                <a:tc>
                  <a:txBody>
                    <a:bodyPr/>
                    <a:lstStyle/>
                    <a:p>
                      <a:pPr lvl="0" algn="r" eaLnBrk="1" latinLnBrk="1" hangingPunct="1">
                        <a:lnSpc>
                          <a:spcPct val="115000"/>
                        </a:lnSpc>
                      </a:pPr>
                      <a:r>
                        <a:rPr lang="en-US" altLang="en-US" sz="1400" b="1" dirty="0">
                          <a:solidFill>
                            <a:schemeClr val="bg1"/>
                          </a:solidFill>
                          <a:latin typeface="Times New Roman" pitchFamily="18" charset="0"/>
                          <a:cs typeface="Times New Roman" pitchFamily="18" charset="0"/>
                        </a:rPr>
                        <a:t>TC6.12-006.12</a:t>
                      </a:r>
                    </a:p>
                  </a:txBody>
                  <a:tcPr marL="68580" marR="68580" marT="0" marB="0">
                    <a:solidFill>
                      <a:schemeClr val="accent1"/>
                    </a:solidFill>
                  </a:tcPr>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Go </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 </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4.2</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The go button is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displayed</a:t>
                      </a:r>
                      <a:r>
                        <a:rPr lang="en-US" altLang="en-US" sz="1400" b="0" dirty="0">
                          <a:solidFill>
                            <a:schemeClr val="tx1"/>
                          </a:solidFill>
                          <a:latin typeface="Times New Roman" pitchFamily="18" charset="0"/>
                          <a:cs typeface="Times New Roman" pitchFamily="18" charset="0"/>
                        </a:rPr>
                        <a:t>.</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When clicked, it displays the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amount </a:t>
                      </a:r>
                      <a:r>
                        <a:rPr lang="en-US" altLang="en-US" sz="1400" b="0" dirty="0">
                          <a:solidFill>
                            <a:schemeClr val="tx1"/>
                          </a:solidFill>
                          <a:latin typeface="Times New Roman" pitchFamily="18" charset="0"/>
                          <a:cs typeface="Times New Roman" pitchFamily="18" charset="0"/>
                        </a:rPr>
                        <a:t>required in total in order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to </a:t>
                      </a:r>
                      <a:r>
                        <a:rPr lang="en-US" altLang="en-US" sz="1400" b="0" dirty="0">
                          <a:solidFill>
                            <a:schemeClr val="tx1"/>
                          </a:solidFill>
                          <a:latin typeface="Times New Roman" pitchFamily="18" charset="0"/>
                          <a:cs typeface="Times New Roman" pitchFamily="18" charset="0"/>
                        </a:rPr>
                        <a:t>live the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desired </a:t>
                      </a:r>
                      <a:r>
                        <a:rPr lang="en-US" altLang="en-US" sz="1400" b="0" dirty="0">
                          <a:solidFill>
                            <a:schemeClr val="tx1"/>
                          </a:solidFill>
                          <a:latin typeface="Times New Roman" pitchFamily="18" charset="0"/>
                          <a:cs typeface="Times New Roman" pitchFamily="18" charset="0"/>
                        </a:rPr>
                        <a:t>lifestyle accommodating the monthly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expenses </a:t>
                      </a: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required </a:t>
                      </a:r>
                      <a:r>
                        <a:rPr lang="en-US" altLang="en-US" sz="1400" b="0" dirty="0">
                          <a:solidFill>
                            <a:schemeClr val="tx1"/>
                          </a:solidFill>
                          <a:latin typeface="Times New Roman" pitchFamily="18" charset="0"/>
                          <a:cs typeface="Times New Roman" pitchFamily="18" charset="0"/>
                        </a:rPr>
                        <a:t>after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retirement </a:t>
                      </a: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altogether</a:t>
                      </a:r>
                      <a:r>
                        <a:rPr lang="en-US" altLang="en-US" sz="1400" b="0" dirty="0">
                          <a:solidFill>
                            <a:schemeClr val="tx1"/>
                          </a:solidFill>
                          <a:latin typeface="Times New Roman" pitchFamily="18" charset="0"/>
                          <a:cs typeface="Times New Roman" pitchFamily="18" charset="0"/>
                        </a:rPr>
                        <a:t>.</a:t>
                      </a:r>
                    </a:p>
                  </a:txBody>
                  <a:tcPr marL="68580" marR="68580" marT="0" marB="0"/>
                </a:tc>
                <a:tc>
                  <a:txBody>
                    <a:bodyPr/>
                    <a:lstStyle/>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a:t>
                      </a:r>
                    </a:p>
                    <a:p>
                      <a:pPr lvl="0" algn="l" eaLnBrk="1" latinLnBrk="1" hangingPunct="1">
                        <a:lnSpc>
                          <a:spcPct val="115000"/>
                        </a:lnSpc>
                      </a:pPr>
                      <a:r>
                        <a:rPr lang="en-US" altLang="en-US" sz="1400" b="0" baseline="0" dirty="0" smtClean="0">
                          <a:solidFill>
                            <a:schemeClr val="tx1"/>
                          </a:solidFill>
                          <a:latin typeface="Times New Roman" pitchFamily="18" charset="0"/>
                          <a:cs typeface="Times New Roman" pitchFamily="18" charset="0"/>
                        </a:rPr>
                        <a:t>expected </a:t>
                      </a:r>
                    </a:p>
                    <a:p>
                      <a:pPr lvl="0" algn="l" eaLnBrk="1" latinLnBrk="1" hangingPunct="1">
                        <a:lnSpc>
                          <a:spcPct val="115000"/>
                        </a:lnSpc>
                      </a:pPr>
                      <a:r>
                        <a:rPr lang="en-US" altLang="en-US" sz="1400" b="0" baseline="0" dirty="0" smtClean="0">
                          <a:solidFill>
                            <a:schemeClr val="tx1"/>
                          </a:solidFill>
                          <a:latin typeface="Times New Roman" pitchFamily="18" charset="0"/>
                          <a:cs typeface="Times New Roman" pitchFamily="18" charset="0"/>
                        </a:rPr>
                        <a:t>result.</a:t>
                      </a:r>
                      <a:endParaRPr lang="en-US" altLang="en-US" sz="1400" b="0" dirty="0">
                        <a:solidFill>
                          <a:schemeClr val="tx1"/>
                        </a:solidFill>
                        <a:latin typeface="Times New Roman" pitchFamily="18" charset="0"/>
                        <a:cs typeface="Times New Roman" pitchFamily="18" charset="0"/>
                      </a:endParaRPr>
                    </a:p>
                  </a:txBody>
                  <a:tcPr marL="68580" marR="68580" marT="0" marB="0"/>
                </a:tc>
              </a:tr>
              <a:tr h="2517147">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TC6.13-006.13</a:t>
                      </a:r>
                    </a:p>
                  </a:txBody>
                  <a:tcPr marL="68580" marR="68580" marT="0" marB="0">
                    <a:solidFill>
                      <a:schemeClr val="accent1"/>
                    </a:solidFill>
                  </a:tcPr>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Next</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 </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4.3</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The next button is displayed.</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When clicked, it displays the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amount </a:t>
                      </a:r>
                      <a:r>
                        <a:rPr lang="en-US" altLang="en-US" sz="1400" b="0" dirty="0">
                          <a:solidFill>
                            <a:schemeClr val="tx1"/>
                          </a:solidFill>
                          <a:latin typeface="Times New Roman" pitchFamily="18" charset="0"/>
                          <a:cs typeface="Times New Roman" pitchFamily="18" charset="0"/>
                        </a:rPr>
                        <a:t>showing the monthly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investment </a:t>
                      </a:r>
                      <a:r>
                        <a:rPr lang="en-US" altLang="en-US" sz="1400" b="0" dirty="0">
                          <a:solidFill>
                            <a:schemeClr val="tx1"/>
                          </a:solidFill>
                          <a:latin typeface="Times New Roman" pitchFamily="18" charset="0"/>
                          <a:cs typeface="Times New Roman" pitchFamily="18" charset="0"/>
                        </a:rPr>
                        <a:t>in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order </a:t>
                      </a:r>
                      <a:r>
                        <a:rPr lang="en-US" altLang="en-US" sz="1400" b="0" dirty="0">
                          <a:solidFill>
                            <a:schemeClr val="tx1"/>
                          </a:solidFill>
                          <a:latin typeface="Times New Roman" pitchFamily="18" charset="0"/>
                          <a:cs typeface="Times New Roman" pitchFamily="18" charset="0"/>
                        </a:rPr>
                        <a:t>to make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that </a:t>
                      </a:r>
                      <a:r>
                        <a:rPr lang="en-US" altLang="en-US" sz="1400" b="0" dirty="0">
                          <a:solidFill>
                            <a:schemeClr val="tx1"/>
                          </a:solidFill>
                          <a:latin typeface="Times New Roman" pitchFamily="18" charset="0"/>
                          <a:cs typeface="Times New Roman" pitchFamily="18" charset="0"/>
                        </a:rPr>
                        <a:t>much of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desired </a:t>
                      </a:r>
                      <a:r>
                        <a:rPr lang="en-US" altLang="en-US" sz="1400" b="0" dirty="0">
                          <a:solidFill>
                            <a:schemeClr val="tx1"/>
                          </a:solidFill>
                          <a:latin typeface="Times New Roman" pitchFamily="18" charset="0"/>
                          <a:cs typeface="Times New Roman" pitchFamily="18" charset="0"/>
                        </a:rPr>
                        <a:t>amount with the help of pie chart as well.</a:t>
                      </a:r>
                    </a:p>
                  </a:txBody>
                  <a:tcPr marL="68580" marR="68580" marT="0" marB="0"/>
                </a:tc>
                <a:tc>
                  <a:txBody>
                    <a:bodyPr/>
                    <a:lstStyle/>
                    <a:p>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expected result.</a:t>
                      </a:r>
                      <a:endParaRPr lang="en-US" sz="1400" dirty="0"/>
                    </a:p>
                  </a:txBody>
                  <a:tcPr marL="68580" marR="68580"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86</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solidFill>
                  <a:srgbClr val="FF0000"/>
                </a:solidFill>
                <a:latin typeface="Verdana" pitchFamily="34" charset="0"/>
                <a:ea typeface="Verdana" pitchFamily="34" charset="0"/>
              </a:rPr>
              <a:t>FOR PLAN A HOUSE:</a:t>
            </a:r>
            <a:endParaRPr lang="en-US" sz="4000" dirty="0">
              <a:solidFill>
                <a:srgbClr val="FF0000"/>
              </a:solidFill>
              <a:latin typeface="Verdana" pitchFamily="34" charset="0"/>
              <a:ea typeface="Verdana" pitchFamily="34" charset="0"/>
            </a:endParaRPr>
          </a:p>
        </p:txBody>
      </p:sp>
      <p:graphicFrame>
        <p:nvGraphicFramePr>
          <p:cNvPr id="6" name="Content Placeholder 5"/>
          <p:cNvGraphicFramePr>
            <a:graphicFrameLocks noGrp="1"/>
          </p:cNvGraphicFramePr>
          <p:nvPr>
            <p:ph idx="1"/>
          </p:nvPr>
        </p:nvGraphicFramePr>
        <p:xfrm>
          <a:off x="381000" y="1524000"/>
          <a:ext cx="8382000" cy="4452737"/>
        </p:xfrm>
        <a:graphic>
          <a:graphicData uri="http://schemas.openxmlformats.org/drawingml/2006/table">
            <a:tbl>
              <a:tblPr firstRow="1" bandRow="1">
                <a:tableStyleId>{5C22544A-7EE6-4342-B048-85BDC9FD1C3A}</a:tableStyleId>
              </a:tblPr>
              <a:tblGrid>
                <a:gridCol w="838200"/>
                <a:gridCol w="1524000"/>
                <a:gridCol w="1524000"/>
                <a:gridCol w="762000"/>
                <a:gridCol w="1447800"/>
                <a:gridCol w="1219200"/>
                <a:gridCol w="1066800"/>
              </a:tblGrid>
              <a:tr h="942429">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CASE#</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DESRIPTION</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PRE-</a:t>
                      </a:r>
                    </a:p>
                    <a:p>
                      <a:r>
                        <a:rPr lang="en-US" sz="1400" b="1" dirty="0" smtClean="0">
                          <a:solidFill>
                            <a:schemeClr val="bg1"/>
                          </a:solidFill>
                          <a:latin typeface="Verdana" pitchFamily="34" charset="0"/>
                          <a:ea typeface="Verdana" pitchFamily="34" charset="0"/>
                        </a:rPr>
                        <a:t>CONDITIONS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STEP#</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SCENARIOS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EXPECTED RESULT</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ACTUAL RESULT</a:t>
                      </a:r>
                      <a:endParaRPr lang="en-US" sz="1400" b="1" dirty="0">
                        <a:solidFill>
                          <a:schemeClr val="bg1"/>
                        </a:solidFill>
                        <a:latin typeface="Verdana" pitchFamily="34" charset="0"/>
                        <a:ea typeface="Verdana" pitchFamily="34" charset="0"/>
                      </a:endParaRPr>
                    </a:p>
                  </a:txBody>
                  <a:tcPr/>
                </a:tc>
              </a:tr>
              <a:tr h="1580533">
                <a:tc>
                  <a:txBody>
                    <a:bodyPr/>
                    <a:lstStyle/>
                    <a:p>
                      <a:pPr lvl="0" algn="r" eaLnBrk="1" latinLnBrk="1" hangingPunct="1">
                        <a:lnSpc>
                          <a:spcPct val="115000"/>
                        </a:lnSpc>
                      </a:pPr>
                      <a:r>
                        <a:rPr lang="en-US" altLang="en-US" sz="1400" b="1" dirty="0">
                          <a:solidFill>
                            <a:srgbClr val="FFFFFF"/>
                          </a:solidFill>
                        </a:rPr>
                        <a:t>TC6.2-006.2</a:t>
                      </a:r>
                    </a:p>
                  </a:txBody>
                  <a:tcPr marL="47549" marR="47549" marT="0" marB="0">
                    <a:solidFill>
                      <a:schemeClr val="accent1"/>
                    </a:solidFill>
                  </a:tcPr>
                </a:tc>
                <a:tc>
                  <a:txBody>
                    <a:bodyPr/>
                    <a:lstStyle/>
                    <a:p>
                      <a:pPr lvl="0" algn="l" eaLnBrk="1" latinLnBrk="1" hangingPunct="1">
                        <a:lnSpc>
                          <a:spcPct val="115000"/>
                        </a:lnSpc>
                      </a:pPr>
                      <a:r>
                        <a:rPr lang="en-US" altLang="en-US" sz="1400" b="0">
                          <a:solidFill>
                            <a:schemeClr val="tx1"/>
                          </a:solidFill>
                          <a:latin typeface="Times New Roman" pitchFamily="18" charset="0"/>
                          <a:cs typeface="Times New Roman" pitchFamily="18" charset="0"/>
                        </a:rPr>
                        <a:t>Plan a house</a:t>
                      </a:r>
                    </a:p>
                  </a:txBody>
                  <a:tcPr marL="47549" marR="47549"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App is installed.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Financial </a:t>
                      </a:r>
                      <a:r>
                        <a:rPr lang="en-US" altLang="en-US" sz="1400" b="0" dirty="0">
                          <a:solidFill>
                            <a:schemeClr val="tx1"/>
                          </a:solidFill>
                          <a:latin typeface="Times New Roman" pitchFamily="18" charset="0"/>
                          <a:cs typeface="Times New Roman" pitchFamily="18" charset="0"/>
                        </a:rPr>
                        <a:t>goals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module </a:t>
                      </a:r>
                      <a:r>
                        <a:rPr lang="en-US" altLang="en-US" sz="1400" b="0" dirty="0">
                          <a:solidFill>
                            <a:schemeClr val="tx1"/>
                          </a:solidFill>
                          <a:latin typeface="Times New Roman" pitchFamily="18" charset="0"/>
                          <a:cs typeface="Times New Roman" pitchFamily="18" charset="0"/>
                        </a:rPr>
                        <a:t>is clicked, plan a house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module </a:t>
                      </a:r>
                      <a:r>
                        <a:rPr lang="en-US" altLang="en-US" sz="1400" b="0" dirty="0">
                          <a:solidFill>
                            <a:schemeClr val="tx1"/>
                          </a:solidFill>
                          <a:latin typeface="Times New Roman" pitchFamily="18" charset="0"/>
                          <a:cs typeface="Times New Roman" pitchFamily="18" charset="0"/>
                        </a:rPr>
                        <a:t>is clicked.</a:t>
                      </a:r>
                    </a:p>
                  </a:txBody>
                  <a:tcPr marL="47549" marR="47549" marT="0" marB="0"/>
                </a:tc>
                <a:tc>
                  <a:txBody>
                    <a:bodyPr/>
                    <a:lstStyle/>
                    <a:p>
                      <a:pPr lvl="0" algn="l" eaLnBrk="1" latinLnBrk="1" hangingPunct="1">
                        <a:lnSpc>
                          <a:spcPct val="115000"/>
                        </a:lnSpc>
                      </a:pPr>
                      <a:r>
                        <a:rPr lang="en-US" altLang="en-US" sz="1400" b="0">
                          <a:solidFill>
                            <a:schemeClr val="tx1"/>
                          </a:solidFill>
                          <a:latin typeface="Times New Roman" pitchFamily="18" charset="0"/>
                          <a:cs typeface="Times New Roman" pitchFamily="18" charset="0"/>
                        </a:rPr>
                        <a:t>5</a:t>
                      </a:r>
                    </a:p>
                  </a:txBody>
                  <a:tcPr marL="47549" marR="47549"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Plan a house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module </a:t>
                      </a:r>
                      <a:r>
                        <a:rPr lang="en-US" altLang="en-US" sz="1400" b="0" dirty="0">
                          <a:solidFill>
                            <a:schemeClr val="tx1"/>
                          </a:solidFill>
                          <a:latin typeface="Times New Roman" pitchFamily="18" charset="0"/>
                          <a:cs typeface="Times New Roman" pitchFamily="18" charset="0"/>
                        </a:rPr>
                        <a:t>opens.</a:t>
                      </a:r>
                    </a:p>
                  </a:txBody>
                  <a:tcPr marL="47549" marR="47549"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Plan a house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module </a:t>
                      </a:r>
                      <a:r>
                        <a:rPr lang="en-US" altLang="en-US" sz="1400" b="0" dirty="0">
                          <a:solidFill>
                            <a:schemeClr val="tx1"/>
                          </a:solidFill>
                          <a:latin typeface="Times New Roman" pitchFamily="18" charset="0"/>
                          <a:cs typeface="Times New Roman" pitchFamily="18" charset="0"/>
                        </a:rPr>
                        <a:t>is shown.</a:t>
                      </a:r>
                    </a:p>
                  </a:txBody>
                  <a:tcPr marL="47549" marR="47549" marT="0" marB="0"/>
                </a:tc>
                <a:tc>
                  <a:txBody>
                    <a:bodyPr/>
                    <a:lstStyle/>
                    <a:p>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expected result.</a:t>
                      </a:r>
                      <a:endParaRPr lang="en-US" sz="1400" dirty="0"/>
                    </a:p>
                  </a:txBody>
                  <a:tcPr marL="47549" marR="47549" marT="0" marB="0"/>
                </a:tc>
              </a:tr>
              <a:tr h="948319">
                <a:tc>
                  <a:txBody>
                    <a:bodyPr/>
                    <a:lstStyle/>
                    <a:p>
                      <a:pPr lvl="0" algn="r" eaLnBrk="1" latinLnBrk="1" hangingPunct="1">
                        <a:lnSpc>
                          <a:spcPct val="115000"/>
                        </a:lnSpc>
                      </a:pPr>
                      <a:r>
                        <a:rPr lang="en-US" altLang="en-US" sz="1400" b="1" dirty="0">
                          <a:solidFill>
                            <a:srgbClr val="FFFFFF"/>
                          </a:solidFill>
                        </a:rPr>
                        <a:t>TC6.21-009.21</a:t>
                      </a:r>
                    </a:p>
                  </a:txBody>
                  <a:tcPr marL="47549" marR="47549" marT="0" marB="0">
                    <a:solidFill>
                      <a:schemeClr val="accent1"/>
                    </a:solidFill>
                  </a:tcPr>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Apartment price </a:t>
                      </a:r>
                    </a:p>
                  </a:txBody>
                  <a:tcPr marL="47549" marR="47549"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 </a:t>
                      </a:r>
                    </a:p>
                  </a:txBody>
                  <a:tcPr marL="47549" marR="47549"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5.1</a:t>
                      </a:r>
                    </a:p>
                  </a:txBody>
                  <a:tcPr marL="47549" marR="47549"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Apartment price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field </a:t>
                      </a:r>
                      <a:r>
                        <a:rPr lang="en-US" altLang="en-US" sz="1400" b="0" dirty="0">
                          <a:solidFill>
                            <a:schemeClr val="tx1"/>
                          </a:solidFill>
                          <a:latin typeface="Times New Roman" pitchFamily="18" charset="0"/>
                          <a:cs typeface="Times New Roman" pitchFamily="18" charset="0"/>
                        </a:rPr>
                        <a:t>is displayed.</a:t>
                      </a:r>
                    </a:p>
                  </a:txBody>
                  <a:tcPr marL="47549" marR="47549"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Apartment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price </a:t>
                      </a:r>
                      <a:r>
                        <a:rPr lang="en-US" altLang="en-US" sz="1400" b="0" dirty="0">
                          <a:solidFill>
                            <a:schemeClr val="tx1"/>
                          </a:solidFill>
                          <a:latin typeface="Times New Roman" pitchFamily="18" charset="0"/>
                          <a:cs typeface="Times New Roman" pitchFamily="18" charset="0"/>
                        </a:rPr>
                        <a:t>field is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shown </a:t>
                      </a:r>
                      <a:r>
                        <a:rPr lang="en-US" altLang="en-US" sz="1400" b="0" dirty="0">
                          <a:solidFill>
                            <a:schemeClr val="tx1"/>
                          </a:solidFill>
                          <a:latin typeface="Times New Roman" pitchFamily="18" charset="0"/>
                          <a:cs typeface="Times New Roman" pitchFamily="18" charset="0"/>
                        </a:rPr>
                        <a:t>as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entered</a:t>
                      </a:r>
                      <a:r>
                        <a:rPr lang="en-US" altLang="en-US" sz="1400" b="0" dirty="0">
                          <a:solidFill>
                            <a:schemeClr val="tx1"/>
                          </a:solidFill>
                          <a:latin typeface="Times New Roman" pitchFamily="18" charset="0"/>
                          <a:cs typeface="Times New Roman" pitchFamily="18" charset="0"/>
                        </a:rPr>
                        <a:t>.</a:t>
                      </a:r>
                    </a:p>
                  </a:txBody>
                  <a:tcPr marL="47549" marR="47549"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expected result.</a:t>
                      </a:r>
                      <a:endParaRPr lang="en-US" sz="1400" dirty="0" smtClean="0"/>
                    </a:p>
                    <a:p>
                      <a:endParaRPr lang="en-US" sz="1400" dirty="0"/>
                    </a:p>
                  </a:txBody>
                  <a:tcPr marL="47549" marR="47549" marT="0" marB="0"/>
                </a:tc>
              </a:tr>
              <a:tr h="948319">
                <a:tc>
                  <a:txBody>
                    <a:bodyPr/>
                    <a:lstStyle/>
                    <a:p>
                      <a:pPr lvl="0" algn="r" eaLnBrk="1" latinLnBrk="1" hangingPunct="1">
                        <a:lnSpc>
                          <a:spcPct val="115000"/>
                        </a:lnSpc>
                      </a:pPr>
                      <a:r>
                        <a:rPr lang="en-US" altLang="en-US" sz="1400" b="1" dirty="0">
                          <a:solidFill>
                            <a:srgbClr val="FFFFFF"/>
                          </a:solidFill>
                        </a:rPr>
                        <a:t>TC6.22-006.22</a:t>
                      </a:r>
                    </a:p>
                  </a:txBody>
                  <a:tcPr marL="47549" marR="47549" marT="0" marB="0">
                    <a:solidFill>
                      <a:schemeClr val="accent1"/>
                    </a:solidFill>
                  </a:tcPr>
                </a:tc>
                <a:tc>
                  <a:txBody>
                    <a:bodyPr/>
                    <a:lstStyle/>
                    <a:p>
                      <a:pPr lvl="0" algn="l" eaLnBrk="1" latinLnBrk="1" hangingPunct="1">
                        <a:lnSpc>
                          <a:spcPct val="115000"/>
                        </a:lnSpc>
                      </a:pPr>
                      <a:r>
                        <a:rPr lang="en-US" altLang="en-US" sz="1400" b="0">
                          <a:solidFill>
                            <a:schemeClr val="tx1"/>
                          </a:solidFill>
                          <a:latin typeface="Times New Roman" pitchFamily="18" charset="0"/>
                          <a:cs typeface="Times New Roman" pitchFamily="18" charset="0"/>
                        </a:rPr>
                        <a:t>Down payment</a:t>
                      </a:r>
                    </a:p>
                  </a:txBody>
                  <a:tcPr marL="47549" marR="47549" marT="0" marB="0"/>
                </a:tc>
                <a:tc>
                  <a:txBody>
                    <a:bodyPr/>
                    <a:lstStyle/>
                    <a:p>
                      <a:pPr lvl="0" algn="l" eaLnBrk="1" latinLnBrk="1" hangingPunct="1">
                        <a:lnSpc>
                          <a:spcPct val="115000"/>
                        </a:lnSpc>
                      </a:pPr>
                      <a:r>
                        <a:rPr lang="en-US" altLang="en-US" sz="1400" b="0">
                          <a:solidFill>
                            <a:schemeClr val="tx1"/>
                          </a:solidFill>
                          <a:latin typeface="Times New Roman" pitchFamily="18" charset="0"/>
                          <a:cs typeface="Times New Roman" pitchFamily="18" charset="0"/>
                        </a:rPr>
                        <a:t> </a:t>
                      </a:r>
                    </a:p>
                  </a:txBody>
                  <a:tcPr marL="47549" marR="47549" marT="0" marB="0"/>
                </a:tc>
                <a:tc>
                  <a:txBody>
                    <a:bodyPr/>
                    <a:lstStyle/>
                    <a:p>
                      <a:pPr lvl="0" algn="l" eaLnBrk="1" latinLnBrk="1" hangingPunct="1">
                        <a:lnSpc>
                          <a:spcPct val="115000"/>
                        </a:lnSpc>
                      </a:pPr>
                      <a:r>
                        <a:rPr lang="en-US" altLang="en-US" sz="1400" b="0">
                          <a:solidFill>
                            <a:schemeClr val="tx1"/>
                          </a:solidFill>
                          <a:latin typeface="Times New Roman" pitchFamily="18" charset="0"/>
                          <a:cs typeface="Times New Roman" pitchFamily="18" charset="0"/>
                        </a:rPr>
                        <a:t>5.2</a:t>
                      </a:r>
                    </a:p>
                  </a:txBody>
                  <a:tcPr marL="47549" marR="47549"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Down payment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field </a:t>
                      </a:r>
                      <a:r>
                        <a:rPr lang="en-US" altLang="en-US" sz="1400" b="0" dirty="0">
                          <a:solidFill>
                            <a:schemeClr val="tx1"/>
                          </a:solidFill>
                          <a:latin typeface="Times New Roman" pitchFamily="18" charset="0"/>
                          <a:cs typeface="Times New Roman" pitchFamily="18" charset="0"/>
                        </a:rPr>
                        <a:t>is displayed.</a:t>
                      </a:r>
                    </a:p>
                  </a:txBody>
                  <a:tcPr marL="47549" marR="47549"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Down payment field is shown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as </a:t>
                      </a:r>
                      <a:r>
                        <a:rPr lang="en-US" altLang="en-US" sz="1400" b="0" dirty="0">
                          <a:solidFill>
                            <a:schemeClr val="tx1"/>
                          </a:solidFill>
                          <a:latin typeface="Times New Roman" pitchFamily="18" charset="0"/>
                          <a:cs typeface="Times New Roman" pitchFamily="18" charset="0"/>
                        </a:rPr>
                        <a:t>entered.</a:t>
                      </a:r>
                    </a:p>
                  </a:txBody>
                  <a:tcPr marL="47549" marR="47549"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expected result.</a:t>
                      </a:r>
                      <a:endParaRPr lang="en-US" sz="1400" dirty="0" smtClean="0"/>
                    </a:p>
                    <a:p>
                      <a:endParaRPr lang="en-US" sz="1400" dirty="0"/>
                    </a:p>
                  </a:txBody>
                  <a:tcPr marL="47549" marR="47549"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87</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6" name="Content Placeholder 5"/>
          <p:cNvGraphicFramePr>
            <a:graphicFrameLocks noGrp="1"/>
          </p:cNvGraphicFramePr>
          <p:nvPr>
            <p:ph idx="1"/>
          </p:nvPr>
        </p:nvGraphicFramePr>
        <p:xfrm>
          <a:off x="304800" y="152401"/>
          <a:ext cx="8610600" cy="6098919"/>
        </p:xfrm>
        <a:graphic>
          <a:graphicData uri="http://schemas.openxmlformats.org/drawingml/2006/table">
            <a:tbl>
              <a:tblPr firstRow="1" bandRow="1">
                <a:tableStyleId>{5C22544A-7EE6-4342-B048-85BDC9FD1C3A}</a:tableStyleId>
              </a:tblPr>
              <a:tblGrid>
                <a:gridCol w="762000"/>
                <a:gridCol w="1524000"/>
                <a:gridCol w="1447800"/>
                <a:gridCol w="685800"/>
                <a:gridCol w="1447800"/>
                <a:gridCol w="1752600"/>
                <a:gridCol w="990600"/>
              </a:tblGrid>
              <a:tr h="946275">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CASE#</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DESRIPTION</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PRE-</a:t>
                      </a:r>
                    </a:p>
                    <a:p>
                      <a:r>
                        <a:rPr lang="en-US" sz="1400" b="1" dirty="0" smtClean="0">
                          <a:solidFill>
                            <a:schemeClr val="bg1"/>
                          </a:solidFill>
                          <a:latin typeface="Verdana" pitchFamily="34" charset="0"/>
                          <a:ea typeface="Verdana" pitchFamily="34" charset="0"/>
                        </a:rPr>
                        <a:t>CONDITION</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STEP#</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SCENARIOS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EXPECTED RESULT</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ACTUAL RESULT</a:t>
                      </a:r>
                      <a:endParaRPr lang="en-US" sz="1400" b="1" dirty="0">
                        <a:solidFill>
                          <a:schemeClr val="bg1"/>
                        </a:solidFill>
                        <a:latin typeface="Verdana" pitchFamily="34" charset="0"/>
                        <a:ea typeface="Verdana" pitchFamily="34" charset="0"/>
                      </a:endParaRPr>
                    </a:p>
                  </a:txBody>
                  <a:tcPr/>
                </a:tc>
              </a:tr>
              <a:tr h="500293">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TC6.23-006.23</a:t>
                      </a:r>
                    </a:p>
                  </a:txBody>
                  <a:tcPr marL="47549" marR="47549" marT="0" marB="0">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In how many years you want to buy the house?</a:t>
                      </a:r>
                    </a:p>
                  </a:txBody>
                  <a:tcPr marL="47549" marR="47549"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 </a:t>
                      </a:r>
                    </a:p>
                  </a:txBody>
                  <a:tcPr marL="47549" marR="47549" marT="0" marB="0"/>
                </a:tc>
                <a:tc>
                  <a:txBody>
                    <a:bodyPr/>
                    <a:lstStyle/>
                    <a:p>
                      <a:pPr lvl="0" algn="l" eaLnBrk="1" latinLnBrk="1" hangingPunct="1">
                        <a:lnSpc>
                          <a:spcPct val="115000"/>
                        </a:lnSpc>
                      </a:pPr>
                      <a:r>
                        <a:rPr lang="en-US" altLang="en-US" sz="1400" b="0">
                          <a:solidFill>
                            <a:srgbClr val="000000"/>
                          </a:solidFill>
                          <a:latin typeface="Times New Roman" pitchFamily="18" charset="0"/>
                          <a:cs typeface="Times New Roman" pitchFamily="18" charset="0"/>
                        </a:rPr>
                        <a:t>5.3</a:t>
                      </a:r>
                    </a:p>
                  </a:txBody>
                  <a:tcPr marL="47549" marR="47549"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In how many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years </a:t>
                      </a:r>
                      <a:r>
                        <a:rPr lang="en-US" altLang="en-US" sz="1400" b="0" dirty="0">
                          <a:solidFill>
                            <a:srgbClr val="000000"/>
                          </a:solidFill>
                          <a:latin typeface="Times New Roman" pitchFamily="18" charset="0"/>
                          <a:cs typeface="Times New Roman" pitchFamily="18" charset="0"/>
                        </a:rPr>
                        <a:t>you want to buy a house field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is </a:t>
                      </a:r>
                      <a:r>
                        <a:rPr lang="en-US" altLang="en-US" sz="1400" b="0" dirty="0">
                          <a:solidFill>
                            <a:srgbClr val="000000"/>
                          </a:solidFill>
                          <a:latin typeface="Times New Roman" pitchFamily="18" charset="0"/>
                          <a:cs typeface="Times New Roman" pitchFamily="18" charset="0"/>
                        </a:rPr>
                        <a:t>displayed.</a:t>
                      </a:r>
                    </a:p>
                  </a:txBody>
                  <a:tcPr marL="47549" marR="47549"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In how many years to buy a house field is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shown </a:t>
                      </a:r>
                      <a:r>
                        <a:rPr lang="en-US" altLang="en-US" sz="1400" b="0" dirty="0">
                          <a:solidFill>
                            <a:srgbClr val="000000"/>
                          </a:solidFill>
                          <a:latin typeface="Times New Roman" pitchFamily="18" charset="0"/>
                          <a:cs typeface="Times New Roman" pitchFamily="18" charset="0"/>
                        </a:rPr>
                        <a:t>as entered.</a:t>
                      </a:r>
                    </a:p>
                  </a:txBody>
                  <a:tcPr marL="47549" marR="47549"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expected result.</a:t>
                      </a:r>
                      <a:endParaRPr lang="en-US" sz="1400" dirty="0" smtClean="0"/>
                    </a:p>
                    <a:p>
                      <a:endParaRPr lang="en-US" sz="1400" dirty="0"/>
                    </a:p>
                  </a:txBody>
                  <a:tcPr marL="47549" marR="47549" marT="0" marB="0"/>
                </a:tc>
              </a:tr>
              <a:tr h="833822">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TC6.24-006.24</a:t>
                      </a:r>
                    </a:p>
                  </a:txBody>
                  <a:tcPr marL="47549" marR="47549" marT="0" marB="0">
                    <a:solidFill>
                      <a:schemeClr val="accent1"/>
                    </a:solidFill>
                  </a:tcPr>
                </a:tc>
                <a:tc>
                  <a:txBody>
                    <a:bodyPr/>
                    <a:lstStyle/>
                    <a:p>
                      <a:pPr lvl="0" algn="l" eaLnBrk="1" latinLnBrk="1" hangingPunct="1">
                        <a:lnSpc>
                          <a:spcPct val="115000"/>
                        </a:lnSpc>
                      </a:pPr>
                      <a:r>
                        <a:rPr lang="en-US" altLang="en-US" sz="1400" b="0">
                          <a:solidFill>
                            <a:srgbClr val="000000"/>
                          </a:solidFill>
                          <a:latin typeface="Times New Roman" pitchFamily="18" charset="0"/>
                          <a:cs typeface="Times New Roman" pitchFamily="18" charset="0"/>
                        </a:rPr>
                        <a:t>Ok</a:t>
                      </a:r>
                    </a:p>
                  </a:txBody>
                  <a:tcPr marL="47549" marR="47549"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 </a:t>
                      </a:r>
                    </a:p>
                  </a:txBody>
                  <a:tcPr marL="47549" marR="47549"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5.4</a:t>
                      </a:r>
                    </a:p>
                  </a:txBody>
                  <a:tcPr marL="47549" marR="47549"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Ok button is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displayed</a:t>
                      </a:r>
                      <a:r>
                        <a:rPr lang="en-US" altLang="en-US" sz="1400" b="0" dirty="0">
                          <a:solidFill>
                            <a:srgbClr val="000000"/>
                          </a:solidFill>
                          <a:latin typeface="Times New Roman" pitchFamily="18" charset="0"/>
                          <a:cs typeface="Times New Roman" pitchFamily="18" charset="0"/>
                        </a:rPr>
                        <a:t>.</a:t>
                      </a:r>
                    </a:p>
                  </a:txBody>
                  <a:tcPr marL="47549" marR="47549"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When it is clicked, it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displays </a:t>
                      </a:r>
                      <a:r>
                        <a:rPr lang="en-US" altLang="en-US" sz="1400" b="0" dirty="0">
                          <a:solidFill>
                            <a:srgbClr val="000000"/>
                          </a:solidFill>
                          <a:latin typeface="Times New Roman" pitchFamily="18" charset="0"/>
                          <a:cs typeface="Times New Roman" pitchFamily="18" charset="0"/>
                        </a:rPr>
                        <a:t>the monthly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investment </a:t>
                      </a:r>
                      <a:r>
                        <a:rPr lang="en-US" altLang="en-US" sz="1400" b="0" dirty="0">
                          <a:solidFill>
                            <a:srgbClr val="000000"/>
                          </a:solidFill>
                          <a:latin typeface="Times New Roman" pitchFamily="18" charset="0"/>
                          <a:cs typeface="Times New Roman" pitchFamily="18" charset="0"/>
                        </a:rPr>
                        <a:t>needed to make that threshold of down payment. </a:t>
                      </a:r>
                    </a:p>
                  </a:txBody>
                  <a:tcPr marL="47549" marR="47549"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expected result.</a:t>
                      </a:r>
                      <a:endParaRPr lang="en-US" sz="1400" dirty="0" smtClean="0"/>
                    </a:p>
                    <a:p>
                      <a:endParaRPr lang="en-US" sz="1400" dirty="0"/>
                    </a:p>
                  </a:txBody>
                  <a:tcPr marL="47549" marR="47549" marT="0" marB="0"/>
                </a:tc>
              </a:tr>
              <a:tr h="1000587">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TC6.25-006.25 </a:t>
                      </a:r>
                    </a:p>
                  </a:txBody>
                  <a:tcPr marL="47549" marR="47549" marT="0" marB="0">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Calculate </a:t>
                      </a:r>
                      <a:r>
                        <a:rPr lang="en-US" altLang="en-US" sz="1400" b="0" dirty="0" smtClean="0">
                          <a:solidFill>
                            <a:srgbClr val="000000"/>
                          </a:solidFill>
                          <a:latin typeface="Times New Roman" pitchFamily="18" charset="0"/>
                          <a:cs typeface="Times New Roman" pitchFamily="18" charset="0"/>
                        </a:rPr>
                        <a:t>EMI</a:t>
                      </a:r>
                      <a:endParaRPr lang="en-US" altLang="en-US" sz="1400" b="0" dirty="0">
                        <a:solidFill>
                          <a:srgbClr val="000000"/>
                        </a:solidFill>
                        <a:latin typeface="Times New Roman" pitchFamily="18" charset="0"/>
                        <a:cs typeface="Times New Roman" pitchFamily="18" charset="0"/>
                      </a:endParaRPr>
                    </a:p>
                  </a:txBody>
                  <a:tcPr marL="47549" marR="47549" marT="0" marB="0"/>
                </a:tc>
                <a:tc>
                  <a:txBody>
                    <a:bodyPr/>
                    <a:lstStyle/>
                    <a:p>
                      <a:pPr lvl="0" algn="l" eaLnBrk="1" latinLnBrk="1" hangingPunct="1">
                        <a:lnSpc>
                          <a:spcPct val="115000"/>
                        </a:lnSpc>
                      </a:pPr>
                      <a:r>
                        <a:rPr lang="en-US" altLang="en-US" sz="1400" b="0">
                          <a:solidFill>
                            <a:srgbClr val="000000"/>
                          </a:solidFill>
                          <a:latin typeface="Times New Roman" pitchFamily="18" charset="0"/>
                          <a:cs typeface="Times New Roman" pitchFamily="18" charset="0"/>
                        </a:rPr>
                        <a:t> </a:t>
                      </a:r>
                    </a:p>
                  </a:txBody>
                  <a:tcPr marL="47549" marR="47549" marT="0" marB="0"/>
                </a:tc>
                <a:tc>
                  <a:txBody>
                    <a:bodyPr/>
                    <a:lstStyle/>
                    <a:p>
                      <a:pPr lvl="0" algn="l" eaLnBrk="1" latinLnBrk="1" hangingPunct="1">
                        <a:lnSpc>
                          <a:spcPct val="115000"/>
                        </a:lnSpc>
                      </a:pPr>
                      <a:r>
                        <a:rPr lang="en-US" altLang="en-US" sz="1400" b="0">
                          <a:solidFill>
                            <a:srgbClr val="000000"/>
                          </a:solidFill>
                          <a:latin typeface="Times New Roman" pitchFamily="18" charset="0"/>
                          <a:cs typeface="Times New Roman" pitchFamily="18" charset="0"/>
                        </a:rPr>
                        <a:t>5.5</a:t>
                      </a:r>
                    </a:p>
                  </a:txBody>
                  <a:tcPr marL="47549" marR="47549"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Calculate </a:t>
                      </a:r>
                      <a:r>
                        <a:rPr lang="en-US" altLang="en-US" sz="1400" b="0" dirty="0" smtClean="0">
                          <a:solidFill>
                            <a:srgbClr val="000000"/>
                          </a:solidFill>
                          <a:latin typeface="Times New Roman" pitchFamily="18" charset="0"/>
                          <a:cs typeface="Times New Roman" pitchFamily="18" charset="0"/>
                        </a:rPr>
                        <a:t>EMI</a:t>
                      </a:r>
                      <a:r>
                        <a:rPr lang="en-US" altLang="en-US" sz="1400" b="0" baseline="0" dirty="0" smtClean="0">
                          <a:solidFill>
                            <a:srgbClr val="000000"/>
                          </a:solidFill>
                          <a:latin typeface="Times New Roman" pitchFamily="18" charset="0"/>
                          <a:cs typeface="Times New Roman" pitchFamily="18" charset="0"/>
                        </a:rPr>
                        <a:t> </a:t>
                      </a: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button </a:t>
                      </a:r>
                      <a:r>
                        <a:rPr lang="en-US" altLang="en-US" sz="1400" b="0" dirty="0">
                          <a:solidFill>
                            <a:srgbClr val="000000"/>
                          </a:solidFill>
                          <a:latin typeface="Times New Roman" pitchFamily="18" charset="0"/>
                          <a:cs typeface="Times New Roman" pitchFamily="18" charset="0"/>
                        </a:rPr>
                        <a:t>is </a:t>
                      </a:r>
                      <a:r>
                        <a:rPr lang="en-US" altLang="en-US" sz="1400" b="0" dirty="0" smtClean="0">
                          <a:solidFill>
                            <a:srgbClr val="000000"/>
                          </a:solidFill>
                          <a:latin typeface="Times New Roman" pitchFamily="18" charset="0"/>
                          <a:cs typeface="Times New Roman" pitchFamily="18" charset="0"/>
                        </a:rPr>
                        <a:t>displayed</a:t>
                      </a:r>
                      <a:endParaRPr lang="en-US" altLang="en-US" sz="1400" b="0" dirty="0">
                        <a:solidFill>
                          <a:srgbClr val="000000"/>
                        </a:solidFill>
                        <a:latin typeface="Times New Roman" pitchFamily="18" charset="0"/>
                        <a:cs typeface="Times New Roman" pitchFamily="18" charset="0"/>
                      </a:endParaRPr>
                    </a:p>
                  </a:txBody>
                  <a:tcPr marL="47549" marR="47549"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When it is clicked, the rate of interest field(%),duration(year),and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the </a:t>
                      </a:r>
                      <a:r>
                        <a:rPr lang="en-US" altLang="en-US" sz="1400" b="0" dirty="0">
                          <a:solidFill>
                            <a:srgbClr val="000000"/>
                          </a:solidFill>
                          <a:latin typeface="Times New Roman" pitchFamily="18" charset="0"/>
                          <a:cs typeface="Times New Roman" pitchFamily="18" charset="0"/>
                        </a:rPr>
                        <a:t>rest amount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excluding </a:t>
                      </a:r>
                      <a:r>
                        <a:rPr lang="en-US" altLang="en-US" sz="1400" b="0" dirty="0">
                          <a:solidFill>
                            <a:srgbClr val="000000"/>
                          </a:solidFill>
                          <a:latin typeface="Times New Roman" pitchFamily="18" charset="0"/>
                          <a:cs typeface="Times New Roman" pitchFamily="18" charset="0"/>
                        </a:rPr>
                        <a:t>the down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payment </a:t>
                      </a:r>
                      <a:r>
                        <a:rPr lang="en-US" altLang="en-US" sz="1400" b="0" dirty="0">
                          <a:solidFill>
                            <a:srgbClr val="000000"/>
                          </a:solidFill>
                          <a:latin typeface="Times New Roman" pitchFamily="18" charset="0"/>
                          <a:cs typeface="Times New Roman" pitchFamily="18" charset="0"/>
                        </a:rPr>
                        <a:t>is displayed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and </a:t>
                      </a:r>
                      <a:r>
                        <a:rPr lang="en-US" altLang="en-US" sz="1400" b="0" dirty="0">
                          <a:solidFill>
                            <a:srgbClr val="000000"/>
                          </a:solidFill>
                          <a:latin typeface="Times New Roman" pitchFamily="18" charset="0"/>
                          <a:cs typeface="Times New Roman" pitchFamily="18" charset="0"/>
                        </a:rPr>
                        <a:t>shown as entered.</a:t>
                      </a:r>
                    </a:p>
                  </a:txBody>
                  <a:tcPr marL="47549" marR="47549"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expected result.</a:t>
                      </a:r>
                      <a:endParaRPr lang="en-US" sz="1400" dirty="0" smtClean="0"/>
                    </a:p>
                    <a:p>
                      <a:endParaRPr lang="en-US" sz="1400" dirty="0"/>
                    </a:p>
                  </a:txBody>
                  <a:tcPr marL="47549" marR="47549" marT="0" marB="0"/>
                </a:tc>
              </a:tr>
              <a:tr h="833822">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TC6.26-006.26</a:t>
                      </a:r>
                    </a:p>
                  </a:txBody>
                  <a:tcPr marL="47549" marR="47549" marT="0" marB="0">
                    <a:solidFill>
                      <a:schemeClr val="accent1"/>
                    </a:solidFill>
                  </a:tcPr>
                </a:tc>
                <a:tc>
                  <a:txBody>
                    <a:bodyPr/>
                    <a:lstStyle/>
                    <a:p>
                      <a:pPr lvl="0" algn="l" eaLnBrk="1" latinLnBrk="1" hangingPunct="1">
                        <a:lnSpc>
                          <a:spcPct val="115000"/>
                        </a:lnSpc>
                      </a:pPr>
                      <a:r>
                        <a:rPr lang="en-US" altLang="en-US" sz="1400" b="0">
                          <a:solidFill>
                            <a:srgbClr val="000000"/>
                          </a:solidFill>
                          <a:latin typeface="Times New Roman" pitchFamily="18" charset="0"/>
                          <a:cs typeface="Times New Roman" pitchFamily="18" charset="0"/>
                        </a:rPr>
                        <a:t>Calculate</a:t>
                      </a:r>
                    </a:p>
                  </a:txBody>
                  <a:tcPr marL="47549" marR="47549" marT="0" marB="0"/>
                </a:tc>
                <a:tc>
                  <a:txBody>
                    <a:bodyPr/>
                    <a:lstStyle/>
                    <a:p>
                      <a:pPr lvl="0" algn="l" eaLnBrk="1" latinLnBrk="1" hangingPunct="1">
                        <a:lnSpc>
                          <a:spcPct val="115000"/>
                        </a:lnSpc>
                      </a:pPr>
                      <a:r>
                        <a:rPr lang="en-US" altLang="en-US" sz="1400" b="0">
                          <a:solidFill>
                            <a:srgbClr val="000000"/>
                          </a:solidFill>
                          <a:latin typeface="Times New Roman" pitchFamily="18" charset="0"/>
                          <a:cs typeface="Times New Roman" pitchFamily="18" charset="0"/>
                        </a:rPr>
                        <a:t> </a:t>
                      </a:r>
                    </a:p>
                  </a:txBody>
                  <a:tcPr marL="47549" marR="47549" marT="0" marB="0"/>
                </a:tc>
                <a:tc>
                  <a:txBody>
                    <a:bodyPr/>
                    <a:lstStyle/>
                    <a:p>
                      <a:pPr lvl="0" algn="l" eaLnBrk="1" latinLnBrk="1" hangingPunct="1">
                        <a:lnSpc>
                          <a:spcPct val="115000"/>
                        </a:lnSpc>
                      </a:pPr>
                      <a:r>
                        <a:rPr lang="en-US" altLang="en-US" sz="1400" b="0">
                          <a:solidFill>
                            <a:srgbClr val="000000"/>
                          </a:solidFill>
                          <a:latin typeface="Times New Roman" pitchFamily="18" charset="0"/>
                          <a:cs typeface="Times New Roman" pitchFamily="18" charset="0"/>
                        </a:rPr>
                        <a:t>5.6</a:t>
                      </a:r>
                    </a:p>
                  </a:txBody>
                  <a:tcPr marL="47549" marR="47549"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Calculate button is displayed.</a:t>
                      </a:r>
                    </a:p>
                  </a:txBody>
                  <a:tcPr marL="47549" marR="47549"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When it is clicked, it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displays </a:t>
                      </a:r>
                      <a:r>
                        <a:rPr lang="en-US" altLang="en-US" sz="1400" b="0" dirty="0">
                          <a:solidFill>
                            <a:srgbClr val="000000"/>
                          </a:solidFill>
                          <a:latin typeface="Times New Roman" pitchFamily="18" charset="0"/>
                          <a:cs typeface="Times New Roman" pitchFamily="18" charset="0"/>
                        </a:rPr>
                        <a:t>the monthly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amount </a:t>
                      </a:r>
                      <a:r>
                        <a:rPr lang="en-US" altLang="en-US" sz="1400" b="0" dirty="0">
                          <a:solidFill>
                            <a:srgbClr val="000000"/>
                          </a:solidFill>
                          <a:latin typeface="Times New Roman" pitchFamily="18" charset="0"/>
                          <a:cs typeface="Times New Roman" pitchFamily="18" charset="0"/>
                        </a:rPr>
                        <a:t>that is needed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to </a:t>
                      </a:r>
                      <a:r>
                        <a:rPr lang="en-US" altLang="en-US" sz="1400" b="0" dirty="0">
                          <a:solidFill>
                            <a:srgbClr val="000000"/>
                          </a:solidFill>
                          <a:latin typeface="Times New Roman" pitchFamily="18" charset="0"/>
                          <a:cs typeface="Times New Roman" pitchFamily="18" charset="0"/>
                        </a:rPr>
                        <a:t>invest (i.e. </a:t>
                      </a:r>
                      <a:r>
                        <a:rPr lang="en-US" altLang="en-US" sz="1400" b="0" dirty="0" err="1">
                          <a:solidFill>
                            <a:srgbClr val="000000"/>
                          </a:solidFill>
                          <a:latin typeface="Times New Roman" pitchFamily="18" charset="0"/>
                          <a:cs typeface="Times New Roman" pitchFamily="18" charset="0"/>
                        </a:rPr>
                        <a:t>emi</a:t>
                      </a:r>
                      <a:r>
                        <a:rPr lang="en-US" altLang="en-US" sz="1400" b="0" dirty="0">
                          <a:solidFill>
                            <a:srgbClr val="000000"/>
                          </a:solidFill>
                          <a:latin typeface="Times New Roman" pitchFamily="18" charset="0"/>
                          <a:cs typeface="Times New Roman" pitchFamily="18" charset="0"/>
                        </a:rPr>
                        <a:t>)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after </a:t>
                      </a:r>
                      <a:r>
                        <a:rPr lang="en-US" altLang="en-US" sz="1400" b="0" dirty="0">
                          <a:solidFill>
                            <a:srgbClr val="000000"/>
                          </a:solidFill>
                          <a:latin typeface="Times New Roman" pitchFamily="18" charset="0"/>
                          <a:cs typeface="Times New Roman" pitchFamily="18" charset="0"/>
                        </a:rPr>
                        <a:t>computation.</a:t>
                      </a:r>
                    </a:p>
                  </a:txBody>
                  <a:tcPr marL="47549" marR="47549"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expected result.</a:t>
                      </a:r>
                      <a:endParaRPr lang="en-US" sz="1400" dirty="0" smtClean="0"/>
                    </a:p>
                    <a:p>
                      <a:endParaRPr lang="en-US" sz="1400" dirty="0"/>
                    </a:p>
                  </a:txBody>
                  <a:tcPr marL="47549" marR="47549"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88</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077200" cy="914400"/>
          </a:xfrm>
        </p:spPr>
        <p:txBody>
          <a:bodyPr/>
          <a:lstStyle/>
          <a:p>
            <a:r>
              <a:rPr lang="en-US" sz="4000" dirty="0" smtClean="0">
                <a:solidFill>
                  <a:srgbClr val="FF0000"/>
                </a:solidFill>
                <a:latin typeface="Verdana" pitchFamily="34" charset="0"/>
                <a:ea typeface="Verdana" pitchFamily="34" charset="0"/>
              </a:rPr>
              <a:t>For FINANCIAL </a:t>
            </a:r>
            <a:r>
              <a:rPr lang="en-US" sz="4000" dirty="0" smtClean="0">
                <a:solidFill>
                  <a:srgbClr val="FF0000"/>
                </a:solidFill>
                <a:latin typeface="Verdana" pitchFamily="34" charset="0"/>
                <a:ea typeface="Verdana" pitchFamily="34" charset="0"/>
              </a:rPr>
              <a:t>TARGET</a:t>
            </a:r>
            <a:endParaRPr lang="en-US" sz="4000" dirty="0">
              <a:solidFill>
                <a:srgbClr val="FF0000"/>
              </a:solidFill>
              <a:latin typeface="Verdana" pitchFamily="34" charset="0"/>
              <a:ea typeface="Verdana" pitchFamily="34" charset="0"/>
            </a:endParaRPr>
          </a:p>
        </p:txBody>
      </p:sp>
      <p:graphicFrame>
        <p:nvGraphicFramePr>
          <p:cNvPr id="6" name="Content Placeholder 5"/>
          <p:cNvGraphicFramePr>
            <a:graphicFrameLocks noGrp="1"/>
          </p:cNvGraphicFramePr>
          <p:nvPr>
            <p:ph idx="1"/>
          </p:nvPr>
        </p:nvGraphicFramePr>
        <p:xfrm>
          <a:off x="457200" y="914400"/>
          <a:ext cx="8305800" cy="5393436"/>
        </p:xfrm>
        <a:graphic>
          <a:graphicData uri="http://schemas.openxmlformats.org/drawingml/2006/table">
            <a:tbl>
              <a:tblPr firstRow="1" bandRow="1">
                <a:tableStyleId>{5C22544A-7EE6-4342-B048-85BDC9FD1C3A}</a:tableStyleId>
              </a:tblPr>
              <a:tblGrid>
                <a:gridCol w="762000"/>
                <a:gridCol w="1524000"/>
                <a:gridCol w="1524000"/>
                <a:gridCol w="685800"/>
                <a:gridCol w="1382485"/>
                <a:gridCol w="1284515"/>
                <a:gridCol w="1143000"/>
              </a:tblGrid>
              <a:tr h="447040">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CASE#</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DESRIPTION</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PRE-</a:t>
                      </a:r>
                    </a:p>
                    <a:p>
                      <a:r>
                        <a:rPr lang="en-US" sz="1400" b="1" dirty="0" smtClean="0">
                          <a:solidFill>
                            <a:schemeClr val="bg1"/>
                          </a:solidFill>
                          <a:latin typeface="Verdana" pitchFamily="34" charset="0"/>
                          <a:ea typeface="Verdana" pitchFamily="34" charset="0"/>
                        </a:rPr>
                        <a:t>CONDITIONS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STEP#</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SCENARIOS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EXPECTED RESULT</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ACTUAL RESULT</a:t>
                      </a:r>
                      <a:endParaRPr lang="en-US" sz="1400" b="1" dirty="0">
                        <a:solidFill>
                          <a:schemeClr val="bg1"/>
                        </a:solidFill>
                        <a:latin typeface="Verdana" pitchFamily="34" charset="0"/>
                        <a:ea typeface="Verdana" pitchFamily="34" charset="0"/>
                      </a:endParaRPr>
                    </a:p>
                  </a:txBody>
                  <a:tcPr/>
                </a:tc>
              </a:tr>
              <a:tr h="370840">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TC6.3-006.3</a:t>
                      </a:r>
                    </a:p>
                  </a:txBody>
                  <a:tcPr marL="68580" marR="68580" marT="0" marB="0">
                    <a:solidFill>
                      <a:schemeClr val="accent1"/>
                    </a:solidFill>
                  </a:tcPr>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Financial target</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App is installed.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Financial </a:t>
                      </a:r>
                      <a:r>
                        <a:rPr lang="en-US" altLang="en-US" sz="1400" b="0" dirty="0">
                          <a:solidFill>
                            <a:schemeClr val="tx1"/>
                          </a:solidFill>
                          <a:latin typeface="Times New Roman" pitchFamily="18" charset="0"/>
                          <a:cs typeface="Times New Roman" pitchFamily="18" charset="0"/>
                        </a:rPr>
                        <a:t>goals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module </a:t>
                      </a:r>
                      <a:r>
                        <a:rPr lang="en-US" altLang="en-US" sz="1400" b="0" dirty="0">
                          <a:solidFill>
                            <a:schemeClr val="tx1"/>
                          </a:solidFill>
                          <a:latin typeface="Times New Roman" pitchFamily="18" charset="0"/>
                          <a:cs typeface="Times New Roman" pitchFamily="18" charset="0"/>
                        </a:rPr>
                        <a:t>is clicked, financial target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module </a:t>
                      </a:r>
                      <a:r>
                        <a:rPr lang="en-US" altLang="en-US" sz="1400" b="0" dirty="0">
                          <a:solidFill>
                            <a:schemeClr val="tx1"/>
                          </a:solidFill>
                          <a:latin typeface="Times New Roman" pitchFamily="18" charset="0"/>
                          <a:cs typeface="Times New Roman" pitchFamily="18" charset="0"/>
                        </a:rPr>
                        <a:t>is clicked.</a:t>
                      </a:r>
                    </a:p>
                  </a:txBody>
                  <a:tcPr marL="68580" marR="68580" marT="0" marB="0"/>
                </a:tc>
                <a:tc>
                  <a:txBody>
                    <a:bodyPr/>
                    <a:lstStyle/>
                    <a:p>
                      <a:pPr lvl="0" algn="l" eaLnBrk="1" latinLnBrk="1" hangingPunct="1">
                        <a:lnSpc>
                          <a:spcPct val="115000"/>
                        </a:lnSpc>
                      </a:pPr>
                      <a:r>
                        <a:rPr lang="en-US" altLang="en-US" sz="1400" b="0">
                          <a:solidFill>
                            <a:schemeClr val="tx1"/>
                          </a:solidFill>
                          <a:latin typeface="Times New Roman" pitchFamily="18" charset="0"/>
                          <a:cs typeface="Times New Roman" pitchFamily="18" charset="0"/>
                        </a:rPr>
                        <a:t>6.1</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Financial target module is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displayed</a:t>
                      </a:r>
                      <a:r>
                        <a:rPr lang="en-US" altLang="en-US" sz="1400" b="0" dirty="0">
                          <a:solidFill>
                            <a:schemeClr val="tx1"/>
                          </a:solidFill>
                          <a:latin typeface="Times New Roman" pitchFamily="18" charset="0"/>
                          <a:cs typeface="Times New Roman" pitchFamily="18" charset="0"/>
                        </a:rPr>
                        <a:t>.</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Financial target module is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shown </a:t>
                      </a:r>
                      <a:r>
                        <a:rPr lang="en-US" altLang="en-US" sz="1400" b="0" dirty="0">
                          <a:solidFill>
                            <a:schemeClr val="tx1"/>
                          </a:solidFill>
                          <a:latin typeface="Times New Roman" pitchFamily="18" charset="0"/>
                          <a:cs typeface="Times New Roman" pitchFamily="18" charset="0"/>
                        </a:rPr>
                        <a:t>as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entered</a:t>
                      </a:r>
                      <a:r>
                        <a:rPr lang="en-US" altLang="en-US" sz="1400" b="0" dirty="0">
                          <a:solidFill>
                            <a:schemeClr val="tx1"/>
                          </a:solidFill>
                          <a:latin typeface="Times New Roman" pitchFamily="18" charset="0"/>
                          <a:cs typeface="Times New Roman" pitchFamily="18" charset="0"/>
                        </a:rPr>
                        <a:t>.</a:t>
                      </a:r>
                    </a:p>
                  </a:txBody>
                  <a:tcPr marL="68580" marR="68580" marT="0" marB="0"/>
                </a:tc>
                <a:tc>
                  <a:txBody>
                    <a:bodyPr/>
                    <a:lstStyle/>
                    <a:p>
                      <a:r>
                        <a:rPr lang="en-US" altLang="en-US" sz="1400" b="0" smtClean="0">
                          <a:solidFill>
                            <a:schemeClr val="tx1"/>
                          </a:solidFill>
                          <a:latin typeface="Times New Roman" pitchFamily="18" charset="0"/>
                          <a:cs typeface="Times New Roman" pitchFamily="18" charset="0"/>
                        </a:rPr>
                        <a:t>Same</a:t>
                      </a:r>
                      <a:r>
                        <a:rPr lang="en-US" altLang="en-US" sz="1400" b="0" baseline="0" smtClean="0">
                          <a:solidFill>
                            <a:schemeClr val="tx1"/>
                          </a:solidFill>
                          <a:latin typeface="Times New Roman" pitchFamily="18" charset="0"/>
                          <a:cs typeface="Times New Roman" pitchFamily="18" charset="0"/>
                        </a:rPr>
                        <a:t> as expected result.</a:t>
                      </a:r>
                      <a:endParaRPr lang="en-US" sz="1400" dirty="0"/>
                    </a:p>
                  </a:txBody>
                  <a:tcPr marL="68580" marR="68580" marT="0" marB="0"/>
                </a:tc>
              </a:tr>
              <a:tr h="370840">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TC6.31-006.31</a:t>
                      </a:r>
                    </a:p>
                  </a:txBody>
                  <a:tcPr marL="68580" marR="68580" marT="0" marB="0">
                    <a:solidFill>
                      <a:schemeClr val="accent1"/>
                    </a:solidFill>
                  </a:tcPr>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Target</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 </a:t>
                      </a:r>
                    </a:p>
                  </a:txBody>
                  <a:tcPr marL="68580" marR="68580" marT="0" marB="0"/>
                </a:tc>
                <a:tc>
                  <a:txBody>
                    <a:bodyPr/>
                    <a:lstStyle/>
                    <a:p>
                      <a:pPr lvl="0" algn="l" eaLnBrk="1" latinLnBrk="1" hangingPunct="1">
                        <a:lnSpc>
                          <a:spcPct val="115000"/>
                        </a:lnSpc>
                      </a:pPr>
                      <a:r>
                        <a:rPr lang="en-US" altLang="en-US" sz="1400" b="0">
                          <a:solidFill>
                            <a:schemeClr val="tx1"/>
                          </a:solidFill>
                          <a:latin typeface="Times New Roman" pitchFamily="18" charset="0"/>
                          <a:cs typeface="Times New Roman" pitchFamily="18" charset="0"/>
                        </a:rPr>
                        <a:t>6.2</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Target field is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displayed</a:t>
                      </a:r>
                      <a:r>
                        <a:rPr lang="en-US" altLang="en-US" sz="1400" b="0" dirty="0">
                          <a:solidFill>
                            <a:schemeClr val="tx1"/>
                          </a:solidFill>
                          <a:latin typeface="Times New Roman" pitchFamily="18" charset="0"/>
                          <a:cs typeface="Times New Roman" pitchFamily="18" charset="0"/>
                        </a:rPr>
                        <a:t>.</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Target field is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shown </a:t>
                      </a:r>
                      <a:r>
                        <a:rPr lang="en-US" altLang="en-US" sz="1400" b="0" dirty="0">
                          <a:solidFill>
                            <a:schemeClr val="tx1"/>
                          </a:solidFill>
                          <a:latin typeface="Times New Roman" pitchFamily="18" charset="0"/>
                          <a:cs typeface="Times New Roman" pitchFamily="18" charset="0"/>
                        </a:rPr>
                        <a:t>as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entered</a:t>
                      </a:r>
                      <a:r>
                        <a:rPr lang="en-US" altLang="en-US" sz="1400" b="0" dirty="0">
                          <a:solidFill>
                            <a:schemeClr val="tx1"/>
                          </a:solidFill>
                          <a:latin typeface="Times New Roman" pitchFamily="18" charset="0"/>
                          <a:cs typeface="Times New Roman" pitchFamily="18" charset="0"/>
                        </a:rPr>
                        <a:t>.</a:t>
                      </a:r>
                    </a:p>
                  </a:txBody>
                  <a:tcPr marL="68580" marR="68580" marT="0" marB="0"/>
                </a:tc>
                <a:tc>
                  <a:txBody>
                    <a:bodyPr/>
                    <a:lstStyle/>
                    <a:p>
                      <a:r>
                        <a:rPr lang="en-US" altLang="en-US" sz="1400" b="0" smtClean="0">
                          <a:solidFill>
                            <a:schemeClr val="tx1"/>
                          </a:solidFill>
                          <a:latin typeface="Times New Roman" pitchFamily="18" charset="0"/>
                          <a:cs typeface="Times New Roman" pitchFamily="18" charset="0"/>
                        </a:rPr>
                        <a:t>Same</a:t>
                      </a:r>
                      <a:r>
                        <a:rPr lang="en-US" altLang="en-US" sz="1400" b="0" baseline="0" smtClean="0">
                          <a:solidFill>
                            <a:schemeClr val="tx1"/>
                          </a:solidFill>
                          <a:latin typeface="Times New Roman" pitchFamily="18" charset="0"/>
                          <a:cs typeface="Times New Roman" pitchFamily="18" charset="0"/>
                        </a:rPr>
                        <a:t> as expected result.</a:t>
                      </a:r>
                      <a:endParaRPr lang="en-US" sz="1400" dirty="0"/>
                    </a:p>
                  </a:txBody>
                  <a:tcPr marL="68580" marR="68580" marT="0" marB="0"/>
                </a:tc>
              </a:tr>
              <a:tr h="370840">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TC6.32-006.32</a:t>
                      </a:r>
                    </a:p>
                  </a:txBody>
                  <a:tcPr marL="68580" marR="68580" marT="0" marB="0">
                    <a:solidFill>
                      <a:schemeClr val="accent1"/>
                    </a:solidFill>
                  </a:tcPr>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In how many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years </a:t>
                      </a:r>
                      <a:r>
                        <a:rPr lang="en-US" altLang="en-US" sz="1400" b="0" dirty="0">
                          <a:solidFill>
                            <a:schemeClr val="tx1"/>
                          </a:solidFill>
                          <a:latin typeface="Times New Roman" pitchFamily="18" charset="0"/>
                          <a:cs typeface="Times New Roman" pitchFamily="18" charset="0"/>
                        </a:rPr>
                        <a:t>you want to achieve this target?</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 </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6.3</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In how many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years </a:t>
                      </a:r>
                      <a:r>
                        <a:rPr lang="en-US" altLang="en-US" sz="1400" b="0" dirty="0">
                          <a:solidFill>
                            <a:schemeClr val="tx1"/>
                          </a:solidFill>
                          <a:latin typeface="Times New Roman" pitchFamily="18" charset="0"/>
                          <a:cs typeface="Times New Roman" pitchFamily="18" charset="0"/>
                        </a:rPr>
                        <a:t>you want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to </a:t>
                      </a:r>
                      <a:r>
                        <a:rPr lang="en-US" altLang="en-US" sz="1400" b="0" dirty="0">
                          <a:solidFill>
                            <a:schemeClr val="tx1"/>
                          </a:solidFill>
                          <a:latin typeface="Times New Roman" pitchFamily="18" charset="0"/>
                          <a:cs typeface="Times New Roman" pitchFamily="18" charset="0"/>
                        </a:rPr>
                        <a:t>achieve this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target</a:t>
                      </a:r>
                      <a:r>
                        <a:rPr lang="en-US" altLang="en-US" sz="1400" b="0" dirty="0">
                          <a:solidFill>
                            <a:schemeClr val="tx1"/>
                          </a:solidFill>
                          <a:latin typeface="Times New Roman" pitchFamily="18" charset="0"/>
                          <a:cs typeface="Times New Roman" pitchFamily="18" charset="0"/>
                        </a:rPr>
                        <a:t>? Field is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displayed</a:t>
                      </a:r>
                      <a:r>
                        <a:rPr lang="en-US" altLang="en-US" sz="1400" b="0" dirty="0">
                          <a:solidFill>
                            <a:schemeClr val="tx1"/>
                          </a:solidFill>
                          <a:latin typeface="Times New Roman" pitchFamily="18" charset="0"/>
                          <a:cs typeface="Times New Roman" pitchFamily="18" charset="0"/>
                        </a:rPr>
                        <a:t>.</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In how </a:t>
                      </a:r>
                      <a:r>
                        <a:rPr lang="en-US" altLang="en-US" sz="1400" b="0" dirty="0" smtClean="0">
                          <a:solidFill>
                            <a:schemeClr val="tx1"/>
                          </a:solidFill>
                          <a:latin typeface="Times New Roman" pitchFamily="18" charset="0"/>
                          <a:cs typeface="Times New Roman" pitchFamily="18" charset="0"/>
                        </a:rPr>
                        <a:t>many</a:t>
                      </a: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years </a:t>
                      </a:r>
                      <a:r>
                        <a:rPr lang="en-US" altLang="en-US" sz="1400" b="0" dirty="0">
                          <a:solidFill>
                            <a:schemeClr val="tx1"/>
                          </a:solidFill>
                          <a:latin typeface="Times New Roman" pitchFamily="18" charset="0"/>
                          <a:cs typeface="Times New Roman" pitchFamily="18" charset="0"/>
                        </a:rPr>
                        <a:t>you want to achieve this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target</a:t>
                      </a:r>
                      <a:r>
                        <a:rPr lang="en-US" altLang="en-US" sz="1400" b="0" dirty="0">
                          <a:solidFill>
                            <a:schemeClr val="tx1"/>
                          </a:solidFill>
                          <a:latin typeface="Times New Roman" pitchFamily="18" charset="0"/>
                          <a:cs typeface="Times New Roman" pitchFamily="18" charset="0"/>
                        </a:rPr>
                        <a:t>? Field is shown as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entered</a:t>
                      </a:r>
                      <a:r>
                        <a:rPr lang="en-US" altLang="en-US" sz="1400" b="0" dirty="0">
                          <a:solidFill>
                            <a:schemeClr val="tx1"/>
                          </a:solidFill>
                          <a:latin typeface="Times New Roman" pitchFamily="18" charset="0"/>
                          <a:cs typeface="Times New Roman" pitchFamily="18" charset="0"/>
                        </a:rPr>
                        <a:t>.</a:t>
                      </a:r>
                    </a:p>
                  </a:txBody>
                  <a:tcPr marL="68580" marR="68580" marT="0" marB="0"/>
                </a:tc>
                <a:tc>
                  <a:txBody>
                    <a:bodyPr/>
                    <a:lstStyle/>
                    <a:p>
                      <a:r>
                        <a:rPr lang="en-US" altLang="en-US" sz="1400" b="0" smtClean="0">
                          <a:solidFill>
                            <a:schemeClr val="tx1"/>
                          </a:solidFill>
                          <a:latin typeface="Times New Roman" pitchFamily="18" charset="0"/>
                          <a:cs typeface="Times New Roman" pitchFamily="18" charset="0"/>
                        </a:rPr>
                        <a:t>Same</a:t>
                      </a:r>
                      <a:r>
                        <a:rPr lang="en-US" altLang="en-US" sz="1400" b="0" baseline="0" smtClean="0">
                          <a:solidFill>
                            <a:schemeClr val="tx1"/>
                          </a:solidFill>
                          <a:latin typeface="Times New Roman" pitchFamily="18" charset="0"/>
                          <a:cs typeface="Times New Roman" pitchFamily="18" charset="0"/>
                        </a:rPr>
                        <a:t> as expected result.</a:t>
                      </a:r>
                      <a:endParaRPr lang="en-US" sz="1400" dirty="0"/>
                    </a:p>
                  </a:txBody>
                  <a:tcPr marL="68580" marR="68580" marT="0" marB="0"/>
                </a:tc>
              </a:tr>
              <a:tr h="370840">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TC6.33-006.33</a:t>
                      </a:r>
                    </a:p>
                  </a:txBody>
                  <a:tcPr marL="68580" marR="68580" marT="0" marB="0">
                    <a:solidFill>
                      <a:schemeClr val="accent1"/>
                    </a:solidFill>
                  </a:tcPr>
                </a:tc>
                <a:tc>
                  <a:txBody>
                    <a:bodyPr/>
                    <a:lstStyle/>
                    <a:p>
                      <a:pPr lvl="0" algn="l" eaLnBrk="1" latinLnBrk="1" hangingPunct="1">
                        <a:lnSpc>
                          <a:spcPct val="115000"/>
                        </a:lnSpc>
                      </a:pPr>
                      <a:r>
                        <a:rPr lang="en-US" altLang="en-US" sz="1400" b="0">
                          <a:solidFill>
                            <a:schemeClr val="tx1"/>
                          </a:solidFill>
                          <a:latin typeface="Times New Roman" pitchFamily="18" charset="0"/>
                          <a:cs typeface="Times New Roman" pitchFamily="18" charset="0"/>
                        </a:rPr>
                        <a:t>Ok </a:t>
                      </a:r>
                    </a:p>
                  </a:txBody>
                  <a:tcPr marL="68580" marR="68580" marT="0" marB="0"/>
                </a:tc>
                <a:tc>
                  <a:txBody>
                    <a:bodyPr/>
                    <a:lstStyle/>
                    <a:p>
                      <a:pPr lvl="0" algn="l" eaLnBrk="1" latinLnBrk="1" hangingPunct="1">
                        <a:lnSpc>
                          <a:spcPct val="115000"/>
                        </a:lnSpc>
                      </a:pPr>
                      <a:r>
                        <a:rPr lang="en-US" altLang="en-US" sz="1400" b="0">
                          <a:solidFill>
                            <a:schemeClr val="tx1"/>
                          </a:solidFill>
                          <a:latin typeface="Times New Roman" pitchFamily="18" charset="0"/>
                          <a:cs typeface="Times New Roman" pitchFamily="18" charset="0"/>
                        </a:rPr>
                        <a:t> </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6.4</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Ok button is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displayed</a:t>
                      </a:r>
                      <a:r>
                        <a:rPr lang="en-US" altLang="en-US" sz="1400" b="0" dirty="0">
                          <a:solidFill>
                            <a:schemeClr val="tx1"/>
                          </a:solidFill>
                          <a:latin typeface="Times New Roman" pitchFamily="18" charset="0"/>
                          <a:cs typeface="Times New Roman" pitchFamily="18" charset="0"/>
                        </a:rPr>
                        <a:t>.</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When clicked, it displays three schemes giving different returns respectively.</a:t>
                      </a:r>
                    </a:p>
                  </a:txBody>
                  <a:tcPr marL="68580" marR="68580" marT="0" marB="0"/>
                </a:tc>
                <a:tc>
                  <a:txBody>
                    <a:bodyPr/>
                    <a:lstStyle/>
                    <a:p>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expected result.</a:t>
                      </a:r>
                      <a:endParaRPr lang="en-US" sz="1400" dirty="0"/>
                    </a:p>
                  </a:txBody>
                  <a:tcPr marL="68580" marR="68580"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89</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85800"/>
            <a:ext cx="9677400" cy="685800"/>
          </a:xfrm>
        </p:spPr>
        <p:txBody>
          <a:bodyPr/>
          <a:lstStyle/>
          <a:p>
            <a:r>
              <a:rPr lang="en-US" altLang="en-US" sz="4000" dirty="0" smtClean="0">
                <a:solidFill>
                  <a:srgbClr val="FF0000"/>
                </a:solidFill>
                <a:latin typeface="Verdana" pitchFamily="34" charset="0"/>
                <a:ea typeface="Verdana" pitchFamily="34" charset="0"/>
              </a:rPr>
              <a:t>EXISTING </a:t>
            </a:r>
            <a:r>
              <a:rPr lang="en-US" altLang="en-US" sz="4000" i="1" dirty="0" smtClean="0">
                <a:solidFill>
                  <a:srgbClr val="FF0000"/>
                </a:solidFill>
                <a:latin typeface="Verdana" pitchFamily="34" charset="0"/>
                <a:ea typeface="Verdana" pitchFamily="34" charset="0"/>
              </a:rPr>
              <a:t>VS</a:t>
            </a:r>
            <a:r>
              <a:rPr lang="en-US" altLang="en-US" sz="4000" dirty="0" smtClean="0">
                <a:solidFill>
                  <a:srgbClr val="FF0000"/>
                </a:solidFill>
                <a:latin typeface="Verdana" pitchFamily="34" charset="0"/>
                <a:ea typeface="Verdana" pitchFamily="34" charset="0"/>
              </a:rPr>
              <a:t> PROPOSED SYSTEM </a:t>
            </a:r>
            <a:r>
              <a:rPr lang="en-US" sz="4000" dirty="0" smtClean="0">
                <a:latin typeface="Verdana" pitchFamily="34" charset="0"/>
                <a:ea typeface="Verdana" pitchFamily="34" charset="0"/>
              </a:rPr>
              <a:t/>
            </a:r>
            <a:br>
              <a:rPr lang="en-US" sz="4000" dirty="0" smtClean="0">
                <a:latin typeface="Verdana" pitchFamily="34" charset="0"/>
                <a:ea typeface="Verdana" pitchFamily="34" charset="0"/>
              </a:rPr>
            </a:br>
            <a:endParaRPr lang="en-US" sz="4000" dirty="0"/>
          </a:p>
        </p:txBody>
      </p:sp>
      <p:sp>
        <p:nvSpPr>
          <p:cNvPr id="3" name="Content Placeholder 2"/>
          <p:cNvSpPr>
            <a:spLocks noGrp="1"/>
          </p:cNvSpPr>
          <p:nvPr>
            <p:ph idx="1"/>
          </p:nvPr>
        </p:nvSpPr>
        <p:spPr>
          <a:xfrm>
            <a:off x="457200" y="1524000"/>
            <a:ext cx="8229600" cy="4648200"/>
          </a:xfrm>
        </p:spPr>
        <p:txBody>
          <a:bodyPr/>
          <a:lstStyle/>
          <a:p>
            <a:pPr>
              <a:buFont typeface="Arial" pitchFamily="34" charset="0"/>
              <a:buChar char="–"/>
            </a:pPr>
            <a:r>
              <a:rPr lang="en-US" sz="1800" dirty="0" smtClean="0">
                <a:latin typeface="Times New Roman" pitchFamily="18" charset="0"/>
                <a:cs typeface="Times New Roman" pitchFamily="18" charset="0"/>
              </a:rPr>
              <a:t>Existing </a:t>
            </a:r>
            <a:r>
              <a:rPr lang="en-US" sz="1800" dirty="0" smtClean="0">
                <a:latin typeface="Times New Roman" pitchFamily="18" charset="0"/>
                <a:cs typeface="Times New Roman" pitchFamily="18" charset="0"/>
              </a:rPr>
              <a:t>system does not have a facility of live market or direct connectivity to the       </a:t>
            </a:r>
            <a:r>
              <a:rPr lang="en-US" sz="1800" dirty="0" smtClean="0">
                <a:latin typeface="Times New Roman" pitchFamily="18" charset="0"/>
                <a:cs typeface="Times New Roman" pitchFamily="18" charset="0"/>
              </a:rPr>
              <a:t>  web </a:t>
            </a:r>
            <a:r>
              <a:rPr lang="en-US" sz="1800" dirty="0" smtClean="0">
                <a:latin typeface="Times New Roman" pitchFamily="18" charset="0"/>
                <a:cs typeface="Times New Roman" pitchFamily="18" charset="0"/>
              </a:rPr>
              <a:t>browser for investment ideas whereas proposed system has this facility for getting various investment ideas. </a:t>
            </a:r>
          </a:p>
          <a:p>
            <a:pPr lvl="0">
              <a:buNone/>
            </a:pPr>
            <a:endParaRPr lang="en-US" sz="1800" dirty="0" smtClean="0">
              <a:latin typeface="Times New Roman" pitchFamily="18" charset="0"/>
              <a:cs typeface="Times New Roman" pitchFamily="18" charset="0"/>
            </a:endParaRPr>
          </a:p>
          <a:p>
            <a:pPr lvl="0">
              <a:buFont typeface="Arial" pitchFamily="34" charset="0"/>
              <a:buChar char="–"/>
            </a:pPr>
            <a:r>
              <a:rPr lang="en-US" sz="1800" dirty="0" smtClean="0">
                <a:latin typeface="Times New Roman" pitchFamily="18" charset="0"/>
                <a:cs typeface="Times New Roman" pitchFamily="18" charset="0"/>
              </a:rPr>
              <a:t>Existing </a:t>
            </a:r>
            <a:r>
              <a:rPr lang="en-US" sz="1800" dirty="0" smtClean="0">
                <a:latin typeface="Times New Roman" pitchFamily="18" charset="0"/>
                <a:cs typeface="Times New Roman" pitchFamily="18" charset="0"/>
              </a:rPr>
              <a:t>system does not have any facility of wealth analysis module, which provides with the information which gives out the result of much wealth you withhold in total in FD,RD and EMI respectively and how much amount of money you can actually save and need in future.</a:t>
            </a:r>
          </a:p>
          <a:p>
            <a:pPr marL="0" lvl="0" indent="0" eaLnBrk="1" hangingPunct="1">
              <a:buFont typeface="Arial" pitchFamily="34" charset="0"/>
              <a:buChar char="–"/>
            </a:pPr>
            <a:endParaRPr lang="en-US" altLang="zh-CN" sz="1800" dirty="0" smtClean="0">
              <a:latin typeface="Verdana" pitchFamily="34" charset="0"/>
              <a:ea typeface="Times New Roman" pitchFamily="18" charset="0"/>
            </a:endParaRPr>
          </a:p>
          <a:p>
            <a:endParaRPr lang="en-US" dirty="0"/>
          </a:p>
        </p:txBody>
      </p:sp>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9</a:t>
            </a:fld>
            <a:endParaRPr lang="en-US" altLang="en-US" sz="1200" dirty="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graphicFrame>
        <p:nvGraphicFramePr>
          <p:cNvPr id="6" name="Content Placeholder 5"/>
          <p:cNvGraphicFramePr>
            <a:graphicFrameLocks noGrp="1"/>
          </p:cNvGraphicFramePr>
          <p:nvPr>
            <p:ph idx="1"/>
          </p:nvPr>
        </p:nvGraphicFramePr>
        <p:xfrm>
          <a:off x="381000" y="685800"/>
          <a:ext cx="8458200" cy="4269779"/>
        </p:xfrm>
        <a:graphic>
          <a:graphicData uri="http://schemas.openxmlformats.org/drawingml/2006/table">
            <a:tbl>
              <a:tblPr firstRow="1" bandRow="1">
                <a:tableStyleId>{5C22544A-7EE6-4342-B048-85BDC9FD1C3A}</a:tableStyleId>
              </a:tblPr>
              <a:tblGrid>
                <a:gridCol w="838200"/>
                <a:gridCol w="1524000"/>
                <a:gridCol w="1524000"/>
                <a:gridCol w="685800"/>
                <a:gridCol w="1371600"/>
                <a:gridCol w="1447800"/>
                <a:gridCol w="1066800"/>
              </a:tblGrid>
              <a:tr h="1066800">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CASE#</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DESRIPTION</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PRE-</a:t>
                      </a:r>
                    </a:p>
                    <a:p>
                      <a:r>
                        <a:rPr lang="en-US" sz="1400" b="1" dirty="0" smtClean="0">
                          <a:solidFill>
                            <a:schemeClr val="bg1"/>
                          </a:solidFill>
                          <a:latin typeface="Verdana" pitchFamily="34" charset="0"/>
                          <a:ea typeface="Verdana" pitchFamily="34" charset="0"/>
                        </a:rPr>
                        <a:t>CONDITIONS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STEP#</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SCENARIOS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EXPECTED RESULT</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ACTUAL RESULT</a:t>
                      </a:r>
                      <a:endParaRPr lang="en-US" sz="1400" b="1" dirty="0">
                        <a:solidFill>
                          <a:schemeClr val="bg1"/>
                        </a:solidFill>
                        <a:latin typeface="Verdana" pitchFamily="34" charset="0"/>
                        <a:ea typeface="Verdana" pitchFamily="34" charset="0"/>
                      </a:endParaRPr>
                    </a:p>
                  </a:txBody>
                  <a:tcPr/>
                </a:tc>
              </a:tr>
              <a:tr h="3202979">
                <a:tc>
                  <a:txBody>
                    <a:bodyPr/>
                    <a:lstStyle/>
                    <a:p>
                      <a:pPr lvl="0" algn="r" eaLnBrk="1" latinLnBrk="1" hangingPunct="1">
                        <a:lnSpc>
                          <a:spcPct val="115000"/>
                        </a:lnSpc>
                      </a:pPr>
                      <a:r>
                        <a:rPr lang="en-US" altLang="en-US" sz="1400" b="1" dirty="0" smtClean="0">
                          <a:solidFill>
                            <a:srgbClr val="FFFFFF"/>
                          </a:solidFill>
                          <a:latin typeface="Times New Roman" pitchFamily="18" charset="0"/>
                          <a:cs typeface="Times New Roman" pitchFamily="18" charset="0"/>
                        </a:rPr>
                        <a:t>TC6.34-006.34</a:t>
                      </a:r>
                      <a:endParaRPr lang="en-US" altLang="en-US" sz="1400" b="1" dirty="0">
                        <a:solidFill>
                          <a:srgbClr val="FFFFFF"/>
                        </a:solidFill>
                        <a:latin typeface="Times New Roman" pitchFamily="18" charset="0"/>
                        <a:cs typeface="Times New Roman" pitchFamily="18" charset="0"/>
                      </a:endParaRPr>
                    </a:p>
                  </a:txBody>
                  <a:tcPr marL="68580" marR="68580" marT="0" marB="0">
                    <a:solidFill>
                      <a:schemeClr val="accent1"/>
                    </a:solidFill>
                  </a:tcPr>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Start invest</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 </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6.5</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Start invest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button </a:t>
                      </a:r>
                      <a:r>
                        <a:rPr lang="en-US" altLang="en-US" sz="1400" b="0" dirty="0">
                          <a:solidFill>
                            <a:schemeClr val="tx1"/>
                          </a:solidFill>
                          <a:latin typeface="Times New Roman" pitchFamily="18" charset="0"/>
                          <a:cs typeface="Times New Roman" pitchFamily="18" charset="0"/>
                        </a:rPr>
                        <a:t>is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displayed</a:t>
                      </a:r>
                      <a:r>
                        <a:rPr lang="en-US" altLang="en-US" sz="1400" b="0" dirty="0">
                          <a:solidFill>
                            <a:schemeClr val="tx1"/>
                          </a:solidFill>
                          <a:latin typeface="Times New Roman" pitchFamily="18" charset="0"/>
                          <a:cs typeface="Times New Roman" pitchFamily="18" charset="0"/>
                        </a:rPr>
                        <a:t>.</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When clicked, it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displays </a:t>
                      </a:r>
                      <a:r>
                        <a:rPr lang="en-US" altLang="en-US" sz="1400" b="0" dirty="0">
                          <a:solidFill>
                            <a:schemeClr val="tx1"/>
                          </a:solidFill>
                          <a:latin typeface="Times New Roman" pitchFamily="18" charset="0"/>
                          <a:cs typeface="Times New Roman" pitchFamily="18" charset="0"/>
                        </a:rPr>
                        <a:t>the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amount </a:t>
                      </a:r>
                      <a:r>
                        <a:rPr lang="en-US" altLang="en-US" sz="1400" b="0" dirty="0">
                          <a:solidFill>
                            <a:schemeClr val="tx1"/>
                          </a:solidFill>
                          <a:latin typeface="Times New Roman" pitchFamily="18" charset="0"/>
                          <a:cs typeface="Times New Roman" pitchFamily="18" charset="0"/>
                        </a:rPr>
                        <a:t>that is </a:t>
                      </a:r>
                      <a:r>
                        <a:rPr lang="en-US" altLang="en-US" sz="1400" b="0" dirty="0" smtClean="0">
                          <a:solidFill>
                            <a:schemeClr val="tx1"/>
                          </a:solidFill>
                          <a:latin typeface="Times New Roman" pitchFamily="18" charset="0"/>
                          <a:cs typeface="Times New Roman" pitchFamily="18" charset="0"/>
                        </a:rPr>
                        <a:t>to</a:t>
                      </a: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 </a:t>
                      </a:r>
                      <a:r>
                        <a:rPr lang="en-US" altLang="en-US" sz="1400" b="0" dirty="0">
                          <a:solidFill>
                            <a:schemeClr val="tx1"/>
                          </a:solidFill>
                          <a:latin typeface="Times New Roman" pitchFamily="18" charset="0"/>
                          <a:cs typeface="Times New Roman" pitchFamily="18" charset="0"/>
                        </a:rPr>
                        <a:t>be </a:t>
                      </a:r>
                      <a:r>
                        <a:rPr lang="en-US" altLang="en-US" sz="1400" b="0" dirty="0" smtClean="0">
                          <a:solidFill>
                            <a:schemeClr val="tx1"/>
                          </a:solidFill>
                          <a:latin typeface="Times New Roman" pitchFamily="18" charset="0"/>
                          <a:cs typeface="Times New Roman" pitchFamily="18" charset="0"/>
                        </a:rPr>
                        <a:t>invested </a:t>
                      </a: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monthly </a:t>
                      </a: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according </a:t>
                      </a:r>
                      <a:r>
                        <a:rPr lang="en-US" altLang="en-US" sz="1400" b="0" dirty="0">
                          <a:solidFill>
                            <a:schemeClr val="tx1"/>
                          </a:solidFill>
                          <a:latin typeface="Times New Roman" pitchFamily="18" charset="0"/>
                          <a:cs typeface="Times New Roman" pitchFamily="18" charset="0"/>
                        </a:rPr>
                        <a:t>to the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Returns</a:t>
                      </a:r>
                      <a:r>
                        <a:rPr lang="en-US" altLang="en-US" sz="1400" b="0" baseline="0" dirty="0" smtClean="0">
                          <a:solidFill>
                            <a:schemeClr val="tx1"/>
                          </a:solidFill>
                          <a:latin typeface="Times New Roman" pitchFamily="18" charset="0"/>
                          <a:cs typeface="Times New Roman" pitchFamily="18" charset="0"/>
                        </a:rPr>
                        <a:t> </a:t>
                      </a:r>
                      <a:r>
                        <a:rPr lang="en-US" altLang="en-US" sz="1400" b="0" dirty="0" smtClean="0">
                          <a:solidFill>
                            <a:schemeClr val="tx1"/>
                          </a:solidFill>
                          <a:latin typeface="Times New Roman" pitchFamily="18" charset="0"/>
                          <a:cs typeface="Times New Roman" pitchFamily="18" charset="0"/>
                        </a:rPr>
                        <a:t>given </a:t>
                      </a:r>
                      <a:r>
                        <a:rPr lang="en-US" altLang="en-US" sz="1400" b="0" dirty="0">
                          <a:solidFill>
                            <a:schemeClr val="tx1"/>
                          </a:solidFill>
                          <a:latin typeface="Times New Roman" pitchFamily="18" charset="0"/>
                          <a:cs typeface="Times New Roman" pitchFamily="18" charset="0"/>
                        </a:rPr>
                        <a:t>by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various </a:t>
                      </a:r>
                      <a:r>
                        <a:rPr lang="en-US" altLang="en-US" sz="1400" b="0" dirty="0">
                          <a:solidFill>
                            <a:schemeClr val="tx1"/>
                          </a:solidFill>
                          <a:latin typeface="Times New Roman" pitchFamily="18" charset="0"/>
                          <a:cs typeface="Times New Roman" pitchFamily="18" charset="0"/>
                        </a:rPr>
                        <a:t>schemes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and </a:t>
                      </a:r>
                      <a:r>
                        <a:rPr lang="en-US" altLang="en-US" sz="1400" b="0" dirty="0">
                          <a:solidFill>
                            <a:schemeClr val="tx1"/>
                          </a:solidFill>
                          <a:latin typeface="Times New Roman" pitchFamily="18" charset="0"/>
                          <a:cs typeface="Times New Roman" pitchFamily="18" charset="0"/>
                        </a:rPr>
                        <a:t>also </a:t>
                      </a:r>
                      <a:r>
                        <a:rPr lang="en-US" altLang="en-US" sz="1400" b="0" dirty="0" smtClean="0">
                          <a:solidFill>
                            <a:schemeClr val="tx1"/>
                          </a:solidFill>
                          <a:latin typeface="Times New Roman" pitchFamily="18" charset="0"/>
                          <a:cs typeface="Times New Roman" pitchFamily="18" charset="0"/>
                        </a:rPr>
                        <a:t>redirects </a:t>
                      </a: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to </a:t>
                      </a:r>
                      <a:r>
                        <a:rPr lang="en-US" altLang="en-US" sz="1400" b="0" dirty="0">
                          <a:solidFill>
                            <a:schemeClr val="tx1"/>
                          </a:solidFill>
                          <a:latin typeface="Times New Roman" pitchFamily="18" charset="0"/>
                          <a:cs typeface="Times New Roman" pitchFamily="18" charset="0"/>
                        </a:rPr>
                        <a:t>that particular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scheme’s </a:t>
                      </a: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website</a:t>
                      </a:r>
                      <a:r>
                        <a:rPr lang="en-US" altLang="en-US" sz="1400" b="0" dirty="0">
                          <a:solidFill>
                            <a:schemeClr val="tx1"/>
                          </a:solidFill>
                          <a:latin typeface="Times New Roman" pitchFamily="18" charset="0"/>
                          <a:cs typeface="Times New Roman" pitchFamily="18" charset="0"/>
                        </a:rPr>
                        <a:t>.</a:t>
                      </a:r>
                    </a:p>
                  </a:txBody>
                  <a:tcPr marL="68580" marR="68580" marT="0" marB="0"/>
                </a:tc>
                <a:tc>
                  <a:txBody>
                    <a:bodyPr/>
                    <a:lstStyle/>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expected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result.</a:t>
                      </a:r>
                      <a:endParaRPr lang="en-US" sz="1400" dirty="0" smtClean="0"/>
                    </a:p>
                    <a:p>
                      <a:pPr lvl="0" algn="r" eaLnBrk="1" latinLnBrk="1" hangingPunct="1">
                        <a:lnSpc>
                          <a:spcPct val="115000"/>
                        </a:lnSpc>
                      </a:pPr>
                      <a:endParaRPr lang="en-US" altLang="en-US" sz="1400" b="0" dirty="0">
                        <a:solidFill>
                          <a:schemeClr val="tx1"/>
                        </a:solidFill>
                        <a:latin typeface="Times New Roman" pitchFamily="18" charset="0"/>
                        <a:cs typeface="Times New Roman" pitchFamily="18" charset="0"/>
                      </a:endParaRPr>
                    </a:p>
                  </a:txBody>
                  <a:tcPr marL="68580" marR="68580"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90</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610600" cy="1143000"/>
          </a:xfrm>
        </p:spPr>
        <p:txBody>
          <a:bodyPr/>
          <a:lstStyle/>
          <a:p>
            <a:r>
              <a:rPr lang="en-US" sz="4000" dirty="0" smtClean="0">
                <a:solidFill>
                  <a:srgbClr val="FF0000"/>
                </a:solidFill>
                <a:latin typeface="Verdana" pitchFamily="34" charset="0"/>
                <a:ea typeface="Verdana" pitchFamily="34" charset="0"/>
                <a:cs typeface="Times New Roman" pitchFamily="18" charset="0"/>
              </a:rPr>
              <a:t>FOR SYSTEMATIC INVESTMENT PLANNING:</a:t>
            </a:r>
            <a:endParaRPr lang="en-US" sz="4000" dirty="0">
              <a:solidFill>
                <a:srgbClr val="FF0000"/>
              </a:solidFill>
              <a:latin typeface="Verdana" pitchFamily="34" charset="0"/>
              <a:ea typeface="Verdana" pitchFamily="34" charset="0"/>
              <a:cs typeface="Times New Roman" pitchFamily="18" charset="0"/>
            </a:endParaRPr>
          </a:p>
        </p:txBody>
      </p:sp>
      <p:graphicFrame>
        <p:nvGraphicFramePr>
          <p:cNvPr id="7" name="Content Placeholder 6"/>
          <p:cNvGraphicFramePr>
            <a:graphicFrameLocks noGrp="1"/>
          </p:cNvGraphicFramePr>
          <p:nvPr>
            <p:ph idx="1"/>
          </p:nvPr>
        </p:nvGraphicFramePr>
        <p:xfrm>
          <a:off x="457200" y="1828800"/>
          <a:ext cx="8229599" cy="4191000"/>
        </p:xfrm>
        <a:graphic>
          <a:graphicData uri="http://schemas.openxmlformats.org/drawingml/2006/table">
            <a:tbl>
              <a:tblPr firstRow="1" bandRow="1">
                <a:tableStyleId>{5C22544A-7EE6-4342-B048-85BDC9FD1C3A}</a:tableStyleId>
              </a:tblPr>
              <a:tblGrid>
                <a:gridCol w="762000"/>
                <a:gridCol w="1524000"/>
                <a:gridCol w="1524000"/>
                <a:gridCol w="685800"/>
                <a:gridCol w="1382485"/>
                <a:gridCol w="1284515"/>
                <a:gridCol w="1066799"/>
              </a:tblGrid>
              <a:tr h="1045317">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CASE#</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DESRIPTION</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PRE-</a:t>
                      </a:r>
                    </a:p>
                    <a:p>
                      <a:r>
                        <a:rPr lang="en-US" sz="1400" b="1" dirty="0" smtClean="0">
                          <a:solidFill>
                            <a:schemeClr val="bg1"/>
                          </a:solidFill>
                          <a:latin typeface="Verdana" pitchFamily="34" charset="0"/>
                          <a:ea typeface="Verdana" pitchFamily="34" charset="0"/>
                        </a:rPr>
                        <a:t>CONDITIONS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STEP#</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SCENARIOS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EXPECTED RESULT</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ACTUAL RESULT</a:t>
                      </a:r>
                      <a:endParaRPr lang="en-US" sz="1400" b="1" dirty="0">
                        <a:solidFill>
                          <a:schemeClr val="bg1"/>
                        </a:solidFill>
                        <a:latin typeface="Verdana" pitchFamily="34" charset="0"/>
                        <a:ea typeface="Verdana" pitchFamily="34" charset="0"/>
                      </a:endParaRPr>
                    </a:p>
                  </a:txBody>
                  <a:tcPr/>
                </a:tc>
              </a:tr>
              <a:tr h="1374429">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TC7-007</a:t>
                      </a:r>
                    </a:p>
                  </a:txBody>
                  <a:tcPr marL="46303" marR="46303" marT="0" marB="0">
                    <a:solidFill>
                      <a:schemeClr val="accent1"/>
                    </a:solidFill>
                  </a:tcPr>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Systematic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investment </a:t>
                      </a: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planning</a:t>
                      </a:r>
                      <a:r>
                        <a:rPr lang="en-US" altLang="en-US" sz="1400" b="0" dirty="0">
                          <a:solidFill>
                            <a:schemeClr val="tx1"/>
                          </a:solidFill>
                          <a:latin typeface="Times New Roman" pitchFamily="18" charset="0"/>
                          <a:cs typeface="Times New Roman" pitchFamily="18" charset="0"/>
                        </a:rPr>
                        <a:t>.</a:t>
                      </a:r>
                    </a:p>
                  </a:txBody>
                  <a:tcPr marL="46303" marR="46303"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App is installed.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Systematic </a:t>
                      </a: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investment </a:t>
                      </a: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planning </a:t>
                      </a:r>
                      <a:r>
                        <a:rPr lang="en-US" altLang="en-US" sz="1400" b="0" dirty="0">
                          <a:solidFill>
                            <a:schemeClr val="tx1"/>
                          </a:solidFill>
                          <a:latin typeface="Times New Roman" pitchFamily="18" charset="0"/>
                          <a:cs typeface="Times New Roman" pitchFamily="18" charset="0"/>
                        </a:rPr>
                        <a:t>module is clicked.</a:t>
                      </a:r>
                    </a:p>
                  </a:txBody>
                  <a:tcPr marL="46303" marR="46303"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1</a:t>
                      </a:r>
                    </a:p>
                  </a:txBody>
                  <a:tcPr marL="46303" marR="46303"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Launch the app</a:t>
                      </a:r>
                    </a:p>
                  </a:txBody>
                  <a:tcPr marL="46303" marR="46303" marT="0" marB="0"/>
                </a:tc>
                <a:tc>
                  <a:txBody>
                    <a:bodyPr/>
                    <a:lstStyle/>
                    <a:p>
                      <a:endParaRPr lang="en-US" b="0" dirty="0">
                        <a:solidFill>
                          <a:schemeClr val="tx1"/>
                        </a:solidFill>
                      </a:endParaRPr>
                    </a:p>
                  </a:txBody>
                  <a:tcPr marL="46303" marR="46303" marT="0" marB="0"/>
                </a:tc>
                <a:tc>
                  <a:txBody>
                    <a:bodyPr/>
                    <a:lstStyle/>
                    <a:p>
                      <a:r>
                        <a:rPr lang="en-US" altLang="en-US" sz="1400" b="0" smtClean="0">
                          <a:solidFill>
                            <a:schemeClr val="tx1"/>
                          </a:solidFill>
                          <a:latin typeface="Times New Roman" pitchFamily="18" charset="0"/>
                          <a:cs typeface="Times New Roman" pitchFamily="18" charset="0"/>
                        </a:rPr>
                        <a:t>Same</a:t>
                      </a:r>
                      <a:r>
                        <a:rPr lang="en-US" altLang="en-US" sz="1400" b="0" baseline="0" smtClean="0">
                          <a:solidFill>
                            <a:schemeClr val="tx1"/>
                          </a:solidFill>
                          <a:latin typeface="Times New Roman" pitchFamily="18" charset="0"/>
                          <a:cs typeface="Times New Roman" pitchFamily="18" charset="0"/>
                        </a:rPr>
                        <a:t> as expected result.</a:t>
                      </a:r>
                      <a:endParaRPr lang="en-US" sz="1400" dirty="0"/>
                    </a:p>
                  </a:txBody>
                  <a:tcPr marL="46303" marR="46303" marT="0" marB="0"/>
                </a:tc>
              </a:tr>
              <a:tr h="595043">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 </a:t>
                      </a:r>
                    </a:p>
                  </a:txBody>
                  <a:tcPr marL="46303" marR="46303" marT="0" marB="0">
                    <a:solidFill>
                      <a:schemeClr val="accent1"/>
                    </a:solidFill>
                  </a:tcPr>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 </a:t>
                      </a:r>
                    </a:p>
                  </a:txBody>
                  <a:tcPr marL="46303" marR="46303"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 </a:t>
                      </a:r>
                    </a:p>
                  </a:txBody>
                  <a:tcPr marL="46303" marR="46303" marT="0" marB="0"/>
                </a:tc>
                <a:tc>
                  <a:txBody>
                    <a:bodyPr/>
                    <a:lstStyle/>
                    <a:p>
                      <a:pPr lvl="0" algn="l" eaLnBrk="1" latinLnBrk="1" hangingPunct="1">
                        <a:lnSpc>
                          <a:spcPct val="115000"/>
                        </a:lnSpc>
                      </a:pPr>
                      <a:r>
                        <a:rPr lang="en-US" altLang="en-US" sz="1400" b="0">
                          <a:solidFill>
                            <a:schemeClr val="tx1"/>
                          </a:solidFill>
                          <a:latin typeface="Times New Roman" pitchFamily="18" charset="0"/>
                          <a:cs typeface="Times New Roman" pitchFamily="18" charset="0"/>
                        </a:rPr>
                        <a:t>2</a:t>
                      </a:r>
                    </a:p>
                  </a:txBody>
                  <a:tcPr marL="46303" marR="46303"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Dashboard opens</a:t>
                      </a:r>
                    </a:p>
                  </a:txBody>
                  <a:tcPr marL="46303" marR="46303" marT="0" marB="0"/>
                </a:tc>
                <a:tc>
                  <a:txBody>
                    <a:bodyPr/>
                    <a:lstStyle/>
                    <a:p>
                      <a:endParaRPr lang="en-US" b="0" dirty="0">
                        <a:solidFill>
                          <a:schemeClr val="tx1"/>
                        </a:solidFill>
                      </a:endParaRPr>
                    </a:p>
                  </a:txBody>
                  <a:tcPr marL="46303" marR="46303" marT="0" marB="0"/>
                </a:tc>
                <a:tc>
                  <a:txBody>
                    <a:bodyPr/>
                    <a:lstStyle/>
                    <a:p>
                      <a:r>
                        <a:rPr lang="en-US" altLang="en-US" sz="1400" b="0" smtClean="0">
                          <a:solidFill>
                            <a:schemeClr val="tx1"/>
                          </a:solidFill>
                          <a:latin typeface="Times New Roman" pitchFamily="18" charset="0"/>
                          <a:cs typeface="Times New Roman" pitchFamily="18" charset="0"/>
                        </a:rPr>
                        <a:t>Same</a:t>
                      </a:r>
                      <a:r>
                        <a:rPr lang="en-US" altLang="en-US" sz="1400" b="0" baseline="0" smtClean="0">
                          <a:solidFill>
                            <a:schemeClr val="tx1"/>
                          </a:solidFill>
                          <a:latin typeface="Times New Roman" pitchFamily="18" charset="0"/>
                          <a:cs typeface="Times New Roman" pitchFamily="18" charset="0"/>
                        </a:rPr>
                        <a:t> as expected result.</a:t>
                      </a:r>
                      <a:endParaRPr lang="en-US" sz="1400" dirty="0"/>
                    </a:p>
                  </a:txBody>
                  <a:tcPr marL="46303" marR="46303" marT="0" marB="0"/>
                </a:tc>
              </a:tr>
              <a:tr h="1131174">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 </a:t>
                      </a:r>
                    </a:p>
                  </a:txBody>
                  <a:tcPr marL="46303" marR="46303" marT="0" marB="0">
                    <a:solidFill>
                      <a:schemeClr val="accent1"/>
                    </a:solidFill>
                  </a:tcPr>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 </a:t>
                      </a:r>
                    </a:p>
                  </a:txBody>
                  <a:tcPr marL="46303" marR="46303"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 </a:t>
                      </a:r>
                    </a:p>
                  </a:txBody>
                  <a:tcPr marL="46303" marR="46303"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3</a:t>
                      </a:r>
                    </a:p>
                  </a:txBody>
                  <a:tcPr marL="46303" marR="46303"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Systematic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investment </a:t>
                      </a: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planning </a:t>
                      </a:r>
                      <a:r>
                        <a:rPr lang="en-US" altLang="en-US" sz="1400" b="0" dirty="0">
                          <a:solidFill>
                            <a:schemeClr val="tx1"/>
                          </a:solidFill>
                          <a:latin typeface="Times New Roman" pitchFamily="18" charset="0"/>
                          <a:cs typeface="Times New Roman" pitchFamily="18" charset="0"/>
                        </a:rPr>
                        <a:t>module opens.</a:t>
                      </a:r>
                    </a:p>
                  </a:txBody>
                  <a:tcPr marL="46303" marR="46303" marT="0" marB="0"/>
                </a:tc>
                <a:tc>
                  <a:txBody>
                    <a:bodyPr/>
                    <a:lstStyle/>
                    <a:p>
                      <a:endParaRPr lang="en-US" b="0" dirty="0">
                        <a:solidFill>
                          <a:schemeClr val="tx1"/>
                        </a:solidFill>
                      </a:endParaRPr>
                    </a:p>
                  </a:txBody>
                  <a:tcPr marL="46303" marR="46303" marT="0" marB="0"/>
                </a:tc>
                <a:tc>
                  <a:txBody>
                    <a:bodyPr/>
                    <a:lstStyle/>
                    <a:p>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expected result.</a:t>
                      </a:r>
                      <a:endParaRPr lang="en-US" sz="1400" dirty="0"/>
                    </a:p>
                  </a:txBody>
                  <a:tcPr marL="46303" marR="46303"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91</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6" name="Content Placeholder 5"/>
          <p:cNvGraphicFramePr>
            <a:graphicFrameLocks noGrp="1"/>
          </p:cNvGraphicFramePr>
          <p:nvPr>
            <p:ph idx="1"/>
          </p:nvPr>
        </p:nvGraphicFramePr>
        <p:xfrm>
          <a:off x="381000" y="1371600"/>
          <a:ext cx="8382000" cy="4495800"/>
        </p:xfrm>
        <a:graphic>
          <a:graphicData uri="http://schemas.openxmlformats.org/drawingml/2006/table">
            <a:tbl>
              <a:tblPr firstRow="1" bandRow="1">
                <a:tableStyleId>{5C22544A-7EE6-4342-B048-85BDC9FD1C3A}</a:tableStyleId>
              </a:tblPr>
              <a:tblGrid>
                <a:gridCol w="762000"/>
                <a:gridCol w="1676400"/>
                <a:gridCol w="1524000"/>
                <a:gridCol w="740228"/>
                <a:gridCol w="1393372"/>
                <a:gridCol w="1295400"/>
                <a:gridCol w="990600"/>
              </a:tblGrid>
              <a:tr h="838703">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CASE#</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DESRIPTION</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PRE-</a:t>
                      </a:r>
                    </a:p>
                    <a:p>
                      <a:r>
                        <a:rPr lang="en-US" sz="1400" b="1" dirty="0" smtClean="0">
                          <a:solidFill>
                            <a:schemeClr val="bg1"/>
                          </a:solidFill>
                          <a:latin typeface="Verdana" pitchFamily="34" charset="0"/>
                          <a:ea typeface="Verdana" pitchFamily="34" charset="0"/>
                        </a:rPr>
                        <a:t>CONDITIONS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STEP#</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SCENARIOS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EXPECTED RESULT</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ACTUAL RESULT</a:t>
                      </a:r>
                      <a:endParaRPr lang="en-US" sz="1400" b="1" dirty="0">
                        <a:solidFill>
                          <a:schemeClr val="bg1"/>
                        </a:solidFill>
                        <a:latin typeface="Verdana" pitchFamily="34" charset="0"/>
                        <a:ea typeface="Verdana" pitchFamily="34" charset="0"/>
                      </a:endParaRPr>
                    </a:p>
                  </a:txBody>
                  <a:tcPr/>
                </a:tc>
              </a:tr>
              <a:tr h="2531836">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TC7.1-007.1</a:t>
                      </a:r>
                    </a:p>
                  </a:txBody>
                  <a:tcPr marL="46303" marR="46303" marT="0" marB="0">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Monthly deposit.</a:t>
                      </a:r>
                    </a:p>
                    <a:p>
                      <a:pPr lvl="0" algn="l" eaLnBrk="1" latinLnBrk="1" hangingPunct="1">
                        <a:lnSpc>
                          <a:spcPct val="115000"/>
                        </a:lnSpc>
                      </a:pP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Expected </a:t>
                      </a:r>
                      <a:r>
                        <a:rPr lang="en-US" altLang="en-US" sz="1400" b="0" dirty="0">
                          <a:solidFill>
                            <a:srgbClr val="000000"/>
                          </a:solidFill>
                          <a:latin typeface="Times New Roman" pitchFamily="18" charset="0"/>
                          <a:cs typeface="Times New Roman" pitchFamily="18" charset="0"/>
                        </a:rPr>
                        <a:t>yearly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return</a:t>
                      </a:r>
                      <a:r>
                        <a:rPr lang="en-US" altLang="en-US" sz="1400" b="0" dirty="0">
                          <a:solidFill>
                            <a:srgbClr val="000000"/>
                          </a:solidFill>
                          <a:latin typeface="Times New Roman" pitchFamily="18" charset="0"/>
                          <a:cs typeface="Times New Roman" pitchFamily="18" charset="0"/>
                        </a:rPr>
                        <a:t>(%).</a:t>
                      </a:r>
                    </a:p>
                    <a:p>
                      <a:pPr lvl="0" algn="l" eaLnBrk="1" latinLnBrk="1" hangingPunct="1">
                        <a:lnSpc>
                          <a:spcPct val="115000"/>
                        </a:lnSpc>
                      </a:pP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Period(min </a:t>
                      </a:r>
                      <a:r>
                        <a:rPr lang="en-US" altLang="en-US" sz="1400" b="0" dirty="0">
                          <a:solidFill>
                            <a:srgbClr val="000000"/>
                          </a:solidFill>
                          <a:latin typeface="Times New Roman" pitchFamily="18" charset="0"/>
                          <a:cs typeface="Times New Roman" pitchFamily="18" charset="0"/>
                        </a:rPr>
                        <a:t>1 year for wealth creation).</a:t>
                      </a:r>
                    </a:p>
                  </a:txBody>
                  <a:tcPr marL="46303" marR="46303"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 </a:t>
                      </a:r>
                    </a:p>
                  </a:txBody>
                  <a:tcPr marL="46303" marR="46303"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4</a:t>
                      </a:r>
                    </a:p>
                  </a:txBody>
                  <a:tcPr marL="46303" marR="46303"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Principal Amount($) field is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displayed</a:t>
                      </a:r>
                      <a:r>
                        <a:rPr lang="en-US" altLang="en-US" sz="1400" b="0" dirty="0">
                          <a:solidFill>
                            <a:srgbClr val="000000"/>
                          </a:solidFill>
                          <a:latin typeface="Times New Roman" pitchFamily="18" charset="0"/>
                          <a:cs typeface="Times New Roman" pitchFamily="18" charset="0"/>
                        </a:rPr>
                        <a:t>.</a:t>
                      </a:r>
                    </a:p>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Interest(monthly %) field is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displayed</a:t>
                      </a:r>
                      <a:r>
                        <a:rPr lang="en-US" altLang="en-US" sz="1400" b="0" dirty="0">
                          <a:solidFill>
                            <a:srgbClr val="000000"/>
                          </a:solidFill>
                          <a:latin typeface="Times New Roman" pitchFamily="18" charset="0"/>
                          <a:cs typeface="Times New Roman" pitchFamily="18" charset="0"/>
                        </a:rPr>
                        <a:t>.</a:t>
                      </a:r>
                    </a:p>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Loan </a:t>
                      </a:r>
                      <a:r>
                        <a:rPr lang="en-US" altLang="en-US" sz="1400" b="0" dirty="0" smtClean="0">
                          <a:solidFill>
                            <a:srgbClr val="000000"/>
                          </a:solidFill>
                          <a:latin typeface="Times New Roman" pitchFamily="18" charset="0"/>
                          <a:cs typeface="Times New Roman" pitchFamily="18" charset="0"/>
                        </a:rPr>
                        <a:t>Tenure</a:t>
                      </a: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a:t>
                      </a:r>
                      <a:r>
                        <a:rPr lang="en-US" altLang="en-US" sz="1400" b="0" dirty="0">
                          <a:solidFill>
                            <a:srgbClr val="000000"/>
                          </a:solidFill>
                          <a:latin typeface="Times New Roman" pitchFamily="18" charset="0"/>
                          <a:cs typeface="Times New Roman" pitchFamily="18" charset="0"/>
                        </a:rPr>
                        <a:t>year)field is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displayed</a:t>
                      </a:r>
                      <a:r>
                        <a:rPr lang="en-US" altLang="en-US" sz="1400" b="0" dirty="0">
                          <a:solidFill>
                            <a:srgbClr val="000000"/>
                          </a:solidFill>
                          <a:latin typeface="Times New Roman" pitchFamily="18" charset="0"/>
                          <a:cs typeface="Times New Roman" pitchFamily="18" charset="0"/>
                        </a:rPr>
                        <a:t>.</a:t>
                      </a:r>
                    </a:p>
                  </a:txBody>
                  <a:tcPr marL="46303" marR="46303" marT="0" marB="0"/>
                </a:tc>
                <a:tc>
                  <a:txBody>
                    <a:bodyPr/>
                    <a:lstStyle/>
                    <a:p>
                      <a:endParaRPr lang="en-US" dirty="0"/>
                    </a:p>
                  </a:txBody>
                  <a:tcPr marL="46303" marR="46303" marT="0" marB="0"/>
                </a:tc>
                <a:tc>
                  <a:txBody>
                    <a:bodyPr/>
                    <a:lstStyle/>
                    <a:p>
                      <a:r>
                        <a:rPr lang="en-US" altLang="en-US" sz="1400" b="0" smtClean="0">
                          <a:solidFill>
                            <a:schemeClr val="tx1"/>
                          </a:solidFill>
                          <a:latin typeface="Times New Roman" pitchFamily="18" charset="0"/>
                          <a:cs typeface="Times New Roman" pitchFamily="18" charset="0"/>
                        </a:rPr>
                        <a:t>Same</a:t>
                      </a:r>
                      <a:r>
                        <a:rPr lang="en-US" altLang="en-US" sz="1400" b="0" baseline="0" smtClean="0">
                          <a:solidFill>
                            <a:schemeClr val="tx1"/>
                          </a:solidFill>
                          <a:latin typeface="Times New Roman" pitchFamily="18" charset="0"/>
                          <a:cs typeface="Times New Roman" pitchFamily="18" charset="0"/>
                        </a:rPr>
                        <a:t> as expected result.</a:t>
                      </a:r>
                      <a:endParaRPr lang="en-US" sz="1400" dirty="0"/>
                    </a:p>
                  </a:txBody>
                  <a:tcPr marL="46303" marR="46303" marT="0" marB="0"/>
                </a:tc>
              </a:tr>
              <a:tr h="1125261">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TC7.2-07.2</a:t>
                      </a:r>
                    </a:p>
                  </a:txBody>
                  <a:tcPr marL="46303" marR="46303" marT="0" marB="0">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Reset</a:t>
                      </a:r>
                      <a:r>
                        <a:rPr lang="en-US" altLang="en-US" sz="1400" b="0" dirty="0" smtClean="0">
                          <a:solidFill>
                            <a:srgbClr val="000000"/>
                          </a:solidFill>
                          <a:latin typeface="Times New Roman" pitchFamily="18" charset="0"/>
                          <a:cs typeface="Times New Roman" pitchFamily="18" charset="0"/>
                        </a:rPr>
                        <a:t>.</a:t>
                      </a:r>
                    </a:p>
                    <a:p>
                      <a:pPr lvl="0" algn="l" eaLnBrk="1" latinLnBrk="1" hangingPunct="1">
                        <a:lnSpc>
                          <a:spcPct val="115000"/>
                        </a:lnSpc>
                      </a:pPr>
                      <a:endParaRPr lang="en-US" altLang="en-US" sz="1400" b="0" dirty="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Calculate.</a:t>
                      </a:r>
                    </a:p>
                  </a:txBody>
                  <a:tcPr marL="46303" marR="46303"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 </a:t>
                      </a:r>
                    </a:p>
                  </a:txBody>
                  <a:tcPr marL="46303" marR="46303"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5</a:t>
                      </a:r>
                    </a:p>
                  </a:txBody>
                  <a:tcPr marL="46303" marR="46303"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Reset button is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displayed</a:t>
                      </a:r>
                      <a:r>
                        <a:rPr lang="en-US" altLang="en-US" sz="1400" b="0" dirty="0">
                          <a:solidFill>
                            <a:srgbClr val="000000"/>
                          </a:solidFill>
                          <a:latin typeface="Times New Roman" pitchFamily="18" charset="0"/>
                          <a:cs typeface="Times New Roman" pitchFamily="18" charset="0"/>
                        </a:rPr>
                        <a:t>.</a:t>
                      </a:r>
                    </a:p>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Calculate button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is </a:t>
                      </a:r>
                      <a:r>
                        <a:rPr lang="en-US" altLang="en-US" sz="1400" b="0" dirty="0">
                          <a:solidFill>
                            <a:srgbClr val="000000"/>
                          </a:solidFill>
                          <a:latin typeface="Times New Roman" pitchFamily="18" charset="0"/>
                          <a:cs typeface="Times New Roman" pitchFamily="18" charset="0"/>
                        </a:rPr>
                        <a:t>displayed.</a:t>
                      </a:r>
                    </a:p>
                  </a:txBody>
                  <a:tcPr marL="46303" marR="46303" marT="0" marB="0"/>
                </a:tc>
                <a:tc>
                  <a:txBody>
                    <a:bodyPr/>
                    <a:lstStyle/>
                    <a:p>
                      <a:endParaRPr lang="en-US" dirty="0"/>
                    </a:p>
                  </a:txBody>
                  <a:tcPr marL="46303" marR="46303" marT="0" marB="0"/>
                </a:tc>
                <a:tc>
                  <a:txBody>
                    <a:bodyPr/>
                    <a:lstStyle/>
                    <a:p>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expected result.</a:t>
                      </a:r>
                      <a:endParaRPr lang="en-US" sz="1400" dirty="0"/>
                    </a:p>
                  </a:txBody>
                  <a:tcPr marL="46303" marR="46303"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92</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6" name="Content Placeholder 5"/>
          <p:cNvGraphicFramePr>
            <a:graphicFrameLocks noGrp="1"/>
          </p:cNvGraphicFramePr>
          <p:nvPr>
            <p:ph idx="1"/>
          </p:nvPr>
        </p:nvGraphicFramePr>
        <p:xfrm>
          <a:off x="304800" y="1066800"/>
          <a:ext cx="8458200" cy="4640200"/>
        </p:xfrm>
        <a:graphic>
          <a:graphicData uri="http://schemas.openxmlformats.org/drawingml/2006/table">
            <a:tbl>
              <a:tblPr firstRow="1" bandRow="1">
                <a:tableStyleId>{5C22544A-7EE6-4342-B048-85BDC9FD1C3A}</a:tableStyleId>
              </a:tblPr>
              <a:tblGrid>
                <a:gridCol w="914400"/>
                <a:gridCol w="1600200"/>
                <a:gridCol w="1524000"/>
                <a:gridCol w="762000"/>
                <a:gridCol w="1447800"/>
                <a:gridCol w="1219200"/>
                <a:gridCol w="990600"/>
              </a:tblGrid>
              <a:tr h="838200">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CASE#</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DESRIPTION</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PRE-</a:t>
                      </a:r>
                    </a:p>
                    <a:p>
                      <a:r>
                        <a:rPr lang="en-US" sz="1400" b="1" dirty="0" smtClean="0">
                          <a:solidFill>
                            <a:schemeClr val="bg1"/>
                          </a:solidFill>
                          <a:latin typeface="Verdana" pitchFamily="34" charset="0"/>
                          <a:ea typeface="Verdana" pitchFamily="34" charset="0"/>
                        </a:rPr>
                        <a:t>CONDITIONS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STEP#</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SCENARIOS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EXPECTED RESULT</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ACTUAL RESULT</a:t>
                      </a:r>
                      <a:endParaRPr lang="en-US" sz="1400" b="1" dirty="0">
                        <a:solidFill>
                          <a:schemeClr val="bg1"/>
                        </a:solidFill>
                        <a:latin typeface="Verdana" pitchFamily="34" charset="0"/>
                        <a:ea typeface="Verdana" pitchFamily="34" charset="0"/>
                      </a:endParaRPr>
                    </a:p>
                  </a:txBody>
                  <a:tcPr/>
                </a:tc>
              </a:tr>
              <a:tr h="3802000">
                <a:tc>
                  <a:txBody>
                    <a:bodyPr/>
                    <a:lstStyle/>
                    <a:p>
                      <a:pPr marL="0" marR="0" algn="r">
                        <a:spcBef>
                          <a:spcPts val="0"/>
                        </a:spcBef>
                        <a:spcAft>
                          <a:spcPts val="0"/>
                        </a:spcAft>
                      </a:pPr>
                      <a:r>
                        <a:rPr lang="en-US" sz="1400" b="1" i="0" kern="1200" dirty="0">
                          <a:solidFill>
                            <a:schemeClr val="bg1"/>
                          </a:solidFill>
                          <a:latin typeface="Times New Roman" pitchFamily="18" charset="0"/>
                          <a:ea typeface="Times New Roman"/>
                          <a:cs typeface="Times New Roman" pitchFamily="18" charset="0"/>
                        </a:rPr>
                        <a:t>TC7.3-07.3</a:t>
                      </a:r>
                      <a:r>
                        <a:rPr lang="en-US" sz="1400" b="0" i="1" kern="1200" dirty="0">
                          <a:solidFill>
                            <a:srgbClr val="000000"/>
                          </a:solidFill>
                          <a:latin typeface="Times New Roman" pitchFamily="18" charset="0"/>
                          <a:ea typeface="Times New Roman"/>
                          <a:cs typeface="Times New Roman" pitchFamily="18" charset="0"/>
                        </a:rPr>
                        <a:t> </a:t>
                      </a:r>
                      <a:endParaRPr lang="en-US" sz="1400" b="0" dirty="0">
                        <a:latin typeface="Times New Roman" pitchFamily="18" charset="0"/>
                        <a:ea typeface="Times New Roman"/>
                        <a:cs typeface="Times New Roman" pitchFamily="18" charset="0"/>
                      </a:endParaRPr>
                    </a:p>
                  </a:txBody>
                  <a:tcPr marL="68580" marR="68580" marT="0" marB="0">
                    <a:solidFill>
                      <a:schemeClr val="accent1"/>
                    </a:solidFill>
                  </a:tcPr>
                </a:tc>
                <a:tc>
                  <a:txBody>
                    <a:bodyPr/>
                    <a:lstStyle/>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Expected amount</a:t>
                      </a:r>
                      <a:r>
                        <a:rPr lang="en-US" sz="1400" b="0" kern="1200" dirty="0" smtClean="0">
                          <a:solidFill>
                            <a:srgbClr val="000000"/>
                          </a:solidFill>
                          <a:latin typeface="Times New Roman" pitchFamily="18" charset="0"/>
                          <a:ea typeface="Times New Roman"/>
                          <a:cs typeface="Times New Roman" pitchFamily="18" charset="0"/>
                        </a:rPr>
                        <a:t>.</a:t>
                      </a: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dirty="0">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r>
                        <a:rPr lang="en-US" sz="1400" b="0" kern="1200" dirty="0" smtClean="0">
                          <a:solidFill>
                            <a:srgbClr val="000000"/>
                          </a:solidFill>
                          <a:latin typeface="Times New Roman" pitchFamily="18" charset="0"/>
                          <a:ea typeface="Times New Roman"/>
                          <a:cs typeface="Times New Roman" pitchFamily="18" charset="0"/>
                        </a:rPr>
                        <a:t>Amount invested</a:t>
                      </a: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dirty="0">
                        <a:latin typeface="Times New Roman" pitchFamily="18" charset="0"/>
                        <a:ea typeface="Times New Roman"/>
                        <a:cs typeface="Times New Roman" pitchFamily="18" charset="0"/>
                      </a:endParaRPr>
                    </a:p>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Wealth gain </a:t>
                      </a: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dirty="0">
                        <a:latin typeface="Times New Roman" pitchFamily="18" charset="0"/>
                        <a:ea typeface="Times New Roman"/>
                        <a:cs typeface="Times New Roman" pitchFamily="18" charset="0"/>
                      </a:endParaRPr>
                    </a:p>
                  </a:txBody>
                  <a:tcPr marL="68580" marR="68580" marT="0" marB="0"/>
                </a:tc>
                <a:tc>
                  <a:txBody>
                    <a:bodyPr/>
                    <a:lstStyle/>
                    <a:p>
                      <a:pPr marL="0" marR="0" latinLnBrk="1">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App is installed,</a:t>
                      </a:r>
                      <a:endParaRPr lang="en-US" sz="1400" b="0" dirty="0">
                        <a:latin typeface="Times New Roman" pitchFamily="18" charset="0"/>
                        <a:ea typeface="Times New Roman"/>
                        <a:cs typeface="Times New Roman" pitchFamily="18" charset="0"/>
                      </a:endParaRPr>
                    </a:p>
                    <a:p>
                      <a:pPr marL="0" marR="0" latinLnBrk="1">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Systematic </a:t>
                      </a:r>
                      <a:endParaRPr lang="en-US" sz="1400" b="0" dirty="0">
                        <a:latin typeface="Times New Roman" pitchFamily="18" charset="0"/>
                        <a:ea typeface="Times New Roman"/>
                        <a:cs typeface="Times New Roman" pitchFamily="18" charset="0"/>
                      </a:endParaRPr>
                    </a:p>
                    <a:p>
                      <a:pPr marL="0" marR="0" latinLnBrk="1">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investment </a:t>
                      </a:r>
                      <a:endParaRPr lang="en-US" sz="1400" b="0" dirty="0">
                        <a:latin typeface="Times New Roman" pitchFamily="18" charset="0"/>
                        <a:ea typeface="Times New Roman"/>
                        <a:cs typeface="Times New Roman" pitchFamily="18" charset="0"/>
                      </a:endParaRPr>
                    </a:p>
                    <a:p>
                      <a:pPr marL="0" marR="0" latinLnBrk="1">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planning </a:t>
                      </a:r>
                      <a:endParaRPr lang="en-US" sz="1400" b="0" dirty="0">
                        <a:latin typeface="Times New Roman" pitchFamily="18" charset="0"/>
                        <a:ea typeface="Times New Roman"/>
                        <a:cs typeface="Times New Roman" pitchFamily="18" charset="0"/>
                      </a:endParaRPr>
                    </a:p>
                    <a:p>
                      <a:pPr marL="0" marR="0" latinLnBrk="1">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calculator </a:t>
                      </a:r>
                      <a:endParaRPr lang="en-US" sz="1400" b="0" dirty="0">
                        <a:latin typeface="Times New Roman" pitchFamily="18" charset="0"/>
                        <a:ea typeface="Times New Roman"/>
                        <a:cs typeface="Times New Roman" pitchFamily="18" charset="0"/>
                      </a:endParaRPr>
                    </a:p>
                    <a:p>
                      <a:pPr marL="0" marR="0" latinLnBrk="1">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module is </a:t>
                      </a:r>
                      <a:endParaRPr lang="en-US" sz="1400" b="0" dirty="0">
                        <a:latin typeface="Times New Roman" pitchFamily="18" charset="0"/>
                        <a:ea typeface="Times New Roman"/>
                        <a:cs typeface="Times New Roman" pitchFamily="18" charset="0"/>
                      </a:endParaRPr>
                    </a:p>
                    <a:p>
                      <a:pPr marL="0" marR="0" latinLnBrk="1">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clicked.</a:t>
                      </a:r>
                      <a:endParaRPr lang="en-US" sz="1400" b="0" dirty="0">
                        <a:latin typeface="Times New Roman" pitchFamily="18" charset="0"/>
                        <a:ea typeface="Times New Roman"/>
                        <a:cs typeface="Times New Roman" pitchFamily="18" charset="0"/>
                      </a:endParaRPr>
                    </a:p>
                    <a:p>
                      <a:pPr marL="0" marR="0" latinLnBrk="1">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All the previous </a:t>
                      </a:r>
                      <a:endParaRPr lang="en-US" sz="1400" b="0" dirty="0">
                        <a:latin typeface="Times New Roman" pitchFamily="18" charset="0"/>
                        <a:ea typeface="Times New Roman"/>
                        <a:cs typeface="Times New Roman" pitchFamily="18" charset="0"/>
                      </a:endParaRPr>
                    </a:p>
                    <a:p>
                      <a:pPr marL="0" marR="0" latinLnBrk="1">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Details must be </a:t>
                      </a:r>
                      <a:endParaRPr lang="en-US" sz="1400" b="0" dirty="0">
                        <a:latin typeface="Times New Roman" pitchFamily="18" charset="0"/>
                        <a:ea typeface="Times New Roman"/>
                        <a:cs typeface="Times New Roman" pitchFamily="18" charset="0"/>
                      </a:endParaRPr>
                    </a:p>
                    <a:p>
                      <a:pPr marL="0" marR="0" latinLnBrk="1">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filled. </a:t>
                      </a:r>
                      <a:endParaRPr lang="en-US" sz="14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6 </a:t>
                      </a:r>
                      <a:endParaRPr lang="en-US" sz="14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The expected amount has the default value as 0.00 displayed</a:t>
                      </a:r>
                      <a:r>
                        <a:rPr lang="en-US" sz="1400" b="0" kern="1200" dirty="0" smtClean="0">
                          <a:solidFill>
                            <a:srgbClr val="000000"/>
                          </a:solidFill>
                          <a:latin typeface="Times New Roman" pitchFamily="18" charset="0"/>
                          <a:ea typeface="Times New Roman"/>
                          <a:cs typeface="Times New Roman" pitchFamily="18" charset="0"/>
                        </a:rPr>
                        <a:t>.</a:t>
                      </a:r>
                    </a:p>
                    <a:p>
                      <a:pPr marL="0" marR="0">
                        <a:spcBef>
                          <a:spcPts val="0"/>
                        </a:spcBef>
                        <a:spcAft>
                          <a:spcPts val="0"/>
                        </a:spcAft>
                      </a:pPr>
                      <a:endParaRPr lang="en-US" sz="1400" b="0" dirty="0">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r>
                        <a:rPr lang="en-US" sz="1400" b="0" kern="1200" dirty="0" smtClean="0">
                          <a:solidFill>
                            <a:srgbClr val="000000"/>
                          </a:solidFill>
                          <a:latin typeface="Times New Roman" pitchFamily="18" charset="0"/>
                          <a:ea typeface="Times New Roman"/>
                          <a:cs typeface="Times New Roman" pitchFamily="18" charset="0"/>
                        </a:rPr>
                        <a:t>The </a:t>
                      </a:r>
                      <a:r>
                        <a:rPr lang="en-US" sz="1400" b="0" kern="1200" dirty="0">
                          <a:solidFill>
                            <a:srgbClr val="000000"/>
                          </a:solidFill>
                          <a:latin typeface="Times New Roman" pitchFamily="18" charset="0"/>
                          <a:ea typeface="Times New Roman"/>
                          <a:cs typeface="Times New Roman" pitchFamily="18" charset="0"/>
                        </a:rPr>
                        <a:t>amount invested has the default value as 0.00 displayed</a:t>
                      </a:r>
                      <a:r>
                        <a:rPr lang="en-US" sz="1400" b="0" kern="1200" dirty="0" smtClean="0">
                          <a:solidFill>
                            <a:srgbClr val="000000"/>
                          </a:solidFill>
                          <a:latin typeface="Times New Roman" pitchFamily="18" charset="0"/>
                          <a:ea typeface="Times New Roman"/>
                          <a:cs typeface="Times New Roman" pitchFamily="18" charset="0"/>
                        </a:rPr>
                        <a:t>.</a:t>
                      </a:r>
                    </a:p>
                    <a:p>
                      <a:pPr marL="0" marR="0">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endParaRPr lang="en-US" sz="1400" b="0" dirty="0">
                        <a:latin typeface="Times New Roman" pitchFamily="18" charset="0"/>
                        <a:ea typeface="Times New Roman"/>
                        <a:cs typeface="Times New Roman" pitchFamily="18" charset="0"/>
                      </a:endParaRPr>
                    </a:p>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The wealth gain has the default value as 0.00 displayed.</a:t>
                      </a:r>
                      <a:endParaRPr lang="en-US" sz="14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The expected amount is displayed as per the details entered</a:t>
                      </a:r>
                      <a:r>
                        <a:rPr lang="en-US" sz="1400" b="0" kern="1200" dirty="0" smtClean="0">
                          <a:solidFill>
                            <a:srgbClr val="000000"/>
                          </a:solidFill>
                          <a:latin typeface="Times New Roman" pitchFamily="18" charset="0"/>
                          <a:ea typeface="Times New Roman"/>
                          <a:cs typeface="Times New Roman" pitchFamily="18" charset="0"/>
                        </a:rPr>
                        <a:t>.</a:t>
                      </a:r>
                    </a:p>
                    <a:p>
                      <a:pPr marL="0" marR="0">
                        <a:spcBef>
                          <a:spcPts val="0"/>
                        </a:spcBef>
                        <a:spcAft>
                          <a:spcPts val="0"/>
                        </a:spcAft>
                      </a:pPr>
                      <a:endParaRPr lang="en-US" sz="1400" b="0" dirty="0">
                        <a:latin typeface="Times New Roman" pitchFamily="18" charset="0"/>
                        <a:ea typeface="Times New Roman"/>
                        <a:cs typeface="Times New Roman" pitchFamily="18" charset="0"/>
                      </a:endParaRPr>
                    </a:p>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The expected amount is displayed as per the details entered</a:t>
                      </a:r>
                      <a:r>
                        <a:rPr lang="en-US" sz="1400" b="0" kern="1200" dirty="0" smtClean="0">
                          <a:solidFill>
                            <a:srgbClr val="000000"/>
                          </a:solidFill>
                          <a:latin typeface="Times New Roman" pitchFamily="18" charset="0"/>
                          <a:ea typeface="Times New Roman"/>
                          <a:cs typeface="Times New Roman" pitchFamily="18" charset="0"/>
                        </a:rPr>
                        <a:t>.</a:t>
                      </a:r>
                    </a:p>
                    <a:p>
                      <a:pPr marL="0" marR="0">
                        <a:spcBef>
                          <a:spcPts val="0"/>
                        </a:spcBef>
                        <a:spcAft>
                          <a:spcPts val="0"/>
                        </a:spcAft>
                      </a:pPr>
                      <a:endParaRPr lang="en-US" sz="1400" b="0" dirty="0">
                        <a:latin typeface="Times New Roman" pitchFamily="18" charset="0"/>
                        <a:ea typeface="Times New Roman"/>
                        <a:cs typeface="Times New Roman" pitchFamily="18" charset="0"/>
                      </a:endParaRPr>
                    </a:p>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The wealth gain is displayed as per the details entered.</a:t>
                      </a:r>
                      <a:endParaRPr lang="en-US" sz="14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Same as expected result. </a:t>
                      </a: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dirty="0">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r>
                        <a:rPr lang="en-US" sz="1400" b="0" kern="1200" dirty="0" smtClean="0">
                          <a:solidFill>
                            <a:srgbClr val="000000"/>
                          </a:solidFill>
                          <a:latin typeface="Times New Roman" pitchFamily="18" charset="0"/>
                          <a:ea typeface="Times New Roman"/>
                          <a:cs typeface="Times New Roman" pitchFamily="18" charset="0"/>
                        </a:rPr>
                        <a:t>Same </a:t>
                      </a:r>
                      <a:r>
                        <a:rPr lang="en-US" sz="1400" b="0" kern="1200" dirty="0">
                          <a:solidFill>
                            <a:srgbClr val="000000"/>
                          </a:solidFill>
                          <a:latin typeface="Times New Roman" pitchFamily="18" charset="0"/>
                          <a:ea typeface="Times New Roman"/>
                          <a:cs typeface="Times New Roman" pitchFamily="18" charset="0"/>
                        </a:rPr>
                        <a:t>as expected result. </a:t>
                      </a: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kern="1200" dirty="0" smtClean="0">
                        <a:solidFill>
                          <a:srgbClr val="000000"/>
                        </a:solidFill>
                        <a:latin typeface="Times New Roman" pitchFamily="18" charset="0"/>
                        <a:ea typeface="Times New Roman"/>
                        <a:cs typeface="Times New Roman" pitchFamily="18" charset="0"/>
                      </a:endParaRPr>
                    </a:p>
                    <a:p>
                      <a:pPr marL="0" marR="0">
                        <a:spcBef>
                          <a:spcPts val="0"/>
                        </a:spcBef>
                        <a:spcAft>
                          <a:spcPts val="0"/>
                        </a:spcAft>
                      </a:pPr>
                      <a:endParaRPr lang="en-US" sz="1400" b="0" dirty="0" smtClean="0">
                        <a:latin typeface="Times New Roman" pitchFamily="18" charset="0"/>
                        <a:ea typeface="Times New Roman"/>
                        <a:cs typeface="Times New Roman" pitchFamily="18" charset="0"/>
                      </a:endParaRPr>
                    </a:p>
                    <a:p>
                      <a:pPr marL="0" marR="0">
                        <a:spcBef>
                          <a:spcPts val="0"/>
                        </a:spcBef>
                        <a:spcAft>
                          <a:spcPts val="0"/>
                        </a:spcAft>
                      </a:pPr>
                      <a:endParaRPr lang="en-US" sz="1400" b="0" dirty="0">
                        <a:latin typeface="Times New Roman" pitchFamily="18" charset="0"/>
                        <a:ea typeface="Times New Roman"/>
                        <a:cs typeface="Times New Roman" pitchFamily="18" charset="0"/>
                      </a:endParaRPr>
                    </a:p>
                    <a:p>
                      <a:pPr marL="0" marR="0">
                        <a:spcBef>
                          <a:spcPts val="0"/>
                        </a:spcBef>
                        <a:spcAft>
                          <a:spcPts val="0"/>
                        </a:spcAft>
                      </a:pPr>
                      <a:r>
                        <a:rPr lang="en-US" sz="1400" b="0" kern="1200" dirty="0">
                          <a:solidFill>
                            <a:srgbClr val="000000"/>
                          </a:solidFill>
                          <a:latin typeface="Times New Roman" pitchFamily="18" charset="0"/>
                          <a:ea typeface="Times New Roman"/>
                          <a:cs typeface="Times New Roman" pitchFamily="18" charset="0"/>
                        </a:rPr>
                        <a:t>Same as expected result. </a:t>
                      </a:r>
                      <a:endParaRPr lang="en-US" sz="1400" b="0" dirty="0">
                        <a:latin typeface="Times New Roman" pitchFamily="18" charset="0"/>
                        <a:ea typeface="Times New Roman"/>
                        <a:cs typeface="Times New Roman" pitchFamily="18" charset="0"/>
                      </a:endParaRPr>
                    </a:p>
                  </a:txBody>
                  <a:tcPr marL="68580" marR="68580"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93</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sz="4000" dirty="0" smtClean="0">
                <a:solidFill>
                  <a:srgbClr val="FF0000"/>
                </a:solidFill>
                <a:latin typeface="Verdana" pitchFamily="34" charset="0"/>
                <a:ea typeface="Verdana" pitchFamily="34" charset="0"/>
              </a:rPr>
              <a:t>FOR FIXED DEPOSIT:</a:t>
            </a:r>
            <a:endParaRPr lang="en-US" sz="4000" dirty="0">
              <a:solidFill>
                <a:srgbClr val="FF0000"/>
              </a:solidFill>
              <a:latin typeface="Verdana" pitchFamily="34" charset="0"/>
              <a:ea typeface="Verdana" pitchFamily="34" charset="0"/>
            </a:endParaRPr>
          </a:p>
        </p:txBody>
      </p:sp>
      <p:graphicFrame>
        <p:nvGraphicFramePr>
          <p:cNvPr id="6" name="Content Placeholder 5"/>
          <p:cNvGraphicFramePr>
            <a:graphicFrameLocks noGrp="1"/>
          </p:cNvGraphicFramePr>
          <p:nvPr>
            <p:ph idx="1"/>
          </p:nvPr>
        </p:nvGraphicFramePr>
        <p:xfrm>
          <a:off x="304800" y="914400"/>
          <a:ext cx="8534399" cy="5448865"/>
        </p:xfrm>
        <a:graphic>
          <a:graphicData uri="http://schemas.openxmlformats.org/drawingml/2006/table">
            <a:tbl>
              <a:tblPr firstRow="1" bandRow="1">
                <a:tableStyleId>{5C22544A-7EE6-4342-B048-85BDC9FD1C3A}</a:tableStyleId>
              </a:tblPr>
              <a:tblGrid>
                <a:gridCol w="1027288"/>
                <a:gridCol w="1411110"/>
                <a:gridCol w="1591734"/>
                <a:gridCol w="711200"/>
                <a:gridCol w="1507068"/>
                <a:gridCol w="1179688"/>
                <a:gridCol w="1106311"/>
              </a:tblGrid>
              <a:tr h="838200">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CASE#</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DESRIPTION</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PRE-</a:t>
                      </a:r>
                    </a:p>
                    <a:p>
                      <a:r>
                        <a:rPr lang="en-US" sz="1400" b="1" dirty="0" smtClean="0">
                          <a:solidFill>
                            <a:schemeClr val="bg1"/>
                          </a:solidFill>
                          <a:latin typeface="Verdana" pitchFamily="34" charset="0"/>
                          <a:ea typeface="Verdana" pitchFamily="34" charset="0"/>
                        </a:rPr>
                        <a:t>CONDITIONS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STEP#</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SCENARIOS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EXPECTED RESULT</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ACTUAL RESULT</a:t>
                      </a:r>
                      <a:endParaRPr lang="en-US" sz="1400" b="1" dirty="0">
                        <a:solidFill>
                          <a:schemeClr val="bg1"/>
                        </a:solidFill>
                        <a:latin typeface="Verdana" pitchFamily="34" charset="0"/>
                        <a:ea typeface="Verdana" pitchFamily="34" charset="0"/>
                      </a:endParaRPr>
                    </a:p>
                  </a:txBody>
                  <a:tcPr/>
                </a:tc>
              </a:tr>
              <a:tr h="923738">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TC8-008</a:t>
                      </a:r>
                    </a:p>
                  </a:txBody>
                  <a:tcPr marL="46303" marR="46303" marT="0" marB="0">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Fixed deposit</a:t>
                      </a:r>
                    </a:p>
                  </a:txBody>
                  <a:tcPr marL="46303" marR="46303"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App is installed.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Fixed </a:t>
                      </a:r>
                      <a:r>
                        <a:rPr lang="en-US" altLang="en-US" sz="1400" b="0" dirty="0">
                          <a:solidFill>
                            <a:srgbClr val="000000"/>
                          </a:solidFill>
                          <a:latin typeface="Times New Roman" pitchFamily="18" charset="0"/>
                          <a:cs typeface="Times New Roman" pitchFamily="18" charset="0"/>
                        </a:rPr>
                        <a:t>deposit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module </a:t>
                      </a:r>
                      <a:r>
                        <a:rPr lang="en-US" altLang="en-US" sz="1400" b="0" dirty="0">
                          <a:solidFill>
                            <a:srgbClr val="000000"/>
                          </a:solidFill>
                          <a:latin typeface="Times New Roman" pitchFamily="18" charset="0"/>
                          <a:cs typeface="Times New Roman" pitchFamily="18" charset="0"/>
                        </a:rPr>
                        <a:t>is clicked.</a:t>
                      </a:r>
                    </a:p>
                  </a:txBody>
                  <a:tcPr marL="46303" marR="46303" marT="0" marB="0"/>
                </a:tc>
                <a:tc>
                  <a:txBody>
                    <a:bodyPr/>
                    <a:lstStyle/>
                    <a:p>
                      <a:pPr lvl="0" algn="l" eaLnBrk="1" latinLnBrk="1" hangingPunct="1">
                        <a:lnSpc>
                          <a:spcPct val="115000"/>
                        </a:lnSpc>
                      </a:pPr>
                      <a:r>
                        <a:rPr lang="en-US" altLang="en-US" sz="1400" b="0">
                          <a:solidFill>
                            <a:srgbClr val="000000"/>
                          </a:solidFill>
                          <a:latin typeface="Times New Roman" pitchFamily="18" charset="0"/>
                          <a:cs typeface="Times New Roman" pitchFamily="18" charset="0"/>
                        </a:rPr>
                        <a:t>1</a:t>
                      </a:r>
                    </a:p>
                  </a:txBody>
                  <a:tcPr marL="46303" marR="46303" marT="0" marB="0"/>
                </a:tc>
                <a:tc>
                  <a:txBody>
                    <a:bodyPr/>
                    <a:lstStyle/>
                    <a:p>
                      <a:pPr lvl="0" algn="ctr" eaLnBrk="1" latinLnBrk="1" hangingPunct="1">
                        <a:lnSpc>
                          <a:spcPct val="115000"/>
                        </a:lnSpc>
                      </a:pPr>
                      <a:r>
                        <a:rPr lang="en-US" altLang="en-US" sz="1400" b="0">
                          <a:solidFill>
                            <a:srgbClr val="000000"/>
                          </a:solidFill>
                          <a:latin typeface="Times New Roman" pitchFamily="18" charset="0"/>
                          <a:cs typeface="Times New Roman" pitchFamily="18" charset="0"/>
                        </a:rPr>
                        <a:t>Launch the app</a:t>
                      </a:r>
                    </a:p>
                  </a:txBody>
                  <a:tcPr marL="46303" marR="46303" marT="0" marB="0"/>
                </a:tc>
                <a:tc>
                  <a:txBody>
                    <a:bodyPr/>
                    <a:lstStyle/>
                    <a:p>
                      <a:endParaRPr lang="en-US" dirty="0"/>
                    </a:p>
                  </a:txBody>
                  <a:tcPr marL="46303" marR="46303" marT="0" marB="0"/>
                </a:tc>
                <a:tc>
                  <a:txBody>
                    <a:bodyPr/>
                    <a:lstStyle/>
                    <a:p>
                      <a:r>
                        <a:rPr lang="en-US" altLang="en-US" sz="1400" b="0" smtClean="0">
                          <a:solidFill>
                            <a:schemeClr val="tx1"/>
                          </a:solidFill>
                          <a:latin typeface="Times New Roman" pitchFamily="18" charset="0"/>
                          <a:cs typeface="Times New Roman" pitchFamily="18" charset="0"/>
                        </a:rPr>
                        <a:t>Same</a:t>
                      </a:r>
                      <a:r>
                        <a:rPr lang="en-US" altLang="en-US" sz="1400" b="0" baseline="0" smtClean="0">
                          <a:solidFill>
                            <a:schemeClr val="tx1"/>
                          </a:solidFill>
                          <a:latin typeface="Times New Roman" pitchFamily="18" charset="0"/>
                          <a:cs typeface="Times New Roman" pitchFamily="18" charset="0"/>
                        </a:rPr>
                        <a:t> as expected result.</a:t>
                      </a:r>
                      <a:endParaRPr lang="en-US" sz="1400" dirty="0"/>
                    </a:p>
                  </a:txBody>
                  <a:tcPr marL="46303" marR="46303" marT="0" marB="0"/>
                </a:tc>
              </a:tr>
              <a:tr h="635839">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 </a:t>
                      </a:r>
                    </a:p>
                  </a:txBody>
                  <a:tcPr marL="46303" marR="46303" marT="0" marB="0">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 </a:t>
                      </a:r>
                    </a:p>
                  </a:txBody>
                  <a:tcPr marL="46303" marR="46303"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 </a:t>
                      </a:r>
                    </a:p>
                  </a:txBody>
                  <a:tcPr marL="46303" marR="46303"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2</a:t>
                      </a:r>
                    </a:p>
                  </a:txBody>
                  <a:tcPr marL="46303" marR="46303" marT="0" marB="0"/>
                </a:tc>
                <a:tc>
                  <a:txBody>
                    <a:bodyPr/>
                    <a:lstStyle/>
                    <a:p>
                      <a:pPr lvl="0" algn="l" eaLnBrk="1" latinLnBrk="1" hangingPunct="1">
                        <a:lnSpc>
                          <a:spcPct val="115000"/>
                        </a:lnSpc>
                      </a:pPr>
                      <a:r>
                        <a:rPr lang="en-US" altLang="en-US" sz="1400" b="0">
                          <a:solidFill>
                            <a:srgbClr val="000000"/>
                          </a:solidFill>
                          <a:latin typeface="Times New Roman" pitchFamily="18" charset="0"/>
                          <a:cs typeface="Times New Roman" pitchFamily="18" charset="0"/>
                        </a:rPr>
                        <a:t>Dashboard opens</a:t>
                      </a:r>
                    </a:p>
                  </a:txBody>
                  <a:tcPr marL="46303" marR="46303" marT="0" marB="0"/>
                </a:tc>
                <a:tc>
                  <a:txBody>
                    <a:bodyPr/>
                    <a:lstStyle/>
                    <a:p>
                      <a:endParaRPr lang="en-US"/>
                    </a:p>
                  </a:txBody>
                  <a:tcPr marL="46303" marR="46303" marT="0" marB="0"/>
                </a:tc>
                <a:tc>
                  <a:txBody>
                    <a:bodyPr/>
                    <a:lstStyle/>
                    <a:p>
                      <a:r>
                        <a:rPr lang="en-US" altLang="en-US" sz="1400" b="0" smtClean="0">
                          <a:solidFill>
                            <a:schemeClr val="tx1"/>
                          </a:solidFill>
                          <a:latin typeface="Times New Roman" pitchFamily="18" charset="0"/>
                          <a:cs typeface="Times New Roman" pitchFamily="18" charset="0"/>
                        </a:rPr>
                        <a:t>Same</a:t>
                      </a:r>
                      <a:r>
                        <a:rPr lang="en-US" altLang="en-US" sz="1400" b="0" baseline="0" smtClean="0">
                          <a:solidFill>
                            <a:schemeClr val="tx1"/>
                          </a:solidFill>
                          <a:latin typeface="Times New Roman" pitchFamily="18" charset="0"/>
                          <a:cs typeface="Times New Roman" pitchFamily="18" charset="0"/>
                        </a:rPr>
                        <a:t> as expected result.</a:t>
                      </a:r>
                      <a:endParaRPr lang="en-US" sz="1400" dirty="0"/>
                    </a:p>
                  </a:txBody>
                  <a:tcPr marL="46303" marR="46303" marT="0" marB="0"/>
                </a:tc>
              </a:tr>
              <a:tr h="635839">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 </a:t>
                      </a:r>
                    </a:p>
                  </a:txBody>
                  <a:tcPr marL="46303" marR="46303" marT="0" marB="0">
                    <a:solidFill>
                      <a:schemeClr val="accent1"/>
                    </a:solidFill>
                  </a:tcPr>
                </a:tc>
                <a:tc>
                  <a:txBody>
                    <a:bodyPr/>
                    <a:lstStyle/>
                    <a:p>
                      <a:pPr lvl="0" algn="l" eaLnBrk="1" latinLnBrk="1" hangingPunct="1">
                        <a:lnSpc>
                          <a:spcPct val="115000"/>
                        </a:lnSpc>
                      </a:pPr>
                      <a:r>
                        <a:rPr lang="en-US" altLang="en-US" sz="1400" b="0">
                          <a:solidFill>
                            <a:srgbClr val="000000"/>
                          </a:solidFill>
                          <a:latin typeface="Times New Roman" pitchFamily="18" charset="0"/>
                          <a:cs typeface="Times New Roman" pitchFamily="18" charset="0"/>
                        </a:rPr>
                        <a:t> </a:t>
                      </a:r>
                    </a:p>
                  </a:txBody>
                  <a:tcPr marL="46303" marR="46303"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 </a:t>
                      </a:r>
                    </a:p>
                  </a:txBody>
                  <a:tcPr marL="46303" marR="46303"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3</a:t>
                      </a:r>
                    </a:p>
                  </a:txBody>
                  <a:tcPr marL="46303" marR="46303"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Fixed deposit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module </a:t>
                      </a:r>
                      <a:r>
                        <a:rPr lang="en-US" altLang="en-US" sz="1400" b="0" dirty="0">
                          <a:solidFill>
                            <a:srgbClr val="000000"/>
                          </a:solidFill>
                          <a:latin typeface="Times New Roman" pitchFamily="18" charset="0"/>
                          <a:cs typeface="Times New Roman" pitchFamily="18" charset="0"/>
                        </a:rPr>
                        <a:t>opens.</a:t>
                      </a:r>
                    </a:p>
                  </a:txBody>
                  <a:tcPr marL="46303" marR="46303" marT="0" marB="0"/>
                </a:tc>
                <a:tc>
                  <a:txBody>
                    <a:bodyPr/>
                    <a:lstStyle/>
                    <a:p>
                      <a:endParaRPr lang="en-US"/>
                    </a:p>
                  </a:txBody>
                  <a:tcPr marL="46303" marR="46303" marT="0" marB="0"/>
                </a:tc>
                <a:tc>
                  <a:txBody>
                    <a:bodyPr/>
                    <a:lstStyle/>
                    <a:p>
                      <a:r>
                        <a:rPr lang="en-US" altLang="en-US" sz="1400" b="0" smtClean="0">
                          <a:solidFill>
                            <a:schemeClr val="tx1"/>
                          </a:solidFill>
                          <a:latin typeface="Times New Roman" pitchFamily="18" charset="0"/>
                          <a:cs typeface="Times New Roman" pitchFamily="18" charset="0"/>
                        </a:rPr>
                        <a:t>Same</a:t>
                      </a:r>
                      <a:r>
                        <a:rPr lang="en-US" altLang="en-US" sz="1400" b="0" baseline="0" smtClean="0">
                          <a:solidFill>
                            <a:schemeClr val="tx1"/>
                          </a:solidFill>
                          <a:latin typeface="Times New Roman" pitchFamily="18" charset="0"/>
                          <a:cs typeface="Times New Roman" pitchFamily="18" charset="0"/>
                        </a:rPr>
                        <a:t> as expected result.</a:t>
                      </a:r>
                      <a:endParaRPr lang="en-US" sz="1400" dirty="0"/>
                    </a:p>
                  </a:txBody>
                  <a:tcPr marL="46303" marR="46303" marT="0" marB="0"/>
                </a:tc>
              </a:tr>
              <a:tr h="2406767">
                <a:tc>
                  <a:txBody>
                    <a:bodyPr/>
                    <a:lstStyle/>
                    <a:p>
                      <a:pPr lvl="0" algn="r" eaLnBrk="1" latinLnBrk="1" hangingPunct="1">
                        <a:lnSpc>
                          <a:spcPct val="115000"/>
                        </a:lnSpc>
                      </a:pPr>
                      <a:r>
                        <a:rPr lang="en-US" altLang="en-US" sz="1400" b="1" dirty="0" smtClean="0">
                          <a:solidFill>
                            <a:srgbClr val="FFFFFF"/>
                          </a:solidFill>
                          <a:latin typeface="Times New Roman" pitchFamily="18" charset="0"/>
                          <a:cs typeface="Times New Roman" pitchFamily="18" charset="0"/>
                        </a:rPr>
                        <a:t>TC8.1-008.1</a:t>
                      </a:r>
                      <a:endParaRPr lang="en-US" altLang="en-US" sz="1400" b="1" dirty="0">
                        <a:solidFill>
                          <a:srgbClr val="FFFFFF"/>
                        </a:solidFill>
                        <a:latin typeface="Times New Roman" pitchFamily="18" charset="0"/>
                        <a:cs typeface="Times New Roman" pitchFamily="18" charset="0"/>
                      </a:endParaRPr>
                    </a:p>
                  </a:txBody>
                  <a:tcPr marL="46303" marR="46303" marT="0" marB="0">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Total deposit</a:t>
                      </a:r>
                    </a:p>
                    <a:p>
                      <a:pPr lvl="0" algn="l" eaLnBrk="1" latinLnBrk="1" hangingPunct="1">
                        <a:lnSpc>
                          <a:spcPct val="115000"/>
                        </a:lnSpc>
                      </a:pP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Rate </a:t>
                      </a:r>
                      <a:r>
                        <a:rPr lang="en-US" altLang="en-US" sz="1400" b="0" dirty="0">
                          <a:solidFill>
                            <a:srgbClr val="000000"/>
                          </a:solidFill>
                          <a:latin typeface="Times New Roman" pitchFamily="18" charset="0"/>
                          <a:cs typeface="Times New Roman" pitchFamily="18" charset="0"/>
                        </a:rPr>
                        <a:t>of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interest</a:t>
                      </a:r>
                      <a:r>
                        <a:rPr lang="en-US" altLang="en-US" sz="1400" b="0" dirty="0">
                          <a:solidFill>
                            <a:srgbClr val="000000"/>
                          </a:solidFill>
                          <a:latin typeface="Times New Roman" pitchFamily="18" charset="0"/>
                          <a:cs typeface="Times New Roman" pitchFamily="18" charset="0"/>
                        </a:rPr>
                        <a:t>(%)</a:t>
                      </a:r>
                    </a:p>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 </a:t>
                      </a:r>
                    </a:p>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Tenure(year)</a:t>
                      </a:r>
                    </a:p>
                  </a:txBody>
                  <a:tcPr marL="46303" marR="46303" marT="0" marB="0"/>
                </a:tc>
                <a:tc>
                  <a:txBody>
                    <a:bodyPr/>
                    <a:lstStyle/>
                    <a:p>
                      <a:pPr lvl="0" algn="l" eaLnBrk="1" latinLnBrk="1" hangingPunct="1">
                        <a:lnSpc>
                          <a:spcPct val="115000"/>
                        </a:lnSpc>
                      </a:pPr>
                      <a:r>
                        <a:rPr lang="en-US" altLang="en-US" sz="1400" b="0">
                          <a:solidFill>
                            <a:srgbClr val="000000"/>
                          </a:solidFill>
                          <a:latin typeface="Times New Roman" pitchFamily="18" charset="0"/>
                          <a:cs typeface="Times New Roman" pitchFamily="18" charset="0"/>
                        </a:rPr>
                        <a:t> </a:t>
                      </a:r>
                    </a:p>
                  </a:txBody>
                  <a:tcPr marL="46303" marR="46303"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4</a:t>
                      </a:r>
                    </a:p>
                  </a:txBody>
                  <a:tcPr marL="46303" marR="46303"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Total deposit field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is </a:t>
                      </a:r>
                      <a:r>
                        <a:rPr lang="en-US" altLang="en-US" sz="1400" b="0" dirty="0">
                          <a:solidFill>
                            <a:srgbClr val="000000"/>
                          </a:solidFill>
                          <a:latin typeface="Times New Roman" pitchFamily="18" charset="0"/>
                          <a:cs typeface="Times New Roman" pitchFamily="18" charset="0"/>
                        </a:rPr>
                        <a:t>displayed.</a:t>
                      </a:r>
                    </a:p>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Rate of interest(%) field is displayed.</a:t>
                      </a:r>
                    </a:p>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Loan Tenure(year)field is displayed.</a:t>
                      </a:r>
                    </a:p>
                  </a:txBody>
                  <a:tcPr marL="46303" marR="46303" marT="0" marB="0"/>
                </a:tc>
                <a:tc>
                  <a:txBody>
                    <a:bodyPr/>
                    <a:lstStyle/>
                    <a:p>
                      <a:endParaRPr lang="en-US"/>
                    </a:p>
                  </a:txBody>
                  <a:tcPr marL="46303" marR="46303" marT="0" marB="0"/>
                </a:tc>
                <a:tc>
                  <a:txBody>
                    <a:bodyPr/>
                    <a:lstStyle/>
                    <a:p>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expected result.</a:t>
                      </a:r>
                      <a:endParaRPr lang="en-US" sz="1400" dirty="0"/>
                    </a:p>
                  </a:txBody>
                  <a:tcPr marL="46303" marR="46303"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94</a:t>
            </a:fld>
            <a:endParaRPr lang="en-US" altLang="en-US" sz="1200">
              <a:solidFill>
                <a:srgbClr val="898989"/>
              </a:solidFill>
            </a:endParaRPr>
          </a:p>
        </p:txBody>
      </p:sp>
      <p:sp>
        <p:nvSpPr>
          <p:cNvPr id="5" name="Footer Placeholder 4"/>
          <p:cNvSpPr>
            <a:spLocks noGrp="1"/>
          </p:cNvSpPr>
          <p:nvPr>
            <p:ph type="ftr" sz="quarter" idx="3"/>
          </p:nvPr>
        </p:nvSpPr>
        <p:spPr>
          <a:xfrm>
            <a:off x="3124200" y="6492875"/>
            <a:ext cx="2895600" cy="365125"/>
          </a:xfrm>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graphicFrame>
        <p:nvGraphicFramePr>
          <p:cNvPr id="6" name="Content Placeholder 5"/>
          <p:cNvGraphicFramePr>
            <a:graphicFrameLocks noGrp="1"/>
          </p:cNvGraphicFramePr>
          <p:nvPr>
            <p:ph idx="1"/>
          </p:nvPr>
        </p:nvGraphicFramePr>
        <p:xfrm>
          <a:off x="304800" y="1600200"/>
          <a:ext cx="8534400" cy="3977640"/>
        </p:xfrm>
        <a:graphic>
          <a:graphicData uri="http://schemas.openxmlformats.org/drawingml/2006/table">
            <a:tbl>
              <a:tblPr firstRow="1" bandRow="1">
                <a:tableStyleId>{5C22544A-7EE6-4342-B048-85BDC9FD1C3A}</a:tableStyleId>
              </a:tblPr>
              <a:tblGrid>
                <a:gridCol w="1066800"/>
                <a:gridCol w="1524000"/>
                <a:gridCol w="1524000"/>
                <a:gridCol w="762000"/>
                <a:gridCol w="1447800"/>
                <a:gridCol w="1219200"/>
                <a:gridCol w="990600"/>
              </a:tblGrid>
              <a:tr h="838200">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CASE#</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DESRIPTION</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PRE-</a:t>
                      </a:r>
                    </a:p>
                    <a:p>
                      <a:r>
                        <a:rPr lang="en-US" sz="1400" b="1" dirty="0" smtClean="0">
                          <a:solidFill>
                            <a:schemeClr val="bg1"/>
                          </a:solidFill>
                          <a:latin typeface="Verdana" pitchFamily="34" charset="0"/>
                          <a:ea typeface="Verdana" pitchFamily="34" charset="0"/>
                        </a:rPr>
                        <a:t>CONDITIONS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STEP#</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SCENARIOS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EXPECTED RESULT</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ACTUAL RESULT</a:t>
                      </a:r>
                      <a:endParaRPr lang="en-US" sz="1400" b="1" dirty="0">
                        <a:solidFill>
                          <a:schemeClr val="bg1"/>
                        </a:solidFill>
                        <a:latin typeface="Verdana" pitchFamily="34" charset="0"/>
                        <a:ea typeface="Verdana" pitchFamily="34" charset="0"/>
                      </a:endParaRPr>
                    </a:p>
                  </a:txBody>
                  <a:tcPr/>
                </a:tc>
              </a:tr>
              <a:tr h="3139440">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TC8.2-008.2</a:t>
                      </a:r>
                    </a:p>
                  </a:txBody>
                  <a:tcPr marL="52239" marR="52239" marT="0" marB="0">
                    <a:solidFill>
                      <a:schemeClr val="accent1"/>
                    </a:solidFill>
                  </a:tcPr>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Reset</a:t>
                      </a:r>
                      <a:r>
                        <a:rPr lang="en-US" altLang="en-US" sz="1400" b="0" dirty="0" smtClean="0">
                          <a:solidFill>
                            <a:schemeClr val="tx1"/>
                          </a:solidFill>
                          <a:latin typeface="Times New Roman" pitchFamily="18" charset="0"/>
                          <a:cs typeface="Times New Roman" pitchFamily="18" charset="0"/>
                        </a:rPr>
                        <a:t>.</a:t>
                      </a:r>
                    </a:p>
                    <a:p>
                      <a:pPr lvl="0" algn="l" eaLnBrk="1" latinLnBrk="1" hangingPunct="1">
                        <a:lnSpc>
                          <a:spcPct val="115000"/>
                        </a:lnSpc>
                      </a:pP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endParaRPr lang="en-US" altLang="en-US" sz="1400" b="0" dirty="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Calculate.</a:t>
                      </a:r>
                    </a:p>
                  </a:txBody>
                  <a:tcPr marL="52239" marR="52239"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 </a:t>
                      </a:r>
                    </a:p>
                  </a:txBody>
                  <a:tcPr marL="52239" marR="52239"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5</a:t>
                      </a:r>
                    </a:p>
                  </a:txBody>
                  <a:tcPr marL="52239" marR="52239"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Reset button is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displayed</a:t>
                      </a:r>
                      <a:r>
                        <a:rPr lang="en-US" altLang="en-US" sz="1400" b="0" dirty="0" smtClean="0">
                          <a:solidFill>
                            <a:schemeClr val="tx1"/>
                          </a:solidFill>
                          <a:latin typeface="Times New Roman" pitchFamily="18" charset="0"/>
                          <a:cs typeface="Times New Roman" pitchFamily="18" charset="0"/>
                        </a:rPr>
                        <a:t>.</a:t>
                      </a:r>
                    </a:p>
                    <a:p>
                      <a:pPr lvl="0" algn="l" eaLnBrk="1" latinLnBrk="1" hangingPunct="1">
                        <a:lnSpc>
                          <a:spcPct val="115000"/>
                        </a:lnSpc>
                      </a:pP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endParaRPr lang="en-US" altLang="en-US" sz="1400" b="0" dirty="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Calculate button is displayed.</a:t>
                      </a:r>
                    </a:p>
                  </a:txBody>
                  <a:tcPr marL="52239" marR="52239"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The reset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button </a:t>
                      </a:r>
                      <a:r>
                        <a:rPr lang="en-US" altLang="en-US" sz="1400" b="0" dirty="0">
                          <a:solidFill>
                            <a:schemeClr val="tx1"/>
                          </a:solidFill>
                          <a:latin typeface="Times New Roman" pitchFamily="18" charset="0"/>
                          <a:cs typeface="Times New Roman" pitchFamily="18" charset="0"/>
                        </a:rPr>
                        <a:t>when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clicked </a:t>
                      </a: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refreshes </a:t>
                      </a:r>
                      <a:r>
                        <a:rPr lang="en-US" altLang="en-US" sz="1400" b="0" dirty="0">
                          <a:solidFill>
                            <a:schemeClr val="tx1"/>
                          </a:solidFill>
                          <a:latin typeface="Times New Roman" pitchFamily="18" charset="0"/>
                          <a:cs typeface="Times New Roman" pitchFamily="18" charset="0"/>
                        </a:rPr>
                        <a:t>all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the </a:t>
                      </a:r>
                      <a:r>
                        <a:rPr lang="en-US" altLang="en-US" sz="1400" b="0" dirty="0">
                          <a:solidFill>
                            <a:schemeClr val="tx1"/>
                          </a:solidFill>
                          <a:latin typeface="Times New Roman" pitchFamily="18" charset="0"/>
                          <a:cs typeface="Times New Roman" pitchFamily="18" charset="0"/>
                        </a:rPr>
                        <a:t>details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filled</a:t>
                      </a:r>
                      <a:r>
                        <a:rPr lang="en-US" altLang="en-US" sz="1400" b="0" dirty="0" smtClean="0">
                          <a:solidFill>
                            <a:schemeClr val="tx1"/>
                          </a:solidFill>
                          <a:latin typeface="Times New Roman" pitchFamily="18" charset="0"/>
                          <a:cs typeface="Times New Roman" pitchFamily="18" charset="0"/>
                        </a:rPr>
                        <a:t>.</a:t>
                      </a:r>
                    </a:p>
                    <a:p>
                      <a:pPr lvl="0" algn="l" eaLnBrk="1" latinLnBrk="1" hangingPunct="1">
                        <a:lnSpc>
                          <a:spcPct val="115000"/>
                        </a:lnSpc>
                      </a:pPr>
                      <a:endParaRPr lang="en-US" altLang="en-US" sz="1400" b="0" dirty="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The calculate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button </a:t>
                      </a:r>
                      <a:r>
                        <a:rPr lang="en-US" altLang="en-US" sz="1400" b="0" dirty="0">
                          <a:solidFill>
                            <a:schemeClr val="tx1"/>
                          </a:solidFill>
                          <a:latin typeface="Times New Roman" pitchFamily="18" charset="0"/>
                          <a:cs typeface="Times New Roman" pitchFamily="18" charset="0"/>
                        </a:rPr>
                        <a:t>when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filled </a:t>
                      </a:r>
                      <a:r>
                        <a:rPr lang="en-US" altLang="en-US" sz="1400" b="0" dirty="0">
                          <a:solidFill>
                            <a:schemeClr val="tx1"/>
                          </a:solidFill>
                          <a:latin typeface="Times New Roman" pitchFamily="18" charset="0"/>
                          <a:cs typeface="Times New Roman" pitchFamily="18" charset="0"/>
                        </a:rPr>
                        <a:t>computes the fixed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deposit </a:t>
                      </a:r>
                      <a:r>
                        <a:rPr lang="en-US" altLang="en-US" sz="1400" b="0" dirty="0">
                          <a:solidFill>
                            <a:schemeClr val="tx1"/>
                          </a:solidFill>
                          <a:latin typeface="Times New Roman" pitchFamily="18" charset="0"/>
                          <a:cs typeface="Times New Roman" pitchFamily="18" charset="0"/>
                        </a:rPr>
                        <a:t>result.</a:t>
                      </a:r>
                    </a:p>
                  </a:txBody>
                  <a:tcPr marL="52239" marR="52239" marT="0" marB="0"/>
                </a:tc>
                <a:tc>
                  <a:txBody>
                    <a:bodyPr/>
                    <a:lstStyle/>
                    <a:p>
                      <a:pPr marL="0" marR="0" lvl="0" indent="0" algn="r" defTabSz="914400" rtl="0" eaLnBrk="1" fontAlgn="auto" latinLnBrk="1" hangingPunct="1">
                        <a:lnSpc>
                          <a:spcPct val="115000"/>
                        </a:lnSpc>
                        <a:spcBef>
                          <a:spcPts val="0"/>
                        </a:spcBef>
                        <a:spcAft>
                          <a:spcPts val="0"/>
                        </a:spcAft>
                        <a:buClrTx/>
                        <a:buSzTx/>
                        <a:buFontTx/>
                        <a:buNone/>
                        <a:tabLst/>
                        <a:defRPr/>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a:t>
                      </a:r>
                    </a:p>
                    <a:p>
                      <a:pPr marL="0" marR="0" lvl="0" indent="0" algn="r"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 expected </a:t>
                      </a:r>
                    </a:p>
                    <a:p>
                      <a:pPr marL="0" marR="0" lvl="0" indent="0" algn="r"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result.</a:t>
                      </a:r>
                      <a:endParaRPr lang="en-US" sz="1400" dirty="0" smtClean="0"/>
                    </a:p>
                    <a:p>
                      <a:pPr lvl="0" algn="r" eaLnBrk="1" latinLnBrk="1" hangingPunct="1">
                        <a:lnSpc>
                          <a:spcPct val="115000"/>
                        </a:lnSpc>
                      </a:pPr>
                      <a:endParaRPr lang="en-US" altLang="en-US" sz="1400" b="0" dirty="0">
                        <a:solidFill>
                          <a:schemeClr val="tx1"/>
                        </a:solidFill>
                        <a:latin typeface="Times New Roman" pitchFamily="18" charset="0"/>
                        <a:cs typeface="Times New Roman" pitchFamily="18" charset="0"/>
                      </a:endParaRPr>
                    </a:p>
                  </a:txBody>
                  <a:tcPr marL="52239" marR="52239"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95</a:t>
            </a:fld>
            <a:endParaRPr lang="en-US" altLang="en-US" sz="1200" dirty="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66" name="Title 1049465"/>
          <p:cNvSpPr>
            <a:spLocks noGrp="1"/>
          </p:cNvSpPr>
          <p:nvPr>
            <p:ph type="title"/>
          </p:nvPr>
        </p:nvSpPr>
        <p:spPr>
          <a:xfrm>
            <a:off x="685800" y="152400"/>
            <a:ext cx="7886700" cy="701675"/>
          </a:xfrm>
          <a:prstGeom prst="rect">
            <a:avLst/>
          </a:prstGeom>
          <a:noFill/>
          <a:ln>
            <a:noFill/>
          </a:ln>
        </p:spPr>
        <p:txBody>
          <a:bodyPr vert="horz" lIns="91440" tIns="45720" rIns="91440" bIns="45720" anchor="ctr"/>
          <a:lstStyle>
            <a:lvl1pPr marL="0" indent="0" algn="ctr" rtl="0" fontAlgn="base" latinLnBrk="1">
              <a:lnSpc>
                <a:spcPct val="100000"/>
              </a:lnSpc>
              <a:spcBef>
                <a:spcPct val="0"/>
              </a:spcBef>
              <a:spcAft>
                <a:spcPct val="0"/>
              </a:spcAft>
              <a:buFontTx/>
              <a:buNone/>
              <a:defRPr sz="4400" b="0" i="0" u="none" baseline="0">
                <a:solidFill>
                  <a:schemeClr val="dk1"/>
                </a:solidFill>
                <a:latin typeface="Calibri" pitchFamily="34" charset="0"/>
                <a:sym typeface="Calibri" pitchFamily="34" charset="0"/>
              </a:defRPr>
            </a:lvl1pPr>
          </a:lstStyle>
          <a:p>
            <a:pPr lvl="0" eaLnBrk="1" latinLnBrk="1" hangingPunct="1"/>
            <a:r>
              <a:rPr lang="en-US" altLang="en-US" sz="4000" dirty="0" smtClean="0">
                <a:solidFill>
                  <a:srgbClr val="FF0000"/>
                </a:solidFill>
                <a:latin typeface="Verdana" pitchFamily="34" charset="0"/>
                <a:ea typeface="Verdana" pitchFamily="34" charset="0"/>
                <a:cs typeface="Times New Roman" pitchFamily="18" charset="0"/>
              </a:rPr>
              <a:t>FOR RECURRING DEPOSIT:</a:t>
            </a:r>
            <a:endParaRPr lang="en-US" altLang="en-US" sz="4000" dirty="0">
              <a:solidFill>
                <a:srgbClr val="FF0000"/>
              </a:solidFill>
              <a:latin typeface="Verdana" pitchFamily="34" charset="0"/>
              <a:ea typeface="Verdana" pitchFamily="34" charset="0"/>
              <a:cs typeface="Times New Roman" pitchFamily="18" charset="0"/>
            </a:endParaRPr>
          </a:p>
        </p:txBody>
      </p:sp>
      <p:graphicFrame>
        <p:nvGraphicFramePr>
          <p:cNvPr id="4194320" name="Table 4194319"/>
          <p:cNvGraphicFramePr>
            <a:graphicFrameLocks/>
          </p:cNvGraphicFramePr>
          <p:nvPr/>
        </p:nvGraphicFramePr>
        <p:xfrm>
          <a:off x="304800" y="990600"/>
          <a:ext cx="8458201" cy="5105399"/>
        </p:xfrm>
        <a:graphic>
          <a:graphicData uri="http://schemas.openxmlformats.org/drawingml/2006/table">
            <a:tbl>
              <a:tblPr/>
              <a:tblGrid>
                <a:gridCol w="722922"/>
                <a:gridCol w="1563078"/>
                <a:gridCol w="1524000"/>
                <a:gridCol w="685800"/>
                <a:gridCol w="1524000"/>
                <a:gridCol w="1524000"/>
                <a:gridCol w="914401"/>
              </a:tblGrid>
              <a:tr h="1033329">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CASE#</a:t>
                      </a:r>
                      <a:endParaRPr lang="en-US" sz="1400" b="1" dirty="0">
                        <a:solidFill>
                          <a:schemeClr val="bg1"/>
                        </a:solidFill>
                        <a:latin typeface="Verdana" pitchFamily="34" charset="0"/>
                        <a:ea typeface="Verdana" pitchFamily="34" charset="0"/>
                      </a:endParaRPr>
                    </a:p>
                  </a:txBody>
                  <a:tcPr>
                    <a:lnL w="12700" cap="flat" cmpd="sng">
                      <a:solidFill>
                        <a:schemeClr val="lt1">
                          <a:alpha val="100000"/>
                        </a:schemeClr>
                      </a:solidFill>
                      <a:prstDash val="solid"/>
                      <a:round/>
                    </a:lnL>
                    <a:lnR w="12700" cap="flat" cmpd="sng" algn="ctr">
                      <a:solidFill>
                        <a:schemeClr val="lt1"/>
                      </a:solidFill>
                      <a:prstDash val="solid"/>
                      <a:round/>
                      <a:headEnd type="none" w="med" len="med"/>
                      <a:tailEnd type="none" w="med" len="med"/>
                    </a:lnR>
                    <a:lnT w="381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r>
                        <a:rPr lang="en-US" sz="1400" b="1" dirty="0" smtClean="0">
                          <a:solidFill>
                            <a:schemeClr val="bg1"/>
                          </a:solidFill>
                          <a:latin typeface="Verdana" pitchFamily="34" charset="0"/>
                          <a:ea typeface="Verdana" pitchFamily="34" charset="0"/>
                        </a:rPr>
                        <a:t>DESRIPTION</a:t>
                      </a:r>
                      <a:endParaRPr lang="en-US" sz="1400" b="1" dirty="0">
                        <a:solidFill>
                          <a:schemeClr val="bg1"/>
                        </a:solidFill>
                        <a:latin typeface="Verdana" pitchFamily="34" charset="0"/>
                        <a:ea typeface="Verdana" pitchFamily="34" charset="0"/>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381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r>
                        <a:rPr lang="en-US" sz="1400" b="1" dirty="0" smtClean="0">
                          <a:solidFill>
                            <a:schemeClr val="bg1"/>
                          </a:solidFill>
                          <a:latin typeface="Verdana" pitchFamily="34" charset="0"/>
                          <a:ea typeface="Verdana" pitchFamily="34" charset="0"/>
                        </a:rPr>
                        <a:t>PRE-</a:t>
                      </a:r>
                    </a:p>
                    <a:p>
                      <a:r>
                        <a:rPr lang="en-US" sz="1400" b="1" dirty="0" smtClean="0">
                          <a:solidFill>
                            <a:schemeClr val="bg1"/>
                          </a:solidFill>
                          <a:latin typeface="Verdana" pitchFamily="34" charset="0"/>
                          <a:ea typeface="Verdana" pitchFamily="34" charset="0"/>
                        </a:rPr>
                        <a:t>CONDITIONS</a:t>
                      </a:r>
                      <a:endParaRPr lang="en-US" sz="1400" b="1" dirty="0">
                        <a:solidFill>
                          <a:schemeClr val="bg1"/>
                        </a:solidFill>
                        <a:latin typeface="Verdana" pitchFamily="34" charset="0"/>
                        <a:ea typeface="Verdana" pitchFamily="34" charset="0"/>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381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r>
                        <a:rPr lang="en-US" sz="1400" b="1" dirty="0" smtClean="0">
                          <a:solidFill>
                            <a:schemeClr val="bg1"/>
                          </a:solidFill>
                          <a:latin typeface="Verdana" pitchFamily="34" charset="0"/>
                          <a:ea typeface="Verdana" pitchFamily="34" charset="0"/>
                        </a:rPr>
                        <a:t>STEP#</a:t>
                      </a:r>
                      <a:endParaRPr lang="en-US" sz="1400" b="1" dirty="0">
                        <a:solidFill>
                          <a:schemeClr val="bg1"/>
                        </a:solidFill>
                        <a:latin typeface="Verdana" pitchFamily="34" charset="0"/>
                        <a:ea typeface="Verdana" pitchFamily="34" charset="0"/>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381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SCENARIOS</a:t>
                      </a:r>
                      <a:endParaRPr lang="en-US" sz="1400" b="1" dirty="0">
                        <a:solidFill>
                          <a:schemeClr val="bg1"/>
                        </a:solidFill>
                        <a:latin typeface="Verdana" pitchFamily="34" charset="0"/>
                        <a:ea typeface="Verdana" pitchFamily="34" charset="0"/>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381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r>
                        <a:rPr lang="en-US" sz="1400" b="1" dirty="0" smtClean="0">
                          <a:solidFill>
                            <a:schemeClr val="bg1"/>
                          </a:solidFill>
                          <a:latin typeface="Verdana" pitchFamily="34" charset="0"/>
                          <a:ea typeface="Verdana" pitchFamily="34" charset="0"/>
                        </a:rPr>
                        <a:t>EXPECTED RESULT</a:t>
                      </a:r>
                      <a:endParaRPr lang="en-US" sz="1400" b="1" dirty="0">
                        <a:solidFill>
                          <a:schemeClr val="bg1"/>
                        </a:solidFill>
                        <a:latin typeface="Verdana" pitchFamily="34" charset="0"/>
                        <a:ea typeface="Verdana" pitchFamily="34" charset="0"/>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381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r>
                        <a:rPr lang="en-US" sz="1400" b="1" dirty="0" smtClean="0">
                          <a:solidFill>
                            <a:schemeClr val="bg1"/>
                          </a:solidFill>
                          <a:latin typeface="Verdana" pitchFamily="34" charset="0"/>
                          <a:ea typeface="Verdana" pitchFamily="34" charset="0"/>
                        </a:rPr>
                        <a:t>ACTUALU</a:t>
                      </a:r>
                      <a:r>
                        <a:rPr lang="en-US" sz="1400" b="1" baseline="0" dirty="0" smtClean="0">
                          <a:solidFill>
                            <a:schemeClr val="bg1"/>
                          </a:solidFill>
                          <a:latin typeface="Verdana" pitchFamily="34" charset="0"/>
                          <a:ea typeface="Verdana" pitchFamily="34" charset="0"/>
                        </a:rPr>
                        <a:t> </a:t>
                      </a:r>
                      <a:r>
                        <a:rPr lang="en-US" sz="1400" b="1" dirty="0" smtClean="0">
                          <a:solidFill>
                            <a:schemeClr val="bg1"/>
                          </a:solidFill>
                          <a:latin typeface="Verdana" pitchFamily="34" charset="0"/>
                          <a:ea typeface="Verdana" pitchFamily="34" charset="0"/>
                        </a:rPr>
                        <a:t>RESULT</a:t>
                      </a:r>
                      <a:endParaRPr lang="en-US" sz="1400" b="1" dirty="0">
                        <a:solidFill>
                          <a:schemeClr val="bg1"/>
                        </a:solidFill>
                        <a:latin typeface="Verdana" pitchFamily="34" charset="0"/>
                        <a:ea typeface="Verdana" pitchFamily="34" charset="0"/>
                      </a:endParaRPr>
                    </a:p>
                  </a:txBody>
                  <a:tcPr>
                    <a:lnL w="12700" cap="flat" cmpd="sng" algn="ctr">
                      <a:solidFill>
                        <a:schemeClr val="lt1"/>
                      </a:solidFill>
                      <a:prstDash val="solid"/>
                      <a:round/>
                      <a:headEnd type="none" w="med" len="med"/>
                      <a:tailEnd type="none" w="med" len="me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lgn="ctr">
                      <a:solidFill>
                        <a:schemeClr val="lt1"/>
                      </a:solidFill>
                      <a:prstDash val="solid"/>
                      <a:round/>
                      <a:headEnd type="none" w="med" len="med"/>
                      <a:tailEnd type="none" w="med" len="med"/>
                    </a:lnB>
                    <a:solidFill>
                      <a:schemeClr val="accent1"/>
                    </a:solidFill>
                  </a:tcPr>
                </a:tc>
              </a:tr>
              <a:tr h="793750">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TC9-009</a:t>
                      </a:r>
                    </a:p>
                  </a:txBody>
                  <a:tcPr marL="52239" marR="52239" marT="0" marB="0">
                    <a:lnL w="12700" cap="flat" cmpd="sng">
                      <a:solidFill>
                        <a:schemeClr val="lt1">
                          <a:alpha val="100000"/>
                        </a:schemeClr>
                      </a:solidFill>
                      <a:prstDash val="solid"/>
                      <a:round/>
                    </a:lnL>
                    <a:lnR w="12700" cap="flat" cmpd="sng" algn="ctr">
                      <a:solidFill>
                        <a:schemeClr val="lt1"/>
                      </a:solidFill>
                      <a:prstDash val="solid"/>
                      <a:round/>
                      <a:headEnd type="none" w="med" len="med"/>
                      <a:tailEnd type="none" w="med" len="med"/>
                    </a:lnR>
                    <a:lnT w="12700" cap="flat" cmpd="sng" algn="ctr">
                      <a:solidFill>
                        <a:schemeClr val="lt1"/>
                      </a:solidFill>
                      <a:prstDash val="solid"/>
                      <a:round/>
                      <a:headEnd type="none" w="med" len="med"/>
                      <a:tailEnd type="none" w="med" len="me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Recurring deposit</a:t>
                      </a:r>
                    </a:p>
                  </a:txBody>
                  <a:tcPr marL="52239" marR="52239" marT="0" marB="0">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lgn="ctr">
                      <a:solidFill>
                        <a:schemeClr val="lt1"/>
                      </a:solidFill>
                      <a:prstDash val="solid"/>
                      <a:round/>
                      <a:headEnd type="none" w="med" len="med"/>
                      <a:tailEnd type="none" w="med" len="me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App is installed.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Recurring </a:t>
                      </a:r>
                      <a:r>
                        <a:rPr lang="en-US" altLang="en-US" sz="1400" b="0" dirty="0">
                          <a:solidFill>
                            <a:srgbClr val="000000"/>
                          </a:solidFill>
                          <a:latin typeface="Times New Roman" pitchFamily="18" charset="0"/>
                          <a:cs typeface="Times New Roman" pitchFamily="18" charset="0"/>
                        </a:rPr>
                        <a:t>deposit module is clicked.</a:t>
                      </a:r>
                    </a:p>
                  </a:txBody>
                  <a:tcPr marL="52239" marR="52239" marT="0" marB="0">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lgn="ctr">
                      <a:solidFill>
                        <a:schemeClr val="lt1"/>
                      </a:solidFill>
                      <a:prstDash val="solid"/>
                      <a:round/>
                      <a:headEnd type="none" w="med" len="med"/>
                      <a:tailEnd type="none" w="med" len="me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a:solidFill>
                            <a:srgbClr val="000000"/>
                          </a:solidFill>
                          <a:latin typeface="Times New Roman" pitchFamily="18" charset="0"/>
                          <a:cs typeface="Times New Roman" pitchFamily="18" charset="0"/>
                        </a:rPr>
                        <a:t>1</a:t>
                      </a:r>
                    </a:p>
                  </a:txBody>
                  <a:tcPr marL="52239" marR="52239" marT="0" marB="0">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lgn="ctr">
                      <a:solidFill>
                        <a:schemeClr val="lt1"/>
                      </a:solidFill>
                      <a:prstDash val="solid"/>
                      <a:round/>
                      <a:headEnd type="none" w="med" len="med"/>
                      <a:tailEnd type="none" w="med" len="me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Launch the app</a:t>
                      </a:r>
                    </a:p>
                  </a:txBody>
                  <a:tcPr marL="52239" marR="52239" marT="0" marB="0">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lgn="ctr">
                      <a:solidFill>
                        <a:schemeClr val="lt1"/>
                      </a:solidFill>
                      <a:prstDash val="solid"/>
                      <a:round/>
                      <a:headEnd type="none" w="med" len="med"/>
                      <a:tailEnd type="none" w="med" len="me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Application launch page is </a:t>
                      </a:r>
                      <a:r>
                        <a:rPr lang="en-US" altLang="en-US" sz="1400" b="0" dirty="0" smtClean="0">
                          <a:solidFill>
                            <a:srgbClr val="000000"/>
                          </a:solidFill>
                          <a:latin typeface="Times New Roman" pitchFamily="18" charset="0"/>
                          <a:cs typeface="Times New Roman" pitchFamily="18" charset="0"/>
                        </a:rPr>
                        <a:t>shown.</a:t>
                      </a:r>
                      <a:endParaRPr lang="en-US" altLang="en-US" sz="1400" b="0" dirty="0">
                        <a:solidFill>
                          <a:srgbClr val="000000"/>
                        </a:solidFill>
                        <a:latin typeface="Times New Roman" pitchFamily="18" charset="0"/>
                        <a:cs typeface="Times New Roman" pitchFamily="18" charset="0"/>
                      </a:endParaRPr>
                    </a:p>
                  </a:txBody>
                  <a:tcPr marL="52239" marR="52239" marT="0" marB="0">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lgn="ctr">
                      <a:solidFill>
                        <a:schemeClr val="lt1"/>
                      </a:solidFill>
                      <a:prstDash val="solid"/>
                      <a:round/>
                      <a:headEnd type="none" w="med" len="med"/>
                      <a:tailEnd type="none" w="med" len="med"/>
                    </a:lnT>
                    <a:lnB w="12700" cap="flat" cmpd="sng">
                      <a:solidFill>
                        <a:schemeClr val="lt1">
                          <a:alpha val="100000"/>
                        </a:schemeClr>
                      </a:solidFill>
                      <a:prstDash val="solid"/>
                      <a:round/>
                    </a:lnB>
                    <a:solidFill>
                      <a:srgbClr val="D0D8E8"/>
                    </a:solidFill>
                  </a:tcPr>
                </a:tc>
                <a:tc>
                  <a:txBody>
                    <a:bodyPr/>
                    <a:lstStyle/>
                    <a:p>
                      <a:r>
                        <a:rPr lang="en-US" altLang="en-US" sz="1400" b="0" smtClean="0">
                          <a:solidFill>
                            <a:schemeClr val="tx1"/>
                          </a:solidFill>
                          <a:latin typeface="Times New Roman" pitchFamily="18" charset="0"/>
                          <a:cs typeface="Times New Roman" pitchFamily="18" charset="0"/>
                        </a:rPr>
                        <a:t>Same</a:t>
                      </a:r>
                      <a:r>
                        <a:rPr lang="en-US" altLang="en-US" sz="1400" b="0" baseline="0" smtClean="0">
                          <a:solidFill>
                            <a:schemeClr val="tx1"/>
                          </a:solidFill>
                          <a:latin typeface="Times New Roman" pitchFamily="18" charset="0"/>
                          <a:cs typeface="Times New Roman" pitchFamily="18" charset="0"/>
                        </a:rPr>
                        <a:t> as expected result.</a:t>
                      </a:r>
                      <a:endParaRPr lang="en-US" sz="1400" dirty="0"/>
                    </a:p>
                  </a:txBody>
                  <a:tcPr marL="52239" marR="52239" marT="0" marB="0">
                    <a:lnL w="12700" cap="flat" cmpd="sng" algn="ctr">
                      <a:solidFill>
                        <a:schemeClr val="lt1"/>
                      </a:solidFill>
                      <a:prstDash val="solid"/>
                      <a:round/>
                      <a:headEnd type="none" w="med" len="med"/>
                      <a:tailEnd type="none" w="med" len="med"/>
                    </a:lnL>
                    <a:lnR w="12700" cap="flat" cmpd="sng">
                      <a:solidFill>
                        <a:schemeClr val="lt1">
                          <a:alpha val="100000"/>
                        </a:schemeClr>
                      </a:solidFill>
                      <a:prstDash val="solid"/>
                      <a:round/>
                    </a:lnR>
                    <a:lnT w="12700" cap="flat" cmpd="sng" algn="ctr">
                      <a:solidFill>
                        <a:schemeClr val="lt1"/>
                      </a:solidFill>
                      <a:prstDash val="solid"/>
                      <a:round/>
                      <a:headEnd type="none" w="med" len="med"/>
                      <a:tailEnd type="none" w="med" len="med"/>
                    </a:lnT>
                    <a:lnB w="12700" cap="flat" cmpd="sng" algn="ctr">
                      <a:solidFill>
                        <a:schemeClr val="lt1"/>
                      </a:solidFill>
                      <a:prstDash val="solid"/>
                      <a:round/>
                      <a:headEnd type="none" w="med" len="med"/>
                      <a:tailEnd type="none" w="med" len="med"/>
                    </a:lnB>
                    <a:solidFill>
                      <a:srgbClr val="D0D8E8"/>
                    </a:solidFill>
                  </a:tcPr>
                </a:tc>
              </a:tr>
              <a:tr h="699997">
                <a:tc>
                  <a:txBody>
                    <a:bodyPr/>
                    <a:lstStyle/>
                    <a:p>
                      <a:pPr lvl="0" algn="r" eaLnBrk="1" latinLnBrk="1" hangingPunct="1">
                        <a:lnSpc>
                          <a:spcPct val="115000"/>
                        </a:lnSpc>
                      </a:pPr>
                      <a:r>
                        <a:rPr lang="en-US" altLang="en-US" sz="1400" b="1">
                          <a:solidFill>
                            <a:srgbClr val="FFFFFF"/>
                          </a:solidFill>
                          <a:latin typeface="Times New Roman" pitchFamily="18" charset="0"/>
                          <a:cs typeface="Times New Roman" pitchFamily="18" charset="0"/>
                        </a:rPr>
                        <a:t> </a:t>
                      </a:r>
                    </a:p>
                  </a:txBody>
                  <a:tcPr marL="52239" marR="52239"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 </a:t>
                      </a:r>
                    </a:p>
                  </a:txBody>
                  <a:tcPr marL="52239" marR="52239"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 </a:t>
                      </a:r>
                    </a:p>
                  </a:txBody>
                  <a:tcPr marL="52239" marR="52239"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a:solidFill>
                            <a:srgbClr val="000000"/>
                          </a:solidFill>
                          <a:latin typeface="Times New Roman" pitchFamily="18" charset="0"/>
                          <a:cs typeface="Times New Roman" pitchFamily="18" charset="0"/>
                        </a:rPr>
                        <a:t>2</a:t>
                      </a:r>
                    </a:p>
                  </a:txBody>
                  <a:tcPr marL="52239" marR="52239"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a:solidFill>
                            <a:srgbClr val="000000"/>
                          </a:solidFill>
                          <a:latin typeface="Times New Roman" pitchFamily="18" charset="0"/>
                          <a:cs typeface="Times New Roman" pitchFamily="18" charset="0"/>
                        </a:rPr>
                        <a:t>Dashboard opens</a:t>
                      </a:r>
                    </a:p>
                  </a:txBody>
                  <a:tcPr marL="52239" marR="52239"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Dashboard is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shown</a:t>
                      </a:r>
                      <a:r>
                        <a:rPr lang="en-US" altLang="en-US" sz="1400" b="0" dirty="0">
                          <a:solidFill>
                            <a:srgbClr val="000000"/>
                          </a:solidFill>
                          <a:latin typeface="Times New Roman" pitchFamily="18" charset="0"/>
                          <a:cs typeface="Times New Roman" pitchFamily="18" charset="0"/>
                        </a:rPr>
                        <a:t>.</a:t>
                      </a:r>
                    </a:p>
                  </a:txBody>
                  <a:tcPr marL="52239" marR="52239" marT="0" marB="0">
                    <a:lnL w="12700" cap="flat" cmpd="sng">
                      <a:solidFill>
                        <a:schemeClr val="lt1">
                          <a:alpha val="100000"/>
                        </a:schemeClr>
                      </a:solidFill>
                      <a:prstDash val="solid"/>
                      <a:round/>
                    </a:lnL>
                    <a:lnR w="12700" cap="flat" cmpd="sng" algn="ctr">
                      <a:solidFill>
                        <a:schemeClr val="lt1"/>
                      </a:solidFill>
                      <a:prstDash val="solid"/>
                      <a:round/>
                      <a:headEnd type="none" w="med" len="med"/>
                      <a:tailEnd type="none" w="med" len="me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c>
                  <a:txBody>
                    <a:bodyPr/>
                    <a:lstStyle/>
                    <a:p>
                      <a:r>
                        <a:rPr lang="en-US" altLang="en-US" sz="1400" b="0" smtClean="0">
                          <a:solidFill>
                            <a:schemeClr val="tx1"/>
                          </a:solidFill>
                          <a:latin typeface="Times New Roman" pitchFamily="18" charset="0"/>
                          <a:cs typeface="Times New Roman" pitchFamily="18" charset="0"/>
                        </a:rPr>
                        <a:t>Same</a:t>
                      </a:r>
                      <a:r>
                        <a:rPr lang="en-US" altLang="en-US" sz="1400" b="0" baseline="0" smtClean="0">
                          <a:solidFill>
                            <a:schemeClr val="tx1"/>
                          </a:solidFill>
                          <a:latin typeface="Times New Roman" pitchFamily="18" charset="0"/>
                          <a:cs typeface="Times New Roman" pitchFamily="18" charset="0"/>
                        </a:rPr>
                        <a:t> as expected result.</a:t>
                      </a:r>
                      <a:endParaRPr lang="en-US" sz="1400" dirty="0"/>
                    </a:p>
                  </a:txBody>
                  <a:tcPr marL="52239" marR="52239"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lgn="ctr">
                      <a:solidFill>
                        <a:schemeClr val="lt1"/>
                      </a:solidFill>
                      <a:prstDash val="solid"/>
                      <a:round/>
                      <a:headEnd type="none" w="med" len="med"/>
                      <a:tailEnd type="none" w="med" len="med"/>
                    </a:lnT>
                    <a:lnB w="12700" cap="flat" cmpd="sng" algn="ctr">
                      <a:solidFill>
                        <a:schemeClr val="lt1"/>
                      </a:solidFill>
                      <a:prstDash val="solid"/>
                      <a:round/>
                      <a:headEnd type="none" w="med" len="med"/>
                      <a:tailEnd type="none" w="med" len="med"/>
                    </a:lnB>
                    <a:solidFill>
                      <a:srgbClr val="E9EDF4"/>
                    </a:solidFill>
                  </a:tcPr>
                </a:tc>
              </a:tr>
              <a:tr h="699997">
                <a:tc>
                  <a:txBody>
                    <a:bodyPr/>
                    <a:lstStyle/>
                    <a:p>
                      <a:pPr lvl="0" algn="r" eaLnBrk="1" latinLnBrk="1" hangingPunct="1">
                        <a:lnSpc>
                          <a:spcPct val="115000"/>
                        </a:lnSpc>
                      </a:pPr>
                      <a:r>
                        <a:rPr lang="en-US" altLang="en-US" sz="1400" b="1">
                          <a:solidFill>
                            <a:srgbClr val="FFFFFF"/>
                          </a:solidFill>
                          <a:latin typeface="Times New Roman" pitchFamily="18" charset="0"/>
                          <a:cs typeface="Times New Roman" pitchFamily="18" charset="0"/>
                        </a:rPr>
                        <a:t> </a:t>
                      </a:r>
                    </a:p>
                  </a:txBody>
                  <a:tcPr marL="52239" marR="52239"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a:solidFill>
                            <a:srgbClr val="000000"/>
                          </a:solidFill>
                          <a:latin typeface="Times New Roman" pitchFamily="18" charset="0"/>
                          <a:cs typeface="Times New Roman" pitchFamily="18" charset="0"/>
                        </a:rPr>
                        <a:t> </a:t>
                      </a:r>
                    </a:p>
                  </a:txBody>
                  <a:tcPr marL="52239" marR="52239"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 </a:t>
                      </a:r>
                    </a:p>
                  </a:txBody>
                  <a:tcPr marL="52239" marR="52239"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3</a:t>
                      </a:r>
                    </a:p>
                  </a:txBody>
                  <a:tcPr marL="52239" marR="52239"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a:solidFill>
                            <a:srgbClr val="000000"/>
                          </a:solidFill>
                          <a:latin typeface="Times New Roman" pitchFamily="18" charset="0"/>
                          <a:cs typeface="Times New Roman" pitchFamily="18" charset="0"/>
                        </a:rPr>
                        <a:t>Recurring deposit module opens.</a:t>
                      </a:r>
                    </a:p>
                  </a:txBody>
                  <a:tcPr marL="52239" marR="52239"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c>
                  <a:txBody>
                    <a:bodyPr/>
                    <a:lstStyle/>
                    <a:p>
                      <a:pPr lvl="0" algn="l" eaLnBrk="1" latinLnBrk="1" hangingPunct="1">
                        <a:lnSpc>
                          <a:spcPct val="115000"/>
                        </a:lnSpc>
                      </a:pPr>
                      <a:r>
                        <a:rPr lang="en-US" altLang="en-US" sz="1400" b="0">
                          <a:solidFill>
                            <a:srgbClr val="000000"/>
                          </a:solidFill>
                          <a:latin typeface="Times New Roman" pitchFamily="18" charset="0"/>
                          <a:cs typeface="Times New Roman" pitchFamily="18" charset="0"/>
                        </a:rPr>
                        <a:t>Recurring deposit module is shown.</a:t>
                      </a:r>
                    </a:p>
                  </a:txBody>
                  <a:tcPr marL="52239" marR="52239" marT="0" marB="0">
                    <a:lnL w="12700" cap="flat" cmpd="sng">
                      <a:solidFill>
                        <a:schemeClr val="lt1">
                          <a:alpha val="100000"/>
                        </a:schemeClr>
                      </a:solidFill>
                      <a:prstDash val="solid"/>
                      <a:round/>
                    </a:lnL>
                    <a:lnR w="12700" cap="flat" cmpd="sng" algn="ctr">
                      <a:solidFill>
                        <a:schemeClr val="lt1"/>
                      </a:solidFill>
                      <a:prstDash val="solid"/>
                      <a:round/>
                      <a:headEnd type="none" w="med" len="med"/>
                      <a:tailEnd type="none" w="med" len="me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0D8E8"/>
                    </a:solidFill>
                  </a:tcPr>
                </a:tc>
                <a:tc>
                  <a:txBody>
                    <a:bodyPr/>
                    <a:lstStyle/>
                    <a:p>
                      <a:r>
                        <a:rPr lang="en-US" altLang="en-US" sz="1400" b="0" smtClean="0">
                          <a:solidFill>
                            <a:schemeClr val="tx1"/>
                          </a:solidFill>
                          <a:latin typeface="Times New Roman" pitchFamily="18" charset="0"/>
                          <a:cs typeface="Times New Roman" pitchFamily="18" charset="0"/>
                        </a:rPr>
                        <a:t>Same</a:t>
                      </a:r>
                      <a:r>
                        <a:rPr lang="en-US" altLang="en-US" sz="1400" b="0" baseline="0" smtClean="0">
                          <a:solidFill>
                            <a:schemeClr val="tx1"/>
                          </a:solidFill>
                          <a:latin typeface="Times New Roman" pitchFamily="18" charset="0"/>
                          <a:cs typeface="Times New Roman" pitchFamily="18" charset="0"/>
                        </a:rPr>
                        <a:t> as expected result.</a:t>
                      </a:r>
                      <a:endParaRPr lang="en-US" sz="1400" dirty="0"/>
                    </a:p>
                  </a:txBody>
                  <a:tcPr marL="52239" marR="52239"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lgn="ctr">
                      <a:solidFill>
                        <a:schemeClr val="lt1"/>
                      </a:solidFill>
                      <a:prstDash val="solid"/>
                      <a:round/>
                      <a:headEnd type="none" w="med" len="med"/>
                      <a:tailEnd type="none" w="med" len="med"/>
                    </a:lnT>
                    <a:lnB w="12700" cap="flat" cmpd="sng" algn="ctr">
                      <a:solidFill>
                        <a:schemeClr val="lt1"/>
                      </a:solidFill>
                      <a:prstDash val="solid"/>
                      <a:round/>
                      <a:headEnd type="none" w="med" len="med"/>
                      <a:tailEnd type="none" w="med" len="med"/>
                    </a:lnB>
                    <a:solidFill>
                      <a:srgbClr val="D0D8E8"/>
                    </a:solidFill>
                  </a:tcPr>
                </a:tc>
              </a:tr>
              <a:tr h="1878326">
                <a:tc>
                  <a:txBody>
                    <a:bodyPr/>
                    <a:lstStyle/>
                    <a:p>
                      <a:pPr lvl="0" algn="r" eaLnBrk="1" latinLnBrk="1" hangingPunct="1">
                        <a:lnSpc>
                          <a:spcPct val="115000"/>
                        </a:lnSpc>
                      </a:pPr>
                      <a:r>
                        <a:rPr lang="en-US" altLang="en-US" sz="1400" b="1">
                          <a:solidFill>
                            <a:srgbClr val="FFFFFF"/>
                          </a:solidFill>
                          <a:latin typeface="Times New Roman" pitchFamily="18" charset="0"/>
                          <a:cs typeface="Times New Roman" pitchFamily="18" charset="0"/>
                        </a:rPr>
                        <a:t>TC9.1-009.1</a:t>
                      </a:r>
                    </a:p>
                  </a:txBody>
                  <a:tcPr marL="52239" marR="52239"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Monthly deposit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Amount</a:t>
                      </a:r>
                    </a:p>
                    <a:p>
                      <a:pPr lvl="0" algn="l" eaLnBrk="1" latinLnBrk="1" hangingPunct="1">
                        <a:lnSpc>
                          <a:spcPct val="115000"/>
                        </a:lnSpc>
                      </a:pPr>
                      <a:endParaRPr lang="en-US" altLang="en-US" sz="1400" b="0" dirty="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Rate of interest(%)</a:t>
                      </a:r>
                    </a:p>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 </a:t>
                      </a:r>
                    </a:p>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Tenure(year)</a:t>
                      </a:r>
                    </a:p>
                  </a:txBody>
                  <a:tcPr marL="52239" marR="52239"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a:solidFill>
                            <a:srgbClr val="000000"/>
                          </a:solidFill>
                          <a:latin typeface="Times New Roman" pitchFamily="18" charset="0"/>
                          <a:cs typeface="Times New Roman" pitchFamily="18" charset="0"/>
                        </a:rPr>
                        <a:t> </a:t>
                      </a:r>
                    </a:p>
                  </a:txBody>
                  <a:tcPr marL="52239" marR="52239"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4</a:t>
                      </a:r>
                    </a:p>
                  </a:txBody>
                  <a:tcPr marL="52239" marR="52239"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Monthly deposit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Amount.</a:t>
                      </a:r>
                      <a:endParaRPr lang="en-US" altLang="en-US" sz="1400" b="0" dirty="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field is displayed.</a:t>
                      </a:r>
                    </a:p>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Rate of </a:t>
                      </a:r>
                      <a:r>
                        <a:rPr lang="en-US" altLang="en-US" sz="1400" b="0" dirty="0" smtClean="0">
                          <a:solidFill>
                            <a:srgbClr val="000000"/>
                          </a:solidFill>
                          <a:latin typeface="Times New Roman" pitchFamily="18" charset="0"/>
                          <a:cs typeface="Times New Roman" pitchFamily="18" charset="0"/>
                        </a:rPr>
                        <a:t>interest</a:t>
                      </a:r>
                      <a:r>
                        <a:rPr lang="en-US" altLang="en-US" sz="1400" b="0" dirty="0">
                          <a:solidFill>
                            <a:srgbClr val="000000"/>
                          </a:solidFill>
                          <a:latin typeface="Times New Roman" pitchFamily="18" charset="0"/>
                          <a:cs typeface="Times New Roman" pitchFamily="18" charset="0"/>
                        </a:rPr>
                        <a:t>(%)</a:t>
                      </a:r>
                    </a:p>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field is displayed.</a:t>
                      </a:r>
                    </a:p>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Tenure(year)field is displayed.</a:t>
                      </a:r>
                    </a:p>
                  </a:txBody>
                  <a:tcPr marL="52239" marR="52239"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Monthly deposit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Amount.</a:t>
                      </a:r>
                      <a:endParaRPr lang="en-US" altLang="en-US" sz="1400" b="0" dirty="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field is entered.</a:t>
                      </a:r>
                    </a:p>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Rate of interest(%)</a:t>
                      </a:r>
                    </a:p>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field is entered.</a:t>
                      </a:r>
                    </a:p>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Tenure(year) field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is </a:t>
                      </a:r>
                      <a:r>
                        <a:rPr lang="en-US" altLang="en-US" sz="1400" b="0" dirty="0">
                          <a:solidFill>
                            <a:srgbClr val="000000"/>
                          </a:solidFill>
                          <a:latin typeface="Times New Roman" pitchFamily="18" charset="0"/>
                          <a:cs typeface="Times New Roman" pitchFamily="18" charset="0"/>
                        </a:rPr>
                        <a:t>entered.</a:t>
                      </a:r>
                    </a:p>
                  </a:txBody>
                  <a:tcPr marL="52239" marR="52239" marT="0" marB="0">
                    <a:lnL w="12700" cap="flat" cmpd="sng">
                      <a:solidFill>
                        <a:schemeClr val="lt1">
                          <a:alpha val="100000"/>
                        </a:schemeClr>
                      </a:solidFill>
                      <a:prstDash val="solid"/>
                      <a:round/>
                    </a:lnL>
                    <a:lnR w="12700" cap="flat" cmpd="sng" algn="ctr">
                      <a:solidFill>
                        <a:schemeClr val="lt1"/>
                      </a:solidFill>
                      <a:prstDash val="solid"/>
                      <a:round/>
                      <a:headEnd type="none" w="med" len="med"/>
                      <a:tailEnd type="none" w="med" len="me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9EDF4"/>
                    </a:solidFill>
                  </a:tcPr>
                </a:tc>
                <a:tc>
                  <a:txBody>
                    <a:bodyPr/>
                    <a:lstStyle/>
                    <a:p>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expected result.</a:t>
                      </a:r>
                      <a:endParaRPr lang="en-US" sz="1400" dirty="0"/>
                    </a:p>
                  </a:txBody>
                  <a:tcPr marL="52239" marR="52239" marT="0" marB="0">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lgn="ctr">
                      <a:solidFill>
                        <a:schemeClr val="lt1"/>
                      </a:solidFill>
                      <a:prstDash val="solid"/>
                      <a:round/>
                      <a:headEnd type="none" w="med" len="med"/>
                      <a:tailEnd type="none" w="med" len="med"/>
                    </a:lnT>
                    <a:lnB w="12700" cap="flat" cmpd="sng" algn="ctr">
                      <a:solidFill>
                        <a:schemeClr val="lt1"/>
                      </a:solidFill>
                      <a:prstDash val="solid"/>
                      <a:round/>
                      <a:headEnd type="none" w="med" len="med"/>
                      <a:tailEnd type="none" w="med" len="med"/>
                    </a:lnB>
                    <a:solidFill>
                      <a:srgbClr val="E9EDF4"/>
                    </a:solidFill>
                  </a:tcPr>
                </a:tc>
              </a:tr>
            </a:tbl>
          </a:graphicData>
        </a:graphic>
      </p:graphicFrame>
      <p:sp>
        <p:nvSpPr>
          <p:cNvPr id="1049538" name="TextBox 1049537"/>
          <p:cNvSpPr txBox="1"/>
          <p:nvPr/>
        </p:nvSpPr>
        <p:spPr>
          <a:xfrm>
            <a:off x="3028950" y="6492875"/>
            <a:ext cx="3086100" cy="365125"/>
          </a:xfrm>
          <a:prstGeom prst="rect">
            <a:avLst/>
          </a:prstGeom>
          <a:noFill/>
          <a:ln>
            <a:noFill/>
          </a:ln>
        </p:spPr>
        <p:txBody>
          <a:bodyPr vert="horz" lIns="91440" tIns="45720" rIns="91440" bIns="45720" anchor="ctr"/>
          <a:lstStyle>
            <a:lvl1pPr marL="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1pPr>
            <a:lvl2pPr marL="4572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2pPr>
            <a:lvl3pPr marL="9144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3pPr>
            <a:lvl4pPr marL="13716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4pPr>
            <a:lvl5pPr marL="1828800" indent="0" algn="l" rtl="0" fontAlgn="base" latinLnBrk="1">
              <a:lnSpc>
                <a:spcPct val="100000"/>
              </a:lnSpc>
              <a:spcBef>
                <a:spcPct val="0"/>
              </a:spcBef>
              <a:spcAft>
                <a:spcPct val="0"/>
              </a:spcAft>
              <a:buFontTx/>
              <a:buNone/>
              <a:defRPr sz="1800" b="0" i="0" u="none" baseline="0">
                <a:solidFill>
                  <a:schemeClr val="dk1"/>
                </a:solidFill>
                <a:latin typeface="Calibri" pitchFamily="34" charset="0"/>
                <a:sym typeface="Calibri" pitchFamily="34" charset="0"/>
              </a:defRPr>
            </a:lvl5pPr>
          </a:lstStyle>
          <a:p>
            <a:pPr lvl="0" algn="ctr"/>
            <a:r>
              <a:rPr lang="en-US" altLang="en-US" sz="1200" dirty="0" smtClean="0">
                <a:solidFill>
                  <a:srgbClr val="898989"/>
                </a:solidFill>
              </a:rPr>
              <a:t>FINANCIAL PLANNER</a:t>
            </a:r>
            <a:endParaRPr lang="en-US" altLang="en-US" sz="1200" dirty="0">
              <a:solidFill>
                <a:srgbClr val="898989"/>
              </a:solidFill>
            </a:endParaRPr>
          </a:p>
        </p:txBody>
      </p:sp>
      <p:sp>
        <p:nvSpPr>
          <p:cNvPr id="1049539" name="TextBox 1049538"/>
          <p:cNvSpPr txBox="1"/>
          <p:nvPr/>
        </p:nvSpPr>
        <p:spPr>
          <a:xfrm>
            <a:off x="6553200" y="6356350"/>
            <a:ext cx="2133600" cy="365125"/>
          </a:xfrm>
          <a:prstGeom prst="rect">
            <a:avLst/>
          </a:prstGeom>
          <a:noFill/>
          <a:ln>
            <a:noFill/>
          </a:ln>
        </p:spPr>
        <p:txBody>
          <a:bodyPr vert="horz" lIns="91440" tIns="45720" rIns="91440" bIns="45720" anchor="ctr"/>
          <a:lstStyle>
            <a:lvl1pPr marL="342900" indent="-342900" algn="l" rtl="0" fontAlgn="base" latinLnBrk="1">
              <a:lnSpc>
                <a:spcPct val="100000"/>
              </a:lnSpc>
              <a:spcBef>
                <a:spcPct val="20000"/>
              </a:spcBef>
              <a:spcAft>
                <a:spcPct val="0"/>
              </a:spcAft>
              <a:buSzPct val="100000"/>
              <a:buFont typeface="Arial" pitchFamily="34" charset="0"/>
              <a:buChar char="•"/>
              <a:defRPr sz="3200" b="0" i="0" u="none" baseline="0">
                <a:solidFill>
                  <a:schemeClr val="dk1"/>
                </a:solidFill>
                <a:latin typeface="Calibri" pitchFamily="34" charset="0"/>
                <a:sym typeface="Calibri" pitchFamily="34" charset="0"/>
              </a:defRPr>
            </a:lvl1pPr>
            <a:lvl2pPr marL="742950" indent="-285750" algn="l" rtl="0" fontAlgn="base" latinLnBrk="1">
              <a:lnSpc>
                <a:spcPct val="100000"/>
              </a:lnSpc>
              <a:spcBef>
                <a:spcPct val="20000"/>
              </a:spcBef>
              <a:spcAft>
                <a:spcPct val="0"/>
              </a:spcAft>
              <a:buSzPct val="100000"/>
              <a:buFont typeface="Arial" pitchFamily="34" charset="0"/>
              <a:buChar char="–"/>
              <a:defRPr sz="2800" b="0" i="0" u="none" baseline="0">
                <a:solidFill>
                  <a:schemeClr val="dk1"/>
                </a:solidFill>
                <a:latin typeface="Calibri" pitchFamily="34" charset="0"/>
                <a:sym typeface="Calibri" pitchFamily="34" charset="0"/>
              </a:defRPr>
            </a:lvl2pPr>
            <a:lvl3pPr marL="1143000" indent="-228600" algn="l" rtl="0" fontAlgn="base" latinLnBrk="1">
              <a:lnSpc>
                <a:spcPct val="100000"/>
              </a:lnSpc>
              <a:spcBef>
                <a:spcPct val="20000"/>
              </a:spcBef>
              <a:spcAft>
                <a:spcPct val="0"/>
              </a:spcAft>
              <a:buSzPct val="100000"/>
              <a:buFont typeface="Arial" pitchFamily="34" charset="0"/>
              <a:buChar char="•"/>
              <a:defRPr sz="2400" b="0" i="0" u="none" baseline="0">
                <a:solidFill>
                  <a:schemeClr val="dk1"/>
                </a:solidFill>
                <a:latin typeface="Calibri" pitchFamily="34" charset="0"/>
                <a:sym typeface="Calibri" pitchFamily="34" charset="0"/>
              </a:defRPr>
            </a:lvl3pPr>
            <a:lvl4pPr marL="16002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4pPr>
            <a:lvl5pPr marL="2057400" indent="-228600" algn="l" rtl="0" fontAlgn="base" latinLnBrk="1">
              <a:lnSpc>
                <a:spcPct val="100000"/>
              </a:lnSpc>
              <a:spcBef>
                <a:spcPct val="20000"/>
              </a:spcBef>
              <a:spcAft>
                <a:spcPct val="0"/>
              </a:spcAft>
              <a:buSzPct val="100000"/>
              <a:buFont typeface="Arial" pitchFamily="34" charset="0"/>
              <a:buChar char="»"/>
              <a:defRPr sz="2000" b="0" i="0" u="none" baseline="0">
                <a:solidFill>
                  <a:schemeClr val="dk1"/>
                </a:solidFill>
                <a:latin typeface="Calibri" pitchFamily="34" charset="0"/>
                <a:sym typeface="Calibri" pitchFamily="34" charset="0"/>
              </a:defRPr>
            </a:lvl5pPr>
          </a:lstStyle>
          <a:p>
            <a:pPr marL="0" lvl="0" indent="0" algn="r">
              <a:spcBef>
                <a:spcPct val="0"/>
              </a:spcBef>
              <a:buFontTx/>
              <a:buNone/>
            </a:pPr>
            <a:fld id="{566ABCEB-ACFC-4714-9973-3DA970169C29}" type="slidenum">
              <a:rPr lang="en-US" altLang="en-US" sz="1200">
                <a:solidFill>
                  <a:srgbClr val="898989"/>
                </a:solidFill>
              </a:rPr>
              <a:pPr marL="0" lvl="0" indent="0" algn="r">
                <a:spcBef>
                  <a:spcPct val="0"/>
                </a:spcBef>
                <a:buFontTx/>
                <a:buNone/>
              </a:pPr>
              <a:t>96</a:t>
            </a:fld>
            <a:endParaRPr lang="en-US" altLang="en-US" sz="1200">
              <a:solidFill>
                <a:srgbClr val="898989"/>
              </a:solidFill>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6" name="Content Placeholder 5"/>
          <p:cNvGraphicFramePr>
            <a:graphicFrameLocks noGrp="1"/>
          </p:cNvGraphicFramePr>
          <p:nvPr>
            <p:ph idx="1"/>
          </p:nvPr>
        </p:nvGraphicFramePr>
        <p:xfrm>
          <a:off x="457200" y="1371600"/>
          <a:ext cx="8305800" cy="3891763"/>
        </p:xfrm>
        <a:graphic>
          <a:graphicData uri="http://schemas.openxmlformats.org/drawingml/2006/table">
            <a:tbl>
              <a:tblPr firstRow="1" bandRow="1">
                <a:tableStyleId>{5C22544A-7EE6-4342-B048-85BDC9FD1C3A}</a:tableStyleId>
              </a:tblPr>
              <a:tblGrid>
                <a:gridCol w="838200"/>
                <a:gridCol w="1513114"/>
                <a:gridCol w="1534886"/>
                <a:gridCol w="685800"/>
                <a:gridCol w="1371600"/>
                <a:gridCol w="1219200"/>
                <a:gridCol w="1143000"/>
              </a:tblGrid>
              <a:tr h="967016">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CASE#</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DESRIPTION</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PRE-</a:t>
                      </a:r>
                    </a:p>
                    <a:p>
                      <a:r>
                        <a:rPr lang="en-US" sz="1400" b="1" dirty="0" smtClean="0">
                          <a:solidFill>
                            <a:schemeClr val="bg1"/>
                          </a:solidFill>
                          <a:latin typeface="Verdana" pitchFamily="34" charset="0"/>
                          <a:ea typeface="Verdana" pitchFamily="34" charset="0"/>
                        </a:rPr>
                        <a:t>CONDITIONS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STEP#</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SCENARIOS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EXPECTED RESULT</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ACTUAL</a:t>
                      </a:r>
                      <a:r>
                        <a:rPr lang="en-US" sz="1400" b="1" baseline="0" dirty="0" smtClean="0">
                          <a:solidFill>
                            <a:schemeClr val="bg1"/>
                          </a:solidFill>
                          <a:latin typeface="Verdana" pitchFamily="34" charset="0"/>
                          <a:ea typeface="Verdana" pitchFamily="34" charset="0"/>
                        </a:rPr>
                        <a:t> </a:t>
                      </a:r>
                      <a:r>
                        <a:rPr lang="en-US" sz="1400" b="1" dirty="0" smtClean="0">
                          <a:solidFill>
                            <a:schemeClr val="bg1"/>
                          </a:solidFill>
                          <a:latin typeface="Verdana" pitchFamily="34" charset="0"/>
                          <a:ea typeface="Verdana" pitchFamily="34" charset="0"/>
                        </a:rPr>
                        <a:t>RESULT</a:t>
                      </a:r>
                      <a:endParaRPr lang="en-US" sz="1400" b="1" dirty="0">
                        <a:solidFill>
                          <a:schemeClr val="bg1"/>
                        </a:solidFill>
                        <a:latin typeface="Verdana" pitchFamily="34" charset="0"/>
                        <a:ea typeface="Verdana" pitchFamily="34" charset="0"/>
                      </a:endParaRPr>
                    </a:p>
                  </a:txBody>
                  <a:tcPr/>
                </a:tc>
              </a:tr>
              <a:tr h="2919184">
                <a:tc>
                  <a:txBody>
                    <a:bodyPr/>
                    <a:lstStyle/>
                    <a:p>
                      <a:pPr lvl="0" algn="r" eaLnBrk="1" latinLnBrk="1" hangingPunct="1">
                        <a:lnSpc>
                          <a:spcPct val="115000"/>
                        </a:lnSpc>
                      </a:pPr>
                      <a:r>
                        <a:rPr lang="en-US" altLang="en-US" sz="1400" b="1" dirty="0" smtClean="0">
                          <a:solidFill>
                            <a:srgbClr val="FFFFFF"/>
                          </a:solidFill>
                          <a:latin typeface="Times New Roman" pitchFamily="18" charset="0"/>
                          <a:cs typeface="Times New Roman" pitchFamily="18" charset="0"/>
                        </a:rPr>
                        <a:t>TC9.2-</a:t>
                      </a:r>
                    </a:p>
                    <a:p>
                      <a:pPr lvl="0" algn="r" eaLnBrk="1" latinLnBrk="1" hangingPunct="1">
                        <a:lnSpc>
                          <a:spcPct val="115000"/>
                        </a:lnSpc>
                      </a:pPr>
                      <a:r>
                        <a:rPr lang="en-US" altLang="en-US" sz="1400" b="1" dirty="0" smtClean="0">
                          <a:solidFill>
                            <a:srgbClr val="FFFFFF"/>
                          </a:solidFill>
                          <a:latin typeface="Times New Roman" pitchFamily="18" charset="0"/>
                          <a:cs typeface="Times New Roman" pitchFamily="18" charset="0"/>
                        </a:rPr>
                        <a:t>009.2</a:t>
                      </a:r>
                      <a:endParaRPr lang="en-US" altLang="en-US" sz="1400" b="1" dirty="0">
                        <a:solidFill>
                          <a:srgbClr val="FFFFFF"/>
                        </a:solidFill>
                        <a:latin typeface="Times New Roman" pitchFamily="18" charset="0"/>
                        <a:cs typeface="Times New Roman" pitchFamily="18" charset="0"/>
                      </a:endParaRPr>
                    </a:p>
                  </a:txBody>
                  <a:tcPr marL="52239" marR="52239" marT="0" marB="0">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Reset</a:t>
                      </a:r>
                      <a:r>
                        <a:rPr lang="en-US" altLang="en-US" sz="1400" b="0" dirty="0" smtClean="0">
                          <a:solidFill>
                            <a:srgbClr val="000000"/>
                          </a:solidFill>
                          <a:latin typeface="Times New Roman" pitchFamily="18" charset="0"/>
                          <a:cs typeface="Times New Roman" pitchFamily="18" charset="0"/>
                        </a:rPr>
                        <a:t>.</a:t>
                      </a:r>
                    </a:p>
                    <a:p>
                      <a:pPr lvl="0" algn="l" eaLnBrk="1" latinLnBrk="1" hangingPunct="1">
                        <a:lnSpc>
                          <a:spcPct val="115000"/>
                        </a:lnSpc>
                      </a:pP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endParaRPr lang="en-US" altLang="en-US" sz="1400" b="0" dirty="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Calculate.</a:t>
                      </a:r>
                    </a:p>
                  </a:txBody>
                  <a:tcPr marL="52239" marR="52239"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 </a:t>
                      </a:r>
                    </a:p>
                  </a:txBody>
                  <a:tcPr marL="52239" marR="52239"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5</a:t>
                      </a:r>
                    </a:p>
                  </a:txBody>
                  <a:tcPr marL="52239" marR="52239"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Reset button </a:t>
                      </a:r>
                      <a:r>
                        <a:rPr lang="en-US" altLang="en-US" sz="1400" b="0" dirty="0" smtClean="0">
                          <a:solidFill>
                            <a:srgbClr val="000000"/>
                          </a:solidFill>
                          <a:latin typeface="Times New Roman" pitchFamily="18" charset="0"/>
                          <a:cs typeface="Times New Roman" pitchFamily="18" charset="0"/>
                        </a:rPr>
                        <a:t>is</a:t>
                      </a: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 </a:t>
                      </a:r>
                      <a:r>
                        <a:rPr lang="en-US" altLang="en-US" sz="1400" b="0" dirty="0">
                          <a:solidFill>
                            <a:srgbClr val="000000"/>
                          </a:solidFill>
                          <a:latin typeface="Times New Roman" pitchFamily="18" charset="0"/>
                          <a:cs typeface="Times New Roman" pitchFamily="18" charset="0"/>
                        </a:rPr>
                        <a:t>displayed</a:t>
                      </a:r>
                      <a:r>
                        <a:rPr lang="en-US" altLang="en-US" sz="1400" b="0" dirty="0" smtClean="0">
                          <a:solidFill>
                            <a:srgbClr val="000000"/>
                          </a:solidFill>
                          <a:latin typeface="Times New Roman" pitchFamily="18" charset="0"/>
                          <a:cs typeface="Times New Roman" pitchFamily="18" charset="0"/>
                        </a:rPr>
                        <a:t>.</a:t>
                      </a:r>
                    </a:p>
                    <a:p>
                      <a:pPr lvl="0" algn="l" eaLnBrk="1" latinLnBrk="1" hangingPunct="1">
                        <a:lnSpc>
                          <a:spcPct val="115000"/>
                        </a:lnSpc>
                      </a:pP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endParaRPr lang="en-US" altLang="en-US" sz="1400" b="0" dirty="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Calculate button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is </a:t>
                      </a:r>
                      <a:r>
                        <a:rPr lang="en-US" altLang="en-US" sz="1400" b="0" dirty="0">
                          <a:solidFill>
                            <a:srgbClr val="000000"/>
                          </a:solidFill>
                          <a:latin typeface="Times New Roman" pitchFamily="18" charset="0"/>
                          <a:cs typeface="Times New Roman" pitchFamily="18" charset="0"/>
                        </a:rPr>
                        <a:t>displayed.</a:t>
                      </a:r>
                    </a:p>
                  </a:txBody>
                  <a:tcPr marL="52239" marR="52239"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The reset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button </a:t>
                      </a:r>
                      <a:r>
                        <a:rPr lang="en-US" altLang="en-US" sz="1400" b="0" dirty="0">
                          <a:solidFill>
                            <a:srgbClr val="000000"/>
                          </a:solidFill>
                          <a:latin typeface="Times New Roman" pitchFamily="18" charset="0"/>
                          <a:cs typeface="Times New Roman" pitchFamily="18" charset="0"/>
                        </a:rPr>
                        <a:t>when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clicked </a:t>
                      </a: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refreshes </a:t>
                      </a:r>
                      <a:r>
                        <a:rPr lang="en-US" altLang="en-US" sz="1400" b="0" dirty="0">
                          <a:solidFill>
                            <a:srgbClr val="000000"/>
                          </a:solidFill>
                          <a:latin typeface="Times New Roman" pitchFamily="18" charset="0"/>
                          <a:cs typeface="Times New Roman" pitchFamily="18" charset="0"/>
                        </a:rPr>
                        <a:t>all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the </a:t>
                      </a:r>
                      <a:r>
                        <a:rPr lang="en-US" altLang="en-US" sz="1400" b="0" dirty="0">
                          <a:solidFill>
                            <a:srgbClr val="000000"/>
                          </a:solidFill>
                          <a:latin typeface="Times New Roman" pitchFamily="18" charset="0"/>
                          <a:cs typeface="Times New Roman" pitchFamily="18" charset="0"/>
                        </a:rPr>
                        <a:t>details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filled</a:t>
                      </a:r>
                      <a:r>
                        <a:rPr lang="en-US" altLang="en-US" sz="1400" b="0" dirty="0" smtClean="0">
                          <a:solidFill>
                            <a:srgbClr val="000000"/>
                          </a:solidFill>
                          <a:latin typeface="Times New Roman" pitchFamily="18" charset="0"/>
                          <a:cs typeface="Times New Roman" pitchFamily="18" charset="0"/>
                        </a:rPr>
                        <a:t>.</a:t>
                      </a:r>
                    </a:p>
                    <a:p>
                      <a:pPr lvl="0" algn="l" eaLnBrk="1" latinLnBrk="1" hangingPunct="1">
                        <a:lnSpc>
                          <a:spcPct val="115000"/>
                        </a:lnSpc>
                      </a:pPr>
                      <a:endParaRPr lang="en-US" altLang="en-US" sz="1400" b="0" dirty="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The calculate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button </a:t>
                      </a:r>
                      <a:r>
                        <a:rPr lang="en-US" altLang="en-US" sz="1400" b="0" dirty="0">
                          <a:solidFill>
                            <a:srgbClr val="000000"/>
                          </a:solidFill>
                          <a:latin typeface="Times New Roman" pitchFamily="18" charset="0"/>
                          <a:cs typeface="Times New Roman" pitchFamily="18" charset="0"/>
                        </a:rPr>
                        <a:t>when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filled </a:t>
                      </a:r>
                      <a:r>
                        <a:rPr lang="en-US" altLang="en-US" sz="1400" b="0" dirty="0">
                          <a:solidFill>
                            <a:srgbClr val="000000"/>
                          </a:solidFill>
                          <a:latin typeface="Times New Roman" pitchFamily="18" charset="0"/>
                          <a:cs typeface="Times New Roman" pitchFamily="18" charset="0"/>
                        </a:rPr>
                        <a:t>computes the recurring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deposit </a:t>
                      </a:r>
                      <a:r>
                        <a:rPr lang="en-US" altLang="en-US" sz="1400" b="0" dirty="0">
                          <a:solidFill>
                            <a:srgbClr val="000000"/>
                          </a:solidFill>
                          <a:latin typeface="Times New Roman" pitchFamily="18" charset="0"/>
                          <a:cs typeface="Times New Roman" pitchFamily="18" charset="0"/>
                        </a:rPr>
                        <a:t>result.</a:t>
                      </a:r>
                    </a:p>
                  </a:txBody>
                  <a:tcPr marL="52239" marR="52239" marT="0" marB="0"/>
                </a:tc>
                <a:tc>
                  <a:txBody>
                    <a:bodyPr/>
                    <a:lstStyle/>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expected </a:t>
                      </a:r>
                    </a:p>
                    <a:p>
                      <a:pPr marL="0" marR="0" lvl="0" indent="0" algn="l" defTabSz="914400" rtl="0" eaLnBrk="1" fontAlgn="auto" latinLnBrk="1" hangingPunct="1">
                        <a:lnSpc>
                          <a:spcPct val="115000"/>
                        </a:lnSpc>
                        <a:spcBef>
                          <a:spcPts val="0"/>
                        </a:spcBef>
                        <a:spcAft>
                          <a:spcPts val="0"/>
                        </a:spcAft>
                        <a:buClrTx/>
                        <a:buSzTx/>
                        <a:buFontTx/>
                        <a:buNone/>
                        <a:tabLst/>
                        <a:defRPr/>
                      </a:pPr>
                      <a:r>
                        <a:rPr lang="en-US" altLang="en-US" sz="1400" b="0" baseline="0" dirty="0" smtClean="0">
                          <a:solidFill>
                            <a:schemeClr val="tx1"/>
                          </a:solidFill>
                          <a:latin typeface="Times New Roman" pitchFamily="18" charset="0"/>
                          <a:cs typeface="Times New Roman" pitchFamily="18" charset="0"/>
                        </a:rPr>
                        <a:t>result.</a:t>
                      </a:r>
                      <a:endParaRPr lang="en-US" sz="1400" dirty="0" smtClean="0"/>
                    </a:p>
                    <a:p>
                      <a:pPr lvl="0" algn="l" eaLnBrk="1" latinLnBrk="1" hangingPunct="1">
                        <a:lnSpc>
                          <a:spcPct val="115000"/>
                        </a:lnSpc>
                      </a:pPr>
                      <a:endParaRPr lang="en-US" altLang="en-US" sz="1400" b="0" dirty="0">
                        <a:solidFill>
                          <a:srgbClr val="000000"/>
                        </a:solidFill>
                        <a:latin typeface="Times New Roman" pitchFamily="18" charset="0"/>
                        <a:cs typeface="Times New Roman" pitchFamily="18" charset="0"/>
                      </a:endParaRPr>
                    </a:p>
                  </a:txBody>
                  <a:tcPr marL="52239" marR="52239"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97</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solidFill>
                  <a:srgbClr val="FF0000"/>
                </a:solidFill>
                <a:latin typeface="Verdana" pitchFamily="34" charset="0"/>
                <a:ea typeface="Verdana" pitchFamily="34" charset="0"/>
                <a:cs typeface="Times New Roman" pitchFamily="18" charset="0"/>
              </a:rPr>
              <a:t>FOR INVESTMENT IDEAS:</a:t>
            </a:r>
            <a:endParaRPr lang="en-US" sz="4000" dirty="0">
              <a:solidFill>
                <a:srgbClr val="FF0000"/>
              </a:solidFill>
              <a:latin typeface="Verdana" pitchFamily="34" charset="0"/>
              <a:ea typeface="Verdana" pitchFamily="34" charset="0"/>
              <a:cs typeface="Times New Roman" pitchFamily="18" charset="0"/>
            </a:endParaRPr>
          </a:p>
        </p:txBody>
      </p:sp>
      <p:graphicFrame>
        <p:nvGraphicFramePr>
          <p:cNvPr id="6" name="Content Placeholder 5"/>
          <p:cNvGraphicFramePr>
            <a:graphicFrameLocks noGrp="1"/>
          </p:cNvGraphicFramePr>
          <p:nvPr>
            <p:ph idx="1"/>
          </p:nvPr>
        </p:nvGraphicFramePr>
        <p:xfrm>
          <a:off x="381000" y="1447799"/>
          <a:ext cx="8382000" cy="4267201"/>
        </p:xfrm>
        <a:graphic>
          <a:graphicData uri="http://schemas.openxmlformats.org/drawingml/2006/table">
            <a:tbl>
              <a:tblPr firstRow="1" bandRow="1">
                <a:tableStyleId>{5C22544A-7EE6-4342-B048-85BDC9FD1C3A}</a:tableStyleId>
              </a:tblPr>
              <a:tblGrid>
                <a:gridCol w="762000"/>
                <a:gridCol w="1676400"/>
                <a:gridCol w="1524000"/>
                <a:gridCol w="740228"/>
                <a:gridCol w="1393372"/>
                <a:gridCol w="1219200"/>
                <a:gridCol w="1066800"/>
              </a:tblGrid>
              <a:tr h="926812">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CASE#</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DESRIPTION</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PRE-</a:t>
                      </a:r>
                    </a:p>
                    <a:p>
                      <a:r>
                        <a:rPr lang="en-US" sz="1400" b="1" dirty="0" smtClean="0">
                          <a:solidFill>
                            <a:schemeClr val="bg1"/>
                          </a:solidFill>
                          <a:latin typeface="Verdana" pitchFamily="34" charset="0"/>
                          <a:ea typeface="Verdana" pitchFamily="34" charset="0"/>
                        </a:rPr>
                        <a:t>CONDITIONS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STEP#</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SCENARIOS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EXPECTED RESULT</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ACTUAL</a:t>
                      </a:r>
                      <a:r>
                        <a:rPr lang="en-US" sz="1400" b="1" baseline="0" dirty="0" smtClean="0">
                          <a:solidFill>
                            <a:schemeClr val="bg1"/>
                          </a:solidFill>
                          <a:latin typeface="Verdana" pitchFamily="34" charset="0"/>
                          <a:ea typeface="Verdana" pitchFamily="34" charset="0"/>
                        </a:rPr>
                        <a:t> </a:t>
                      </a:r>
                      <a:r>
                        <a:rPr lang="en-US" sz="1400" b="1" dirty="0" smtClean="0">
                          <a:solidFill>
                            <a:schemeClr val="bg1"/>
                          </a:solidFill>
                          <a:latin typeface="Verdana" pitchFamily="34" charset="0"/>
                          <a:ea typeface="Verdana" pitchFamily="34" charset="0"/>
                        </a:rPr>
                        <a:t>RESULT</a:t>
                      </a:r>
                      <a:endParaRPr lang="en-US" sz="1400" b="1" dirty="0">
                        <a:solidFill>
                          <a:schemeClr val="bg1"/>
                        </a:solidFill>
                        <a:latin typeface="Verdana" pitchFamily="34" charset="0"/>
                        <a:ea typeface="Verdana" pitchFamily="34" charset="0"/>
                      </a:endParaRPr>
                    </a:p>
                  </a:txBody>
                  <a:tcPr/>
                </a:tc>
              </a:tr>
              <a:tr h="949195">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TC10-010</a:t>
                      </a:r>
                    </a:p>
                  </a:txBody>
                  <a:tcPr marL="52239" marR="52239" marT="0" marB="0">
                    <a:solidFill>
                      <a:schemeClr val="accent1"/>
                    </a:solidFill>
                  </a:tcPr>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Investment ideas.</a:t>
                      </a:r>
                    </a:p>
                  </a:txBody>
                  <a:tcPr marL="52239" marR="52239"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App is installed.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Investment </a:t>
                      </a:r>
                      <a:r>
                        <a:rPr lang="en-US" altLang="en-US" sz="1400" b="0" dirty="0">
                          <a:solidFill>
                            <a:srgbClr val="000000"/>
                          </a:solidFill>
                          <a:latin typeface="Times New Roman" pitchFamily="18" charset="0"/>
                          <a:cs typeface="Times New Roman" pitchFamily="18" charset="0"/>
                        </a:rPr>
                        <a:t>ideas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module </a:t>
                      </a:r>
                      <a:r>
                        <a:rPr lang="en-US" altLang="en-US" sz="1400" b="0" dirty="0">
                          <a:solidFill>
                            <a:srgbClr val="000000"/>
                          </a:solidFill>
                          <a:latin typeface="Times New Roman" pitchFamily="18" charset="0"/>
                          <a:cs typeface="Times New Roman" pitchFamily="18" charset="0"/>
                        </a:rPr>
                        <a:t>is clicked.</a:t>
                      </a:r>
                    </a:p>
                  </a:txBody>
                  <a:tcPr marL="52239" marR="52239"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1</a:t>
                      </a:r>
                    </a:p>
                  </a:txBody>
                  <a:tcPr marL="52239" marR="52239"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Launch the app</a:t>
                      </a:r>
                    </a:p>
                  </a:txBody>
                  <a:tcPr marL="52239" marR="52239"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Application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launch </a:t>
                      </a:r>
                      <a:r>
                        <a:rPr lang="en-US" altLang="en-US" sz="1400" b="0" dirty="0">
                          <a:solidFill>
                            <a:srgbClr val="000000"/>
                          </a:solidFill>
                          <a:latin typeface="Times New Roman" pitchFamily="18" charset="0"/>
                          <a:cs typeface="Times New Roman" pitchFamily="18" charset="0"/>
                        </a:rPr>
                        <a:t>page is </a:t>
                      </a:r>
                      <a:r>
                        <a:rPr lang="en-US" altLang="en-US" sz="1400" b="0" dirty="0" smtClean="0">
                          <a:solidFill>
                            <a:srgbClr val="000000"/>
                          </a:solidFill>
                          <a:latin typeface="Times New Roman" pitchFamily="18" charset="0"/>
                          <a:cs typeface="Times New Roman" pitchFamily="18" charset="0"/>
                        </a:rPr>
                        <a:t>shown.</a:t>
                      </a:r>
                      <a:endParaRPr lang="en-US" altLang="en-US" sz="1400" b="0" dirty="0">
                        <a:solidFill>
                          <a:srgbClr val="000000"/>
                        </a:solidFill>
                        <a:latin typeface="Times New Roman" pitchFamily="18" charset="0"/>
                        <a:cs typeface="Times New Roman" pitchFamily="18" charset="0"/>
                      </a:endParaRPr>
                    </a:p>
                  </a:txBody>
                  <a:tcPr marL="52239" marR="52239" marT="0" marB="0"/>
                </a:tc>
                <a:tc>
                  <a:txBody>
                    <a:bodyPr/>
                    <a:lstStyle/>
                    <a:p>
                      <a:r>
                        <a:rPr lang="en-US" altLang="en-US" sz="1400" b="0" smtClean="0">
                          <a:solidFill>
                            <a:schemeClr val="tx1"/>
                          </a:solidFill>
                          <a:latin typeface="Times New Roman" pitchFamily="18" charset="0"/>
                          <a:cs typeface="Times New Roman" pitchFamily="18" charset="0"/>
                        </a:rPr>
                        <a:t>Same</a:t>
                      </a:r>
                      <a:r>
                        <a:rPr lang="en-US" altLang="en-US" sz="1400" b="0" baseline="0" smtClean="0">
                          <a:solidFill>
                            <a:schemeClr val="tx1"/>
                          </a:solidFill>
                          <a:latin typeface="Times New Roman" pitchFamily="18" charset="0"/>
                          <a:cs typeface="Times New Roman" pitchFamily="18" charset="0"/>
                        </a:rPr>
                        <a:t> as expected result.</a:t>
                      </a:r>
                      <a:endParaRPr lang="en-US" sz="1400" dirty="0"/>
                    </a:p>
                  </a:txBody>
                  <a:tcPr marL="52239" marR="52239" marT="0" marB="0"/>
                </a:tc>
              </a:tr>
              <a:tr h="836851">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 </a:t>
                      </a:r>
                    </a:p>
                  </a:txBody>
                  <a:tcPr marL="52239" marR="52239" marT="0" marB="0">
                    <a:solidFill>
                      <a:schemeClr val="accent1"/>
                    </a:solidFill>
                  </a:tcPr>
                </a:tc>
                <a:tc>
                  <a:txBody>
                    <a:bodyPr/>
                    <a:lstStyle/>
                    <a:p>
                      <a:pPr lvl="0" algn="l" eaLnBrk="1" latinLnBrk="1" hangingPunct="1">
                        <a:lnSpc>
                          <a:spcPct val="115000"/>
                        </a:lnSpc>
                      </a:pPr>
                      <a:r>
                        <a:rPr lang="en-US" altLang="en-US" sz="1400" b="0">
                          <a:solidFill>
                            <a:srgbClr val="000000"/>
                          </a:solidFill>
                          <a:latin typeface="Times New Roman" pitchFamily="18" charset="0"/>
                          <a:cs typeface="Times New Roman" pitchFamily="18" charset="0"/>
                        </a:rPr>
                        <a:t> </a:t>
                      </a:r>
                    </a:p>
                  </a:txBody>
                  <a:tcPr marL="52239" marR="52239"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 </a:t>
                      </a:r>
                    </a:p>
                  </a:txBody>
                  <a:tcPr marL="52239" marR="52239"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2</a:t>
                      </a:r>
                    </a:p>
                  </a:txBody>
                  <a:tcPr marL="52239" marR="52239"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Dashboard opens</a:t>
                      </a:r>
                    </a:p>
                  </a:txBody>
                  <a:tcPr marL="52239" marR="52239"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Dashboard is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shown</a:t>
                      </a:r>
                      <a:r>
                        <a:rPr lang="en-US" altLang="en-US" sz="1400" b="0" dirty="0">
                          <a:solidFill>
                            <a:srgbClr val="000000"/>
                          </a:solidFill>
                          <a:latin typeface="Times New Roman" pitchFamily="18" charset="0"/>
                          <a:cs typeface="Times New Roman" pitchFamily="18" charset="0"/>
                        </a:rPr>
                        <a:t>.</a:t>
                      </a:r>
                    </a:p>
                  </a:txBody>
                  <a:tcPr marL="52239" marR="52239" marT="0" marB="0"/>
                </a:tc>
                <a:tc>
                  <a:txBody>
                    <a:bodyPr/>
                    <a:lstStyle/>
                    <a:p>
                      <a:r>
                        <a:rPr lang="en-US" altLang="en-US" sz="1400" b="0" smtClean="0">
                          <a:solidFill>
                            <a:schemeClr val="tx1"/>
                          </a:solidFill>
                          <a:latin typeface="Times New Roman" pitchFamily="18" charset="0"/>
                          <a:cs typeface="Times New Roman" pitchFamily="18" charset="0"/>
                        </a:rPr>
                        <a:t>Same</a:t>
                      </a:r>
                      <a:r>
                        <a:rPr lang="en-US" altLang="en-US" sz="1400" b="0" baseline="0" smtClean="0">
                          <a:solidFill>
                            <a:schemeClr val="tx1"/>
                          </a:solidFill>
                          <a:latin typeface="Times New Roman" pitchFamily="18" charset="0"/>
                          <a:cs typeface="Times New Roman" pitchFamily="18" charset="0"/>
                        </a:rPr>
                        <a:t> as expected result.</a:t>
                      </a:r>
                      <a:endParaRPr lang="en-US" sz="1400" dirty="0"/>
                    </a:p>
                  </a:txBody>
                  <a:tcPr marL="52239" marR="52239" marT="0" marB="0"/>
                </a:tc>
              </a:tr>
              <a:tr h="1554343">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 </a:t>
                      </a:r>
                    </a:p>
                  </a:txBody>
                  <a:tcPr marL="52239" marR="52239" marT="0" marB="0">
                    <a:solidFill>
                      <a:schemeClr val="accent1"/>
                    </a:solidFill>
                  </a:tcPr>
                </a:tc>
                <a:tc>
                  <a:txBody>
                    <a:bodyPr/>
                    <a:lstStyle/>
                    <a:p>
                      <a:pPr lvl="0" algn="l" eaLnBrk="1" latinLnBrk="1" hangingPunct="1">
                        <a:lnSpc>
                          <a:spcPct val="115000"/>
                        </a:lnSpc>
                      </a:pPr>
                      <a:r>
                        <a:rPr lang="en-US" altLang="en-US" sz="1400" b="0">
                          <a:solidFill>
                            <a:srgbClr val="000000"/>
                          </a:solidFill>
                          <a:latin typeface="Times New Roman" pitchFamily="18" charset="0"/>
                          <a:cs typeface="Times New Roman" pitchFamily="18" charset="0"/>
                        </a:rPr>
                        <a:t> </a:t>
                      </a:r>
                    </a:p>
                  </a:txBody>
                  <a:tcPr marL="52239" marR="52239" marT="0" marB="0"/>
                </a:tc>
                <a:tc>
                  <a:txBody>
                    <a:bodyPr/>
                    <a:lstStyle/>
                    <a:p>
                      <a:pPr lvl="0" algn="l" eaLnBrk="1" latinLnBrk="1" hangingPunct="1">
                        <a:lnSpc>
                          <a:spcPct val="115000"/>
                        </a:lnSpc>
                      </a:pPr>
                      <a:r>
                        <a:rPr lang="en-US" altLang="en-US" sz="1400" b="0">
                          <a:solidFill>
                            <a:srgbClr val="000000"/>
                          </a:solidFill>
                          <a:latin typeface="Times New Roman" pitchFamily="18" charset="0"/>
                          <a:cs typeface="Times New Roman" pitchFamily="18" charset="0"/>
                        </a:rPr>
                        <a:t> </a:t>
                      </a:r>
                    </a:p>
                  </a:txBody>
                  <a:tcPr marL="52239" marR="52239"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3</a:t>
                      </a:r>
                    </a:p>
                  </a:txBody>
                  <a:tcPr marL="52239" marR="52239"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Investment ideas module opens.</a:t>
                      </a:r>
                    </a:p>
                  </a:txBody>
                  <a:tcPr marL="52239" marR="52239" marT="0" marB="0"/>
                </a:tc>
                <a:tc>
                  <a:txBody>
                    <a:bodyPr/>
                    <a:lstStyle/>
                    <a:p>
                      <a:pPr lvl="0" algn="l" eaLnBrk="1" latinLnBrk="1" hangingPunct="1">
                        <a:lnSpc>
                          <a:spcPct val="115000"/>
                        </a:lnSpc>
                      </a:pPr>
                      <a:r>
                        <a:rPr lang="en-US" altLang="en-US" sz="1400" b="0" dirty="0">
                          <a:solidFill>
                            <a:srgbClr val="000000"/>
                          </a:solidFill>
                          <a:latin typeface="Times New Roman" pitchFamily="18" charset="0"/>
                          <a:cs typeface="Times New Roman" pitchFamily="18" charset="0"/>
                        </a:rPr>
                        <a:t>Investment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ideas </a:t>
                      </a:r>
                      <a:r>
                        <a:rPr lang="en-US" altLang="en-US" sz="1400" b="0" dirty="0">
                          <a:solidFill>
                            <a:srgbClr val="000000"/>
                          </a:solidFill>
                          <a:latin typeface="Times New Roman" pitchFamily="18" charset="0"/>
                          <a:cs typeface="Times New Roman" pitchFamily="18" charset="0"/>
                        </a:rPr>
                        <a:t>module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rgbClr val="000000"/>
                          </a:solidFill>
                          <a:latin typeface="Times New Roman" pitchFamily="18" charset="0"/>
                          <a:cs typeface="Times New Roman" pitchFamily="18" charset="0"/>
                        </a:rPr>
                        <a:t>redirects </a:t>
                      </a:r>
                      <a:r>
                        <a:rPr lang="en-US" altLang="en-US" sz="1400" b="0" dirty="0">
                          <a:solidFill>
                            <a:srgbClr val="000000"/>
                          </a:solidFill>
                          <a:latin typeface="Times New Roman" pitchFamily="18" charset="0"/>
                          <a:cs typeface="Times New Roman" pitchFamily="18" charset="0"/>
                        </a:rPr>
                        <a:t>to  </a:t>
                      </a:r>
                      <a:endParaRPr lang="en-US" altLang="en-US" sz="1400" b="0" dirty="0" smtClean="0">
                        <a:solidFill>
                          <a:srgbClr val="000000"/>
                        </a:solidFill>
                        <a:latin typeface="Times New Roman" pitchFamily="18" charset="0"/>
                        <a:cs typeface="Times New Roman" pitchFamily="18" charset="0"/>
                      </a:endParaRPr>
                    </a:p>
                    <a:p>
                      <a:pPr lvl="0" algn="l" eaLnBrk="1" latinLnBrk="1" hangingPunct="1">
                        <a:lnSpc>
                          <a:spcPct val="115000"/>
                        </a:lnSpc>
                      </a:pPr>
                      <a:r>
                        <a:rPr lang="en-US" altLang="en-US" sz="1400" b="0" u="sng" dirty="0" smtClean="0">
                          <a:solidFill>
                            <a:srgbClr val="000000"/>
                          </a:solidFill>
                          <a:latin typeface="Times New Roman" pitchFamily="18" charset="0"/>
                          <a:cs typeface="Times New Roman" pitchFamily="18" charset="0"/>
                          <a:hlinkClick r:id="rId2"/>
                        </a:rPr>
                        <a:t>www.businesstoday.com</a:t>
                      </a:r>
                      <a:r>
                        <a:rPr lang="en-US" altLang="en-US" sz="1400" b="0" dirty="0" smtClean="0">
                          <a:solidFill>
                            <a:srgbClr val="000000"/>
                          </a:solidFill>
                          <a:latin typeface="Times New Roman" pitchFamily="18" charset="0"/>
                          <a:cs typeface="Times New Roman" pitchFamily="18" charset="0"/>
                        </a:rPr>
                        <a:t> </a:t>
                      </a:r>
                      <a:endParaRPr lang="en-US" altLang="en-US" sz="1400" b="0" dirty="0">
                        <a:solidFill>
                          <a:srgbClr val="000000"/>
                        </a:solidFill>
                        <a:latin typeface="Times New Roman" pitchFamily="18" charset="0"/>
                        <a:cs typeface="Times New Roman" pitchFamily="18" charset="0"/>
                      </a:endParaRPr>
                    </a:p>
                  </a:txBody>
                  <a:tcPr marL="52239" marR="52239" marT="0" marB="0"/>
                </a:tc>
                <a:tc>
                  <a:txBody>
                    <a:bodyPr/>
                    <a:lstStyle/>
                    <a:p>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expected result.</a:t>
                      </a:r>
                      <a:endParaRPr lang="en-US" sz="1400" dirty="0"/>
                    </a:p>
                  </a:txBody>
                  <a:tcPr marL="52239" marR="52239"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98</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solidFill>
                  <a:srgbClr val="FF0000"/>
                </a:solidFill>
                <a:latin typeface="Verdana" pitchFamily="34" charset="0"/>
                <a:ea typeface="Verdana" pitchFamily="34" charset="0"/>
              </a:rPr>
              <a:t>FOR LIVE FINANCIAL MARKET:</a:t>
            </a:r>
            <a:endParaRPr lang="en-US" sz="4000" dirty="0">
              <a:solidFill>
                <a:srgbClr val="FF0000"/>
              </a:solidFill>
              <a:latin typeface="Verdana" pitchFamily="34" charset="0"/>
              <a:ea typeface="Verdana" pitchFamily="34" charset="0"/>
            </a:endParaRPr>
          </a:p>
        </p:txBody>
      </p:sp>
      <p:graphicFrame>
        <p:nvGraphicFramePr>
          <p:cNvPr id="6" name="Content Placeholder 5"/>
          <p:cNvGraphicFramePr>
            <a:graphicFrameLocks noGrp="1"/>
          </p:cNvGraphicFramePr>
          <p:nvPr>
            <p:ph idx="1"/>
          </p:nvPr>
        </p:nvGraphicFramePr>
        <p:xfrm>
          <a:off x="381000" y="1524000"/>
          <a:ext cx="8458200" cy="4495801"/>
        </p:xfrm>
        <a:graphic>
          <a:graphicData uri="http://schemas.openxmlformats.org/drawingml/2006/table">
            <a:tbl>
              <a:tblPr firstRow="1" bandRow="1">
                <a:tableStyleId>{5C22544A-7EE6-4342-B048-85BDC9FD1C3A}</a:tableStyleId>
              </a:tblPr>
              <a:tblGrid>
                <a:gridCol w="990600"/>
                <a:gridCol w="1600200"/>
                <a:gridCol w="1524000"/>
                <a:gridCol w="685800"/>
                <a:gridCol w="1371600"/>
                <a:gridCol w="1219200"/>
                <a:gridCol w="1066800"/>
              </a:tblGrid>
              <a:tr h="783883">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CASE#</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DESRIPTION</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PRE-</a:t>
                      </a:r>
                    </a:p>
                    <a:p>
                      <a:r>
                        <a:rPr lang="en-US" sz="1400" b="1" dirty="0" smtClean="0">
                          <a:solidFill>
                            <a:schemeClr val="bg1"/>
                          </a:solidFill>
                          <a:latin typeface="Verdana" pitchFamily="34" charset="0"/>
                          <a:ea typeface="Verdana" pitchFamily="34" charset="0"/>
                        </a:rPr>
                        <a:t>CONDITIONS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STEP#</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TEST</a:t>
                      </a:r>
                      <a:r>
                        <a:rPr lang="en-US" sz="1400" b="1" baseline="0" dirty="0" smtClean="0">
                          <a:solidFill>
                            <a:schemeClr val="bg1"/>
                          </a:solidFill>
                          <a:latin typeface="Verdana" pitchFamily="34" charset="0"/>
                          <a:ea typeface="Verdana" pitchFamily="34" charset="0"/>
                        </a:rPr>
                        <a:t> SCENARIOS</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EXPECTED RESULT</a:t>
                      </a:r>
                      <a:endParaRPr lang="en-US" sz="1400" b="1" dirty="0">
                        <a:solidFill>
                          <a:schemeClr val="bg1"/>
                        </a:solidFill>
                        <a:latin typeface="Verdana" pitchFamily="34" charset="0"/>
                        <a:ea typeface="Verdana" pitchFamily="34" charset="0"/>
                      </a:endParaRPr>
                    </a:p>
                  </a:txBody>
                  <a:tcPr/>
                </a:tc>
                <a:tc>
                  <a:txBody>
                    <a:bodyPr/>
                    <a:lstStyle/>
                    <a:p>
                      <a:r>
                        <a:rPr lang="en-US" sz="1400" b="1" dirty="0" smtClean="0">
                          <a:solidFill>
                            <a:schemeClr val="bg1"/>
                          </a:solidFill>
                          <a:latin typeface="Verdana" pitchFamily="34" charset="0"/>
                          <a:ea typeface="Verdana" pitchFamily="34" charset="0"/>
                        </a:rPr>
                        <a:t>ACTUAL</a:t>
                      </a:r>
                      <a:r>
                        <a:rPr lang="en-US" sz="1400" b="1" baseline="0" dirty="0" smtClean="0">
                          <a:solidFill>
                            <a:schemeClr val="bg1"/>
                          </a:solidFill>
                          <a:latin typeface="Verdana" pitchFamily="34" charset="0"/>
                          <a:ea typeface="Verdana" pitchFamily="34" charset="0"/>
                        </a:rPr>
                        <a:t> </a:t>
                      </a:r>
                      <a:r>
                        <a:rPr lang="en-US" sz="1400" b="1" dirty="0" smtClean="0">
                          <a:solidFill>
                            <a:schemeClr val="bg1"/>
                          </a:solidFill>
                          <a:latin typeface="Verdana" pitchFamily="34" charset="0"/>
                          <a:ea typeface="Verdana" pitchFamily="34" charset="0"/>
                        </a:rPr>
                        <a:t>RESULT</a:t>
                      </a:r>
                      <a:endParaRPr lang="en-US" sz="1400" b="1" dirty="0">
                        <a:solidFill>
                          <a:schemeClr val="bg1"/>
                        </a:solidFill>
                        <a:latin typeface="Verdana" pitchFamily="34" charset="0"/>
                        <a:ea typeface="Verdana" pitchFamily="34" charset="0"/>
                      </a:endParaRPr>
                    </a:p>
                  </a:txBody>
                  <a:tcPr/>
                </a:tc>
              </a:tr>
              <a:tr h="1113575">
                <a:tc>
                  <a:txBody>
                    <a:bodyPr/>
                    <a:lstStyle/>
                    <a:p>
                      <a:pPr lvl="0" algn="r" eaLnBrk="1" latinLnBrk="1" hangingPunct="1">
                        <a:lnSpc>
                          <a:spcPct val="115000"/>
                        </a:lnSpc>
                      </a:pPr>
                      <a:r>
                        <a:rPr lang="en-US" altLang="en-US" sz="1400" b="1" dirty="0" smtClean="0">
                          <a:solidFill>
                            <a:srgbClr val="FFFFFF"/>
                          </a:solidFill>
                          <a:latin typeface="Times New Roman" pitchFamily="18" charset="0"/>
                          <a:cs typeface="Times New Roman" pitchFamily="18" charset="0"/>
                        </a:rPr>
                        <a:t>TC11-011</a:t>
                      </a:r>
                      <a:endParaRPr lang="en-US" altLang="en-US" sz="1400" b="1" dirty="0">
                        <a:solidFill>
                          <a:srgbClr val="FFFFFF"/>
                        </a:solidFill>
                        <a:latin typeface="Times New Roman" pitchFamily="18" charset="0"/>
                        <a:cs typeface="Times New Roman" pitchFamily="18" charset="0"/>
                      </a:endParaRPr>
                    </a:p>
                  </a:txBody>
                  <a:tcPr marL="68580" marR="68580" marT="0" marB="0">
                    <a:solidFill>
                      <a:schemeClr val="accent1"/>
                    </a:solidFill>
                  </a:tcPr>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Live financial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Market.</a:t>
                      </a:r>
                      <a:endParaRPr lang="en-US" altLang="en-US" sz="1400" b="0" dirty="0">
                        <a:solidFill>
                          <a:schemeClr val="tx1"/>
                        </a:solidFill>
                        <a:latin typeface="Times New Roman" pitchFamily="18" charset="0"/>
                        <a:cs typeface="Times New Roman" pitchFamily="18" charset="0"/>
                      </a:endParaRP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App is installed.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Live </a:t>
                      </a:r>
                      <a:r>
                        <a:rPr lang="en-US" altLang="en-US" sz="1400" b="0" dirty="0">
                          <a:solidFill>
                            <a:schemeClr val="tx1"/>
                          </a:solidFill>
                          <a:latin typeface="Times New Roman" pitchFamily="18" charset="0"/>
                          <a:cs typeface="Times New Roman" pitchFamily="18" charset="0"/>
                        </a:rPr>
                        <a:t>financial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market </a:t>
                      </a:r>
                      <a:r>
                        <a:rPr lang="en-US" altLang="en-US" sz="1400" b="0" dirty="0">
                          <a:solidFill>
                            <a:schemeClr val="tx1"/>
                          </a:solidFill>
                          <a:latin typeface="Times New Roman" pitchFamily="18" charset="0"/>
                          <a:cs typeface="Times New Roman" pitchFamily="18" charset="0"/>
                        </a:rPr>
                        <a:t>module is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clicked</a:t>
                      </a:r>
                      <a:r>
                        <a:rPr lang="en-US" altLang="en-US" sz="1400" b="0" dirty="0">
                          <a:solidFill>
                            <a:schemeClr val="tx1"/>
                          </a:solidFill>
                          <a:latin typeface="Times New Roman" pitchFamily="18" charset="0"/>
                          <a:cs typeface="Times New Roman" pitchFamily="18" charset="0"/>
                        </a:rPr>
                        <a:t>.</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1</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Launch the app</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Application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launch </a:t>
                      </a:r>
                      <a:r>
                        <a:rPr lang="en-US" altLang="en-US" sz="1400" b="0" dirty="0">
                          <a:solidFill>
                            <a:schemeClr val="tx1"/>
                          </a:solidFill>
                          <a:latin typeface="Times New Roman" pitchFamily="18" charset="0"/>
                          <a:cs typeface="Times New Roman" pitchFamily="18" charset="0"/>
                        </a:rPr>
                        <a:t>page is shown</a:t>
                      </a:r>
                    </a:p>
                  </a:txBody>
                  <a:tcPr marL="68580" marR="68580" marT="0" marB="0"/>
                </a:tc>
                <a:tc>
                  <a:txBody>
                    <a:bodyPr/>
                    <a:lstStyle/>
                    <a:p>
                      <a:r>
                        <a:rPr lang="en-US" altLang="en-US" sz="1400" b="0" smtClean="0">
                          <a:solidFill>
                            <a:schemeClr val="tx1"/>
                          </a:solidFill>
                          <a:latin typeface="Times New Roman" pitchFamily="18" charset="0"/>
                          <a:cs typeface="Times New Roman" pitchFamily="18" charset="0"/>
                        </a:rPr>
                        <a:t>Same</a:t>
                      </a:r>
                      <a:r>
                        <a:rPr lang="en-US" altLang="en-US" sz="1400" b="0" baseline="0" smtClean="0">
                          <a:solidFill>
                            <a:schemeClr val="tx1"/>
                          </a:solidFill>
                          <a:latin typeface="Times New Roman" pitchFamily="18" charset="0"/>
                          <a:cs typeface="Times New Roman" pitchFamily="18" charset="0"/>
                        </a:rPr>
                        <a:t> as expected result.</a:t>
                      </a:r>
                      <a:endParaRPr lang="en-US" sz="1400" dirty="0"/>
                    </a:p>
                  </a:txBody>
                  <a:tcPr marL="68580" marR="68580" marT="0" marB="0"/>
                </a:tc>
              </a:tr>
              <a:tr h="742384">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 </a:t>
                      </a:r>
                    </a:p>
                  </a:txBody>
                  <a:tcPr marL="68580" marR="68580" marT="0" marB="0">
                    <a:solidFill>
                      <a:schemeClr val="accent1"/>
                    </a:solidFill>
                  </a:tcPr>
                </a:tc>
                <a:tc>
                  <a:txBody>
                    <a:bodyPr/>
                    <a:lstStyle/>
                    <a:p>
                      <a:pPr lvl="0" algn="l" eaLnBrk="1" latinLnBrk="1" hangingPunct="1">
                        <a:lnSpc>
                          <a:spcPct val="115000"/>
                        </a:lnSpc>
                      </a:pPr>
                      <a:r>
                        <a:rPr lang="en-US" altLang="en-US" sz="1400" b="0">
                          <a:solidFill>
                            <a:schemeClr val="tx1"/>
                          </a:solidFill>
                          <a:latin typeface="Times New Roman" pitchFamily="18" charset="0"/>
                          <a:cs typeface="Times New Roman" pitchFamily="18" charset="0"/>
                        </a:rPr>
                        <a:t> </a:t>
                      </a:r>
                    </a:p>
                  </a:txBody>
                  <a:tcPr marL="68580" marR="68580" marT="0" marB="0"/>
                </a:tc>
                <a:tc>
                  <a:txBody>
                    <a:bodyPr/>
                    <a:lstStyle/>
                    <a:p>
                      <a:pPr lvl="0" algn="l" eaLnBrk="1" latinLnBrk="1" hangingPunct="1">
                        <a:lnSpc>
                          <a:spcPct val="115000"/>
                        </a:lnSpc>
                      </a:pPr>
                      <a:r>
                        <a:rPr lang="en-US" altLang="en-US" sz="1400" b="0">
                          <a:solidFill>
                            <a:schemeClr val="tx1"/>
                          </a:solidFill>
                          <a:latin typeface="Times New Roman" pitchFamily="18" charset="0"/>
                          <a:cs typeface="Times New Roman" pitchFamily="18" charset="0"/>
                        </a:rPr>
                        <a:t> </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2</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Application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launch </a:t>
                      </a:r>
                      <a:r>
                        <a:rPr lang="en-US" altLang="en-US" sz="1400" b="0" dirty="0">
                          <a:solidFill>
                            <a:schemeClr val="tx1"/>
                          </a:solidFill>
                          <a:latin typeface="Times New Roman" pitchFamily="18" charset="0"/>
                          <a:cs typeface="Times New Roman" pitchFamily="18" charset="0"/>
                        </a:rPr>
                        <a:t>page is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Shown.</a:t>
                      </a:r>
                      <a:endParaRPr lang="en-US" altLang="en-US" sz="1400" b="0" dirty="0">
                        <a:solidFill>
                          <a:schemeClr val="tx1"/>
                        </a:solidFill>
                        <a:latin typeface="Times New Roman" pitchFamily="18" charset="0"/>
                        <a:cs typeface="Times New Roman" pitchFamily="18" charset="0"/>
                      </a:endParaRP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Dashboard is shown.</a:t>
                      </a:r>
                    </a:p>
                  </a:txBody>
                  <a:tcPr marL="68580" marR="68580" marT="0" marB="0"/>
                </a:tc>
                <a:tc>
                  <a:txBody>
                    <a:bodyPr/>
                    <a:lstStyle/>
                    <a:p>
                      <a:r>
                        <a:rPr lang="en-US" altLang="en-US" sz="1400" b="0" smtClean="0">
                          <a:solidFill>
                            <a:schemeClr val="tx1"/>
                          </a:solidFill>
                          <a:latin typeface="Times New Roman" pitchFamily="18" charset="0"/>
                          <a:cs typeface="Times New Roman" pitchFamily="18" charset="0"/>
                        </a:rPr>
                        <a:t>Same</a:t>
                      </a:r>
                      <a:r>
                        <a:rPr lang="en-US" altLang="en-US" sz="1400" b="0" baseline="0" smtClean="0">
                          <a:solidFill>
                            <a:schemeClr val="tx1"/>
                          </a:solidFill>
                          <a:latin typeface="Times New Roman" pitchFamily="18" charset="0"/>
                          <a:cs typeface="Times New Roman" pitchFamily="18" charset="0"/>
                        </a:rPr>
                        <a:t> as expected result.</a:t>
                      </a:r>
                      <a:endParaRPr lang="en-US" sz="1400" dirty="0"/>
                    </a:p>
                  </a:txBody>
                  <a:tcPr marL="68580" marR="68580" marT="0" marB="0"/>
                </a:tc>
              </a:tr>
              <a:tr h="1855959">
                <a:tc>
                  <a:txBody>
                    <a:bodyPr/>
                    <a:lstStyle/>
                    <a:p>
                      <a:pPr lvl="0" algn="r" eaLnBrk="1" latinLnBrk="1" hangingPunct="1">
                        <a:lnSpc>
                          <a:spcPct val="115000"/>
                        </a:lnSpc>
                      </a:pPr>
                      <a:r>
                        <a:rPr lang="en-US" altLang="en-US" sz="1400" b="1" dirty="0">
                          <a:solidFill>
                            <a:srgbClr val="FFFFFF"/>
                          </a:solidFill>
                          <a:latin typeface="Times New Roman" pitchFamily="18" charset="0"/>
                          <a:cs typeface="Times New Roman" pitchFamily="18" charset="0"/>
                        </a:rPr>
                        <a:t> </a:t>
                      </a:r>
                    </a:p>
                  </a:txBody>
                  <a:tcPr marL="68580" marR="68580" marT="0" marB="0">
                    <a:solidFill>
                      <a:schemeClr val="accent1"/>
                    </a:solidFill>
                  </a:tcPr>
                </a:tc>
                <a:tc>
                  <a:txBody>
                    <a:bodyPr/>
                    <a:lstStyle/>
                    <a:p>
                      <a:pPr lvl="0" algn="l" eaLnBrk="1" latinLnBrk="1" hangingPunct="1">
                        <a:lnSpc>
                          <a:spcPct val="115000"/>
                        </a:lnSpc>
                      </a:pPr>
                      <a:r>
                        <a:rPr lang="en-US" altLang="en-US" sz="1400" b="0">
                          <a:solidFill>
                            <a:schemeClr val="tx1"/>
                          </a:solidFill>
                          <a:latin typeface="Times New Roman" pitchFamily="18" charset="0"/>
                          <a:cs typeface="Times New Roman" pitchFamily="18" charset="0"/>
                        </a:rPr>
                        <a:t> </a:t>
                      </a:r>
                    </a:p>
                  </a:txBody>
                  <a:tcPr marL="68580" marR="68580" marT="0" marB="0"/>
                </a:tc>
                <a:tc>
                  <a:txBody>
                    <a:bodyPr/>
                    <a:lstStyle/>
                    <a:p>
                      <a:pPr lvl="0" algn="l" eaLnBrk="1" latinLnBrk="1" hangingPunct="1">
                        <a:lnSpc>
                          <a:spcPct val="115000"/>
                        </a:lnSpc>
                      </a:pPr>
                      <a:r>
                        <a:rPr lang="en-US" altLang="en-US" sz="1400" b="0">
                          <a:solidFill>
                            <a:schemeClr val="tx1"/>
                          </a:solidFill>
                          <a:latin typeface="Times New Roman" pitchFamily="18" charset="0"/>
                          <a:cs typeface="Times New Roman" pitchFamily="18" charset="0"/>
                        </a:rPr>
                        <a:t> </a:t>
                      </a:r>
                    </a:p>
                  </a:txBody>
                  <a:tcPr marL="68580" marR="68580" marT="0" marB="0"/>
                </a:tc>
                <a:tc>
                  <a:txBody>
                    <a:bodyPr/>
                    <a:lstStyle/>
                    <a:p>
                      <a:pPr lvl="0" algn="l" eaLnBrk="1" latinLnBrk="1" hangingPunct="1">
                        <a:lnSpc>
                          <a:spcPct val="115000"/>
                        </a:lnSpc>
                      </a:pPr>
                      <a:r>
                        <a:rPr lang="en-US" altLang="en-US" sz="1400" b="0">
                          <a:solidFill>
                            <a:schemeClr val="tx1"/>
                          </a:solidFill>
                          <a:latin typeface="Times New Roman" pitchFamily="18" charset="0"/>
                          <a:cs typeface="Times New Roman" pitchFamily="18" charset="0"/>
                        </a:rPr>
                        <a:t>3</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Live financial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market </a:t>
                      </a:r>
                      <a:r>
                        <a:rPr lang="en-US" altLang="en-US" sz="1400" b="0" dirty="0">
                          <a:solidFill>
                            <a:schemeClr val="tx1"/>
                          </a:solidFill>
                          <a:latin typeface="Times New Roman" pitchFamily="18" charset="0"/>
                          <a:cs typeface="Times New Roman" pitchFamily="18" charset="0"/>
                        </a:rPr>
                        <a:t>(CNBC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live </a:t>
                      </a:r>
                      <a:r>
                        <a:rPr lang="en-US" altLang="en-US" sz="1400" b="0" dirty="0">
                          <a:solidFill>
                            <a:schemeClr val="tx1"/>
                          </a:solidFill>
                          <a:latin typeface="Times New Roman" pitchFamily="18" charset="0"/>
                          <a:cs typeface="Times New Roman" pitchFamily="18" charset="0"/>
                        </a:rPr>
                        <a:t>market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website</a:t>
                      </a:r>
                      <a:r>
                        <a:rPr lang="en-US" altLang="en-US" sz="1400" b="0" dirty="0">
                          <a:solidFill>
                            <a:schemeClr val="tx1"/>
                          </a:solidFill>
                          <a:latin typeface="Times New Roman" pitchFamily="18" charset="0"/>
                          <a:cs typeface="Times New Roman" pitchFamily="18" charset="0"/>
                        </a:rPr>
                        <a:t>) is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opened</a:t>
                      </a:r>
                      <a:r>
                        <a:rPr lang="en-US" altLang="en-US" sz="1400" b="0" dirty="0">
                          <a:solidFill>
                            <a:schemeClr val="tx1"/>
                          </a:solidFill>
                          <a:latin typeface="Times New Roman" pitchFamily="18" charset="0"/>
                          <a:cs typeface="Times New Roman" pitchFamily="18" charset="0"/>
                        </a:rPr>
                        <a:t>.</a:t>
                      </a:r>
                    </a:p>
                  </a:txBody>
                  <a:tcPr marL="68580" marR="68580" marT="0" marB="0"/>
                </a:tc>
                <a:tc>
                  <a:txBody>
                    <a:bodyPr/>
                    <a:lstStyle/>
                    <a:p>
                      <a:pPr lvl="0" algn="l" eaLnBrk="1" latinLnBrk="1" hangingPunct="1">
                        <a:lnSpc>
                          <a:spcPct val="115000"/>
                        </a:lnSpc>
                      </a:pPr>
                      <a:r>
                        <a:rPr lang="en-US" altLang="en-US" sz="1400" b="0" dirty="0">
                          <a:solidFill>
                            <a:schemeClr val="tx1"/>
                          </a:solidFill>
                          <a:latin typeface="Times New Roman" pitchFamily="18" charset="0"/>
                          <a:cs typeface="Times New Roman" pitchFamily="18" charset="0"/>
                        </a:rPr>
                        <a:t>Live financial market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a:t>
                      </a:r>
                      <a:r>
                        <a:rPr lang="en-US" altLang="en-US" sz="1400" b="0" dirty="0">
                          <a:solidFill>
                            <a:schemeClr val="tx1"/>
                          </a:solidFill>
                          <a:latin typeface="Times New Roman" pitchFamily="18" charset="0"/>
                          <a:cs typeface="Times New Roman" pitchFamily="18" charset="0"/>
                        </a:rPr>
                        <a:t>CNBC live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market </a:t>
                      </a: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website</a:t>
                      </a:r>
                      <a:r>
                        <a:rPr lang="en-US" altLang="en-US" sz="1400" b="0" dirty="0">
                          <a:solidFill>
                            <a:schemeClr val="tx1"/>
                          </a:solidFill>
                          <a:latin typeface="Times New Roman" pitchFamily="18" charset="0"/>
                          <a:cs typeface="Times New Roman" pitchFamily="18" charset="0"/>
                        </a:rPr>
                        <a:t>) is </a:t>
                      </a:r>
                      <a:endParaRPr lang="en-US" altLang="en-US" sz="1400" b="0" dirty="0" smtClean="0">
                        <a:solidFill>
                          <a:schemeClr val="tx1"/>
                        </a:solidFill>
                        <a:latin typeface="Times New Roman" pitchFamily="18" charset="0"/>
                        <a:cs typeface="Times New Roman" pitchFamily="18" charset="0"/>
                      </a:endParaRPr>
                    </a:p>
                    <a:p>
                      <a:pPr lvl="0" algn="l" eaLnBrk="1" latinLnBrk="1" hangingPunct="1">
                        <a:lnSpc>
                          <a:spcPct val="115000"/>
                        </a:lnSpc>
                      </a:pPr>
                      <a:r>
                        <a:rPr lang="en-US" altLang="en-US" sz="1400" b="0" dirty="0" smtClean="0">
                          <a:solidFill>
                            <a:schemeClr val="tx1"/>
                          </a:solidFill>
                          <a:latin typeface="Times New Roman" pitchFamily="18" charset="0"/>
                          <a:cs typeface="Times New Roman" pitchFamily="18" charset="0"/>
                        </a:rPr>
                        <a:t>shown</a:t>
                      </a:r>
                      <a:r>
                        <a:rPr lang="en-US" altLang="en-US" sz="1400" b="0" dirty="0">
                          <a:solidFill>
                            <a:schemeClr val="tx1"/>
                          </a:solidFill>
                          <a:latin typeface="Times New Roman" pitchFamily="18" charset="0"/>
                          <a:cs typeface="Times New Roman" pitchFamily="18" charset="0"/>
                        </a:rPr>
                        <a:t>.</a:t>
                      </a:r>
                    </a:p>
                  </a:txBody>
                  <a:tcPr marL="68580" marR="68580" marT="0" marB="0"/>
                </a:tc>
                <a:tc>
                  <a:txBody>
                    <a:bodyPr/>
                    <a:lstStyle/>
                    <a:p>
                      <a:r>
                        <a:rPr lang="en-US" altLang="en-US" sz="1400" b="0" dirty="0" smtClean="0">
                          <a:solidFill>
                            <a:schemeClr val="tx1"/>
                          </a:solidFill>
                          <a:latin typeface="Times New Roman" pitchFamily="18" charset="0"/>
                          <a:cs typeface="Times New Roman" pitchFamily="18" charset="0"/>
                        </a:rPr>
                        <a:t>Same</a:t>
                      </a:r>
                      <a:r>
                        <a:rPr lang="en-US" altLang="en-US" sz="1400" b="0" baseline="0" dirty="0" smtClean="0">
                          <a:solidFill>
                            <a:schemeClr val="tx1"/>
                          </a:solidFill>
                          <a:latin typeface="Times New Roman" pitchFamily="18" charset="0"/>
                          <a:cs typeface="Times New Roman" pitchFamily="18" charset="0"/>
                        </a:rPr>
                        <a:t> as expected result.</a:t>
                      </a:r>
                      <a:endParaRPr lang="en-US" sz="1400" dirty="0"/>
                    </a:p>
                  </a:txBody>
                  <a:tcPr marL="68580" marR="68580" marT="0" marB="0"/>
                </a:tc>
              </a:tr>
            </a:tbl>
          </a:graphicData>
        </a:graphic>
      </p:graphicFrame>
      <p:sp>
        <p:nvSpPr>
          <p:cNvPr id="4" name="Slide Number Placeholder 3"/>
          <p:cNvSpPr>
            <a:spLocks noGrp="1"/>
          </p:cNvSpPr>
          <p:nvPr>
            <p:ph type="sldNum" sz="quarter" idx="4"/>
          </p:nvPr>
        </p:nvSpPr>
        <p:spPr/>
        <p:txBody>
          <a:bodyPr/>
          <a:lstStyle/>
          <a:p>
            <a:pPr lvl="0" algn="r"/>
            <a:fld id="{566ABCEB-ACFC-4714-9973-3DA970169C29}" type="slidenum">
              <a:rPr lang="en-US" altLang="en-US" sz="1200" smtClean="0">
                <a:solidFill>
                  <a:srgbClr val="898989"/>
                </a:solidFill>
              </a:rPr>
              <a:pPr lvl="0" algn="r"/>
              <a:t>99</a:t>
            </a:fld>
            <a:endParaRPr lang="en-US" altLang="en-US" sz="1200">
              <a:solidFill>
                <a:srgbClr val="898989"/>
              </a:solidFill>
            </a:endParaRPr>
          </a:p>
        </p:txBody>
      </p:sp>
      <p:sp>
        <p:nvSpPr>
          <p:cNvPr id="5" name="Footer Placeholder 4"/>
          <p:cNvSpPr>
            <a:spLocks noGrp="1"/>
          </p:cNvSpPr>
          <p:nvPr>
            <p:ph type="ftr" sz="quarter" idx="3"/>
          </p:nvPr>
        </p:nvSpPr>
        <p:spPr/>
        <p:txBody>
          <a:bodyPr/>
          <a:lstStyle/>
          <a:p>
            <a:pPr lvl="0" algn="ctr"/>
            <a:r>
              <a:rPr lang="en-US" altLang="en-US" sz="1200" dirty="0" smtClean="0">
                <a:solidFill>
                  <a:srgbClr val="898989"/>
                </a:solidFill>
              </a:rPr>
              <a:t>FINANCIAL PLANNER</a:t>
            </a:r>
            <a:endParaRPr lang="en-US" altLang="en-US" sz="1200" dirty="0">
              <a:solidFill>
                <a:srgbClr val="898989"/>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Default Color Scheme">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000000"/>
      </a:accent5>
      <a:accent6>
        <a:srgbClr val="000000"/>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000000"/>
        </a:accent5>
        <a:accent6>
          <a:srgbClr val="000000"/>
        </a:accent6>
        <a:hlink>
          <a:srgbClr val="0000FF"/>
        </a:hlink>
        <a:folHlink>
          <a:srgbClr val="800080"/>
        </a:folHlink>
      </a:clrScheme>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925</TotalTime>
  <Words>5792</Words>
  <Application>Microsoft Office PowerPoint</Application>
  <PresentationFormat>On-screen Show (4:3)</PresentationFormat>
  <Paragraphs>2096</Paragraphs>
  <Slides>102</Slides>
  <Notes>0</Notes>
  <HiddenSlides>0</HiddenSlides>
  <MMClips>0</MMClips>
  <ScaleCrop>false</ScaleCrop>
  <HeadingPairs>
    <vt:vector size="4" baseType="variant">
      <vt:variant>
        <vt:lpstr>Theme</vt:lpstr>
      </vt:variant>
      <vt:variant>
        <vt:i4>1</vt:i4>
      </vt:variant>
      <vt:variant>
        <vt:lpstr>Slide Titles</vt:lpstr>
      </vt:variant>
      <vt:variant>
        <vt:i4>102</vt:i4>
      </vt:variant>
    </vt:vector>
  </HeadingPairs>
  <TitlesOfParts>
    <vt:vector size="103" baseType="lpstr">
      <vt:lpstr>Office 主题</vt:lpstr>
      <vt:lpstr>Financial Planner</vt:lpstr>
      <vt:lpstr>Slide 2</vt:lpstr>
      <vt:lpstr>INDEX</vt:lpstr>
      <vt:lpstr>INTRODUCTION</vt:lpstr>
      <vt:lpstr>NEED FOR THE SYSTEM?</vt:lpstr>
      <vt:lpstr>SCOPE OF THE SYSTEM</vt:lpstr>
      <vt:lpstr>SYSTEM MODULES</vt:lpstr>
      <vt:lpstr>TOOLS AND TECHNOLOGIES</vt:lpstr>
      <vt:lpstr>EXISTING VS PROPOSED SYSTEM  </vt:lpstr>
      <vt:lpstr>SYSTEM FLOW CHART</vt:lpstr>
      <vt:lpstr>Slide 11</vt:lpstr>
      <vt:lpstr>USE CASE DIAGRAM</vt:lpstr>
      <vt:lpstr>Slide 13</vt:lpstr>
      <vt:lpstr>ACTIVITY DIAGRAM</vt:lpstr>
      <vt:lpstr>Slide 15</vt:lpstr>
      <vt:lpstr>CLASS DIAGRAM</vt:lpstr>
      <vt:lpstr>Slide 17</vt:lpstr>
      <vt:lpstr>  </vt:lpstr>
      <vt:lpstr>Splash screen</vt:lpstr>
      <vt:lpstr>Login screen:</vt:lpstr>
      <vt:lpstr>Login specifications:</vt:lpstr>
      <vt:lpstr>Dashboard screen-1</vt:lpstr>
      <vt:lpstr>Slide 23</vt:lpstr>
      <vt:lpstr>Dashboard screen-2</vt:lpstr>
      <vt:lpstr>Slide 25</vt:lpstr>
      <vt:lpstr>EMI Calculator</vt:lpstr>
      <vt:lpstr>EMI Calculator Specifications: </vt:lpstr>
      <vt:lpstr>Slide 28</vt:lpstr>
      <vt:lpstr>    Loan  Compare-1</vt:lpstr>
      <vt:lpstr>Slide 30</vt:lpstr>
      <vt:lpstr>Loan  Compare-2</vt:lpstr>
      <vt:lpstr>Slide 32</vt:lpstr>
      <vt:lpstr>Wealth Analysis-1</vt:lpstr>
      <vt:lpstr>Wealth Analysis Specifications:</vt:lpstr>
      <vt:lpstr>Wealth Analysis-2</vt:lpstr>
      <vt:lpstr>Slide 36</vt:lpstr>
      <vt:lpstr>Wealth Analysis-3</vt:lpstr>
      <vt:lpstr>Slide 38</vt:lpstr>
      <vt:lpstr>Financial Goals</vt:lpstr>
      <vt:lpstr>Retirement Plan-1</vt:lpstr>
      <vt:lpstr>Retirement Plan-2</vt:lpstr>
      <vt:lpstr>Retirement Plan-3</vt:lpstr>
      <vt:lpstr>Slide 43</vt:lpstr>
      <vt:lpstr>House Plan-1</vt:lpstr>
      <vt:lpstr>Slide 45</vt:lpstr>
      <vt:lpstr>House Plan-2</vt:lpstr>
      <vt:lpstr>Slide 47</vt:lpstr>
      <vt:lpstr>Financial Target-1</vt:lpstr>
      <vt:lpstr>Financial Target-2</vt:lpstr>
      <vt:lpstr>Financial Target-3</vt:lpstr>
      <vt:lpstr>Financial Target-4</vt:lpstr>
      <vt:lpstr>Financial Target Specifications: </vt:lpstr>
      <vt:lpstr>Systematic Investment Plan-1</vt:lpstr>
      <vt:lpstr>Slide 54</vt:lpstr>
      <vt:lpstr>Systematic Investment Plan-2</vt:lpstr>
      <vt:lpstr>Slide 56</vt:lpstr>
      <vt:lpstr>Fixed Deposit-1</vt:lpstr>
      <vt:lpstr>Slide 58</vt:lpstr>
      <vt:lpstr>Fixed Deposit-2</vt:lpstr>
      <vt:lpstr>Slide 60</vt:lpstr>
      <vt:lpstr>Recurring Deposit-1</vt:lpstr>
      <vt:lpstr>Slide 62</vt:lpstr>
      <vt:lpstr>Recurring Deposit-2</vt:lpstr>
      <vt:lpstr>Slide 64</vt:lpstr>
      <vt:lpstr>Investment Ideas-1</vt:lpstr>
      <vt:lpstr>Investment Ideas-2</vt:lpstr>
      <vt:lpstr>Investment Ideas Specifications: </vt:lpstr>
      <vt:lpstr>Live Financial Market-1</vt:lpstr>
      <vt:lpstr>Live Financial Market-2</vt:lpstr>
      <vt:lpstr>Live Financial Market Specifications:</vt:lpstr>
      <vt:lpstr>Slide 71</vt:lpstr>
      <vt:lpstr>For Login: </vt:lpstr>
      <vt:lpstr>Slide 73</vt:lpstr>
      <vt:lpstr>Slide 74</vt:lpstr>
      <vt:lpstr>Slide 75</vt:lpstr>
      <vt:lpstr>Slide 76</vt:lpstr>
      <vt:lpstr>Slide 77</vt:lpstr>
      <vt:lpstr>FOR LOAN COMAPARE:</vt:lpstr>
      <vt:lpstr>Slide 79</vt:lpstr>
      <vt:lpstr>Slide 80</vt:lpstr>
      <vt:lpstr>FOR WEALTH ANALYSIS:</vt:lpstr>
      <vt:lpstr>Slide 82</vt:lpstr>
      <vt:lpstr>Slide 83</vt:lpstr>
      <vt:lpstr>FOR FINANCIAL GOALS:</vt:lpstr>
      <vt:lpstr>FOR RETIREMENT PLAN:</vt:lpstr>
      <vt:lpstr>Slide 86</vt:lpstr>
      <vt:lpstr>FOR PLAN A HOUSE:</vt:lpstr>
      <vt:lpstr>Slide 88</vt:lpstr>
      <vt:lpstr>For FINANCIAL TARGET</vt:lpstr>
      <vt:lpstr>Slide 90</vt:lpstr>
      <vt:lpstr>FOR SYSTEMATIC INVESTMENT PLANNING:</vt:lpstr>
      <vt:lpstr>Slide 92</vt:lpstr>
      <vt:lpstr>Slide 93</vt:lpstr>
      <vt:lpstr>FOR FIXED DEPOSIT:</vt:lpstr>
      <vt:lpstr>Slide 95</vt:lpstr>
      <vt:lpstr>FOR RECURRING DEPOSIT:</vt:lpstr>
      <vt:lpstr>Slide 97</vt:lpstr>
      <vt:lpstr>FOR INVESTMENT IDEAS:</vt:lpstr>
      <vt:lpstr>FOR LIVE FINANCIAL MARKET:</vt:lpstr>
      <vt:lpstr>PROPOSED ENHANCEMENTS:</vt:lpstr>
      <vt:lpstr>CONCLUSION</vt:lpstr>
      <vt:lpstr>BIBLIOGRAPHY: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Project</dc:title>
  <dc:creator>kirtanrathod</dc:creator>
  <cp:lastModifiedBy>acer</cp:lastModifiedBy>
  <cp:revision>72</cp:revision>
  <dcterms:created xsi:type="dcterms:W3CDTF">2015-09-25T04:45:10Z</dcterms:created>
  <dcterms:modified xsi:type="dcterms:W3CDTF">2018-12-12T10:19:56Z</dcterms:modified>
</cp:coreProperties>
</file>